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31" r:id="rId3"/>
    <p:sldId id="2469" r:id="rId4"/>
    <p:sldId id="258" r:id="rId5"/>
    <p:sldId id="2476" r:id="rId6"/>
    <p:sldId id="259" r:id="rId7"/>
    <p:sldId id="2470" r:id="rId8"/>
    <p:sldId id="2471" r:id="rId9"/>
    <p:sldId id="284" r:id="rId10"/>
    <p:sldId id="282" r:id="rId11"/>
    <p:sldId id="283" r:id="rId12"/>
    <p:sldId id="2466" r:id="rId13"/>
    <p:sldId id="265" r:id="rId14"/>
    <p:sldId id="260" r:id="rId15"/>
    <p:sldId id="266" r:id="rId16"/>
    <p:sldId id="2529" r:id="rId17"/>
    <p:sldId id="2530" r:id="rId18"/>
    <p:sldId id="2480" r:id="rId19"/>
    <p:sldId id="2481" r:id="rId20"/>
    <p:sldId id="2482" r:id="rId21"/>
    <p:sldId id="2483" r:id="rId22"/>
    <p:sldId id="273" r:id="rId23"/>
    <p:sldId id="272" r:id="rId24"/>
    <p:sldId id="274" r:id="rId25"/>
    <p:sldId id="2525" r:id="rId26"/>
    <p:sldId id="2472" r:id="rId27"/>
    <p:sldId id="2489" r:id="rId28"/>
    <p:sldId id="2468" r:id="rId29"/>
    <p:sldId id="2524" r:id="rId30"/>
    <p:sldId id="2522" r:id="rId31"/>
    <p:sldId id="2461" r:id="rId32"/>
    <p:sldId id="2462" r:id="rId33"/>
    <p:sldId id="2463" r:id="rId34"/>
    <p:sldId id="2527" r:id="rId35"/>
    <p:sldId id="2528" r:id="rId36"/>
    <p:sldId id="2532" r:id="rId37"/>
    <p:sldId id="2442" r:id="rId38"/>
    <p:sldId id="262" r:id="rId39"/>
    <p:sldId id="263" r:id="rId40"/>
    <p:sldId id="2458" r:id="rId41"/>
    <p:sldId id="299" r:id="rId42"/>
    <p:sldId id="298" r:id="rId43"/>
    <p:sldId id="261" r:id="rId44"/>
    <p:sldId id="2555" r:id="rId45"/>
    <p:sldId id="278" r:id="rId46"/>
    <p:sldId id="2478" r:id="rId47"/>
    <p:sldId id="268" r:id="rId48"/>
    <p:sldId id="2491" r:id="rId49"/>
    <p:sldId id="277" r:id="rId50"/>
    <p:sldId id="276" r:id="rId51"/>
    <p:sldId id="279" r:id="rId52"/>
    <p:sldId id="2459" r:id="rId53"/>
    <p:sldId id="2460" r:id="rId54"/>
    <p:sldId id="256" r:id="rId55"/>
    <p:sldId id="2451" r:id="rId56"/>
    <p:sldId id="2556" r:id="rId57"/>
    <p:sldId id="271" r:id="rId58"/>
    <p:sldId id="2490" r:id="rId59"/>
    <p:sldId id="2509" r:id="rId60"/>
    <p:sldId id="2453" r:id="rId61"/>
    <p:sldId id="2452" r:id="rId62"/>
    <p:sldId id="2521" r:id="rId63"/>
    <p:sldId id="2484" r:id="rId64"/>
    <p:sldId id="2508" r:id="rId65"/>
    <p:sldId id="2431" r:id="rId66"/>
    <p:sldId id="2432" r:id="rId67"/>
    <p:sldId id="2487" r:id="rId68"/>
    <p:sldId id="2434" r:id="rId69"/>
    <p:sldId id="2409" r:id="rId70"/>
    <p:sldId id="2410" r:id="rId71"/>
    <p:sldId id="2418" r:id="rId72"/>
    <p:sldId id="2411" r:id="rId73"/>
    <p:sldId id="2412" r:id="rId74"/>
    <p:sldId id="2420" r:id="rId75"/>
    <p:sldId id="2419" r:id="rId76"/>
    <p:sldId id="2415" r:id="rId77"/>
    <p:sldId id="2416" r:id="rId78"/>
    <p:sldId id="2417" r:id="rId79"/>
    <p:sldId id="2421" r:id="rId80"/>
    <p:sldId id="2422" r:id="rId81"/>
    <p:sldId id="2407" r:id="rId82"/>
    <p:sldId id="2423" r:id="rId83"/>
    <p:sldId id="2424" r:id="rId84"/>
    <p:sldId id="2425" r:id="rId85"/>
    <p:sldId id="2426" r:id="rId86"/>
    <p:sldId id="2427" r:id="rId87"/>
    <p:sldId id="2428" r:id="rId88"/>
    <p:sldId id="2429" r:id="rId89"/>
    <p:sldId id="2430" r:id="rId90"/>
    <p:sldId id="2440" r:id="rId91"/>
    <p:sldId id="2435" r:id="rId92"/>
    <p:sldId id="2436" r:id="rId93"/>
    <p:sldId id="2512" r:id="rId94"/>
    <p:sldId id="2513" r:id="rId95"/>
    <p:sldId id="2514" r:id="rId96"/>
    <p:sldId id="2515" r:id="rId97"/>
    <p:sldId id="2518" r:id="rId98"/>
    <p:sldId id="2517" r:id="rId99"/>
    <p:sldId id="2500" r:id="rId100"/>
    <p:sldId id="2492" r:id="rId101"/>
    <p:sldId id="2494" r:id="rId102"/>
    <p:sldId id="2496" r:id="rId103"/>
    <p:sldId id="2497" r:id="rId104"/>
    <p:sldId id="2501" r:id="rId105"/>
    <p:sldId id="2498" r:id="rId106"/>
    <p:sldId id="2505" r:id="rId107"/>
    <p:sldId id="2506" r:id="rId108"/>
    <p:sldId id="2520" r:id="rId109"/>
    <p:sldId id="2507" r:id="rId110"/>
    <p:sldId id="2443" r:id="rId111"/>
    <p:sldId id="2438" r:id="rId112"/>
    <p:sldId id="2447" r:id="rId113"/>
    <p:sldId id="2448" r:id="rId114"/>
    <p:sldId id="2437" r:id="rId115"/>
    <p:sldId id="2445" r:id="rId116"/>
    <p:sldId id="2439" r:id="rId117"/>
    <p:sldId id="2444" r:id="rId118"/>
    <p:sldId id="2446" r:id="rId119"/>
    <p:sldId id="2449" r:id="rId120"/>
    <p:sldId id="2450"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A22"/>
    <a:srgbClr val="EFEFEF"/>
    <a:srgbClr val="000101"/>
    <a:srgbClr val="0265A6"/>
    <a:srgbClr val="54B948"/>
    <a:srgbClr val="0372A6"/>
    <a:srgbClr val="E0F2FA"/>
    <a:srgbClr val="E7E7E8"/>
    <a:srgbClr val="FFFFFF"/>
    <a:srgbClr val="8787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21" autoAdjust="0"/>
    <p:restoredTop sz="94660"/>
  </p:normalViewPr>
  <p:slideViewPr>
    <p:cSldViewPr snapToGrid="0">
      <p:cViewPr varScale="1">
        <p:scale>
          <a:sx n="72" d="100"/>
          <a:sy n="72" d="100"/>
        </p:scale>
        <p:origin x="34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57F075-7DF6-4501-A668-7727C6A6BF4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6236277-25BC-4344-B9ED-BBE5E185FC08}">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solidFill>
                <a:srgbClr val="FFFF00"/>
              </a:solidFill>
            </a:rPr>
            <a:t>Section 1 : </a:t>
          </a:r>
          <a:r>
            <a:rPr lang="en-US" b="1" dirty="0">
              <a:solidFill>
                <a:schemeClr val="bg1"/>
              </a:solidFill>
            </a:rPr>
            <a:t>Anatomy &amp; Physiology</a:t>
          </a:r>
        </a:p>
      </dgm:t>
    </dgm:pt>
    <dgm:pt modelId="{4B26AAE0-B8BE-4242-AEE8-497AD4DE84FD}" type="parTrans" cxnId="{DA800B47-DB28-4F95-921B-73224C3390D8}">
      <dgm:prSet/>
      <dgm:spPr/>
      <dgm:t>
        <a:bodyPr/>
        <a:lstStyle/>
        <a:p>
          <a:endParaRPr lang="en-US"/>
        </a:p>
      </dgm:t>
    </dgm:pt>
    <dgm:pt modelId="{9F918184-9478-469F-86CB-6DCED38713A7}" type="sibTrans" cxnId="{DA800B47-DB28-4F95-921B-73224C3390D8}">
      <dgm:prSet/>
      <dgm:spPr/>
      <dgm:t>
        <a:bodyPr/>
        <a:lstStyle/>
        <a:p>
          <a:endParaRPr lang="en-US"/>
        </a:p>
      </dgm:t>
    </dgm:pt>
    <dgm:pt modelId="{D664CBD7-0496-4CEF-83FC-16BBDA17EFF2}">
      <dgm:prSet/>
      <dgm:spPr/>
      <dgm:t>
        <a:bodyPr/>
        <a:lstStyle/>
        <a:p>
          <a:r>
            <a:rPr lang="en-IN" dirty="0"/>
            <a:t>Bone Anatomy</a:t>
          </a:r>
          <a:endParaRPr lang="en-US" dirty="0"/>
        </a:p>
      </dgm:t>
    </dgm:pt>
    <dgm:pt modelId="{F6B0A4FE-D86A-4B4C-8DDE-07503825F70C}" type="parTrans" cxnId="{28EAE8FE-6170-41B0-836B-5702DDB333EE}">
      <dgm:prSet/>
      <dgm:spPr/>
      <dgm:t>
        <a:bodyPr/>
        <a:lstStyle/>
        <a:p>
          <a:endParaRPr lang="en-US"/>
        </a:p>
      </dgm:t>
    </dgm:pt>
    <dgm:pt modelId="{C3B846A2-5244-4170-B237-A0B11E4CBCF2}" type="sibTrans" cxnId="{28EAE8FE-6170-41B0-836B-5702DDB333EE}">
      <dgm:prSet/>
      <dgm:spPr/>
      <dgm:t>
        <a:bodyPr/>
        <a:lstStyle/>
        <a:p>
          <a:endParaRPr lang="en-US"/>
        </a:p>
      </dgm:t>
    </dgm:pt>
    <dgm:pt modelId="{351B1805-2632-4AEF-AF0E-A0F7B20D47BE}">
      <dgm:prSet/>
      <dgm:spPr/>
      <dgm:t>
        <a:bodyPr/>
        <a:lstStyle/>
        <a:p>
          <a:r>
            <a:rPr lang="en-US" dirty="0"/>
            <a:t>Vitamin D3 and Calcium </a:t>
          </a:r>
        </a:p>
      </dgm:t>
    </dgm:pt>
    <dgm:pt modelId="{8B034301-30A2-4E9D-B4D8-EE60ECB6D8C9}" type="parTrans" cxnId="{9BB49F86-64EC-4DDC-94AA-F2AA6B7449DF}">
      <dgm:prSet/>
      <dgm:spPr/>
      <dgm:t>
        <a:bodyPr/>
        <a:lstStyle/>
        <a:p>
          <a:endParaRPr lang="en-US"/>
        </a:p>
      </dgm:t>
    </dgm:pt>
    <dgm:pt modelId="{B2795111-C7C8-4480-BC95-A573F29E5AB0}" type="sibTrans" cxnId="{9BB49F86-64EC-4DDC-94AA-F2AA6B7449DF}">
      <dgm:prSet/>
      <dgm:spPr/>
      <dgm:t>
        <a:bodyPr/>
        <a:lstStyle/>
        <a:p>
          <a:endParaRPr lang="en-US"/>
        </a:p>
      </dgm:t>
    </dgm:pt>
    <dgm:pt modelId="{516C79BA-5634-4EAB-ACA5-48B1B74D050A}">
      <dgm:prSet/>
      <dgm:spPr/>
      <dgm:t>
        <a:bodyPr/>
        <a:lstStyle/>
        <a:p>
          <a:r>
            <a:rPr lang="en-US" dirty="0"/>
            <a:t>Bone Remodeling</a:t>
          </a:r>
        </a:p>
      </dgm:t>
    </dgm:pt>
    <dgm:pt modelId="{6892FE9D-1274-49ED-ACF0-510DD3A01194}" type="parTrans" cxnId="{AF6789E7-6960-44DC-A3E1-9CC1F528B561}">
      <dgm:prSet/>
      <dgm:spPr/>
      <dgm:t>
        <a:bodyPr/>
        <a:lstStyle/>
        <a:p>
          <a:endParaRPr lang="en-US"/>
        </a:p>
      </dgm:t>
    </dgm:pt>
    <dgm:pt modelId="{A25A5DD3-8917-47EC-BDC7-2978D11B74F8}" type="sibTrans" cxnId="{AF6789E7-6960-44DC-A3E1-9CC1F528B561}">
      <dgm:prSet/>
      <dgm:spPr/>
      <dgm:t>
        <a:bodyPr/>
        <a:lstStyle/>
        <a:p>
          <a:endParaRPr lang="en-US"/>
        </a:p>
      </dgm:t>
    </dgm:pt>
    <dgm:pt modelId="{C5FC387E-0C4A-4AFB-90FA-E6479C78AC27}">
      <dgm:prSet/>
      <dgm:spPr/>
      <dgm:t>
        <a:bodyPr/>
        <a:lstStyle/>
        <a:p>
          <a:r>
            <a:rPr lang="en-US" dirty="0"/>
            <a:t>Bone Signaling &amp; RANKL</a:t>
          </a:r>
        </a:p>
      </dgm:t>
    </dgm:pt>
    <dgm:pt modelId="{5AE83FDE-F28C-4B41-A7A9-8A80F16DAB4C}" type="parTrans" cxnId="{630B0A02-9F3B-4515-9B78-8836AFF6635E}">
      <dgm:prSet/>
      <dgm:spPr/>
      <dgm:t>
        <a:bodyPr/>
        <a:lstStyle/>
        <a:p>
          <a:endParaRPr lang="en-US"/>
        </a:p>
      </dgm:t>
    </dgm:pt>
    <dgm:pt modelId="{381132FE-A262-49E9-BC25-F38BB999AE00}" type="sibTrans" cxnId="{630B0A02-9F3B-4515-9B78-8836AFF6635E}">
      <dgm:prSet/>
      <dgm:spPr/>
      <dgm:t>
        <a:bodyPr/>
        <a:lstStyle/>
        <a:p>
          <a:endParaRPr lang="en-US"/>
        </a:p>
      </dgm:t>
    </dgm:pt>
    <dgm:pt modelId="{6CE99763-5462-4A86-AF0A-2284C33E642A}">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solidFill>
                <a:srgbClr val="FFFF00"/>
              </a:solidFill>
            </a:rPr>
            <a:t>Section 2 : </a:t>
          </a:r>
          <a:r>
            <a:rPr lang="en-US" b="1" dirty="0">
              <a:solidFill>
                <a:schemeClr val="bg1"/>
              </a:solidFill>
            </a:rPr>
            <a:t>Pathophysiology  </a:t>
          </a:r>
        </a:p>
      </dgm:t>
    </dgm:pt>
    <dgm:pt modelId="{F5AC024F-71B0-47C0-BDF1-9C77C88D6F84}" type="parTrans" cxnId="{F629C66A-7667-40C9-BA40-9418346EC65E}">
      <dgm:prSet/>
      <dgm:spPr/>
      <dgm:t>
        <a:bodyPr/>
        <a:lstStyle/>
        <a:p>
          <a:endParaRPr lang="en-US"/>
        </a:p>
      </dgm:t>
    </dgm:pt>
    <dgm:pt modelId="{A6C3AFF4-0C16-4C55-9D8C-ACF731AE2E66}" type="sibTrans" cxnId="{F629C66A-7667-40C9-BA40-9418346EC65E}">
      <dgm:prSet/>
      <dgm:spPr/>
      <dgm:t>
        <a:bodyPr/>
        <a:lstStyle/>
        <a:p>
          <a:endParaRPr lang="en-US"/>
        </a:p>
      </dgm:t>
    </dgm:pt>
    <dgm:pt modelId="{7A805E69-82D6-4DE4-9F8A-4F9A3FE0EB52}">
      <dgm:prSet/>
      <dgm:spPr/>
      <dgm:t>
        <a:bodyPr/>
        <a:lstStyle/>
        <a:p>
          <a:r>
            <a:rPr lang="en-US" dirty="0"/>
            <a:t>Functions of bone </a:t>
          </a:r>
        </a:p>
      </dgm:t>
    </dgm:pt>
    <dgm:pt modelId="{49192ECD-2DD9-4805-BF43-004C13083FE7}" type="parTrans" cxnId="{77DFFD02-38D4-468E-A5D1-14716AE49E86}">
      <dgm:prSet/>
      <dgm:spPr/>
      <dgm:t>
        <a:bodyPr/>
        <a:lstStyle/>
        <a:p>
          <a:endParaRPr lang="en-US"/>
        </a:p>
      </dgm:t>
    </dgm:pt>
    <dgm:pt modelId="{AD104FD9-8E84-4437-96B8-8B86C7C04EBD}" type="sibTrans" cxnId="{77DFFD02-38D4-468E-A5D1-14716AE49E86}">
      <dgm:prSet/>
      <dgm:spPr/>
      <dgm:t>
        <a:bodyPr/>
        <a:lstStyle/>
        <a:p>
          <a:endParaRPr lang="en-US"/>
        </a:p>
      </dgm:t>
    </dgm:pt>
    <dgm:pt modelId="{777AFA00-7B12-4962-939E-56E4CE7215D7}">
      <dgm:prSet/>
      <dgm:spPr/>
      <dgm:t>
        <a:bodyPr/>
        <a:lstStyle/>
        <a:p>
          <a:r>
            <a:rPr lang="en-US" dirty="0"/>
            <a:t>Molecular Composition</a:t>
          </a:r>
        </a:p>
      </dgm:t>
    </dgm:pt>
    <dgm:pt modelId="{82E494C7-6057-4C7A-93B4-F6A6DE152E1F}" type="parTrans" cxnId="{0EAD9846-40F3-4785-9A6D-0E707017A779}">
      <dgm:prSet/>
      <dgm:spPr/>
      <dgm:t>
        <a:bodyPr/>
        <a:lstStyle/>
        <a:p>
          <a:endParaRPr lang="en-US"/>
        </a:p>
      </dgm:t>
    </dgm:pt>
    <dgm:pt modelId="{2DD6C112-AC28-4678-A790-17AD7CD6F946}" type="sibTrans" cxnId="{0EAD9846-40F3-4785-9A6D-0E707017A779}">
      <dgm:prSet/>
      <dgm:spPr/>
      <dgm:t>
        <a:bodyPr/>
        <a:lstStyle/>
        <a:p>
          <a:endParaRPr lang="en-US"/>
        </a:p>
      </dgm:t>
    </dgm:pt>
    <dgm:pt modelId="{25CE9026-C23C-48A6-A54E-EA35B23A0F60}">
      <dgm:prSet/>
      <dgm:spPr/>
      <dgm:t>
        <a:bodyPr/>
        <a:lstStyle/>
        <a:p>
          <a:r>
            <a:rPr lang="en-US" dirty="0"/>
            <a:t>Cancer &amp; Bone</a:t>
          </a:r>
        </a:p>
      </dgm:t>
    </dgm:pt>
    <dgm:pt modelId="{08DFCE2D-3DEC-4441-B7E9-E8A3D07502D1}" type="parTrans" cxnId="{DB1AD9B4-070F-4D5F-BE14-F8F7656E1BC0}">
      <dgm:prSet/>
      <dgm:spPr/>
      <dgm:t>
        <a:bodyPr/>
        <a:lstStyle/>
        <a:p>
          <a:endParaRPr lang="en-US"/>
        </a:p>
      </dgm:t>
    </dgm:pt>
    <dgm:pt modelId="{68AB941D-2F67-4D10-B67D-938D46BB4AB6}" type="sibTrans" cxnId="{DB1AD9B4-070F-4D5F-BE14-F8F7656E1BC0}">
      <dgm:prSet/>
      <dgm:spPr/>
      <dgm:t>
        <a:bodyPr/>
        <a:lstStyle/>
        <a:p>
          <a:endParaRPr lang="en-US"/>
        </a:p>
      </dgm:t>
    </dgm:pt>
    <dgm:pt modelId="{A5ADA41C-C4F0-4BCF-90B2-DEAE5DBF9CFA}">
      <dgm:prSet/>
      <dgm:spPr/>
      <dgm:t>
        <a:bodyPr/>
        <a:lstStyle/>
        <a:p>
          <a:r>
            <a:rPr lang="en-US" dirty="0"/>
            <a:t>Prostate Cancer Type</a:t>
          </a:r>
        </a:p>
      </dgm:t>
    </dgm:pt>
    <dgm:pt modelId="{6A28EED2-D1E2-426A-9CF7-C89684A03041}" type="parTrans" cxnId="{BEFE363F-3D73-4556-AECB-6DA1B38F8F79}">
      <dgm:prSet/>
      <dgm:spPr/>
      <dgm:t>
        <a:bodyPr/>
        <a:lstStyle/>
        <a:p>
          <a:endParaRPr lang="en-US"/>
        </a:p>
      </dgm:t>
    </dgm:pt>
    <dgm:pt modelId="{84CAEF0E-0C82-48B1-B22E-C0E42CCEF4C2}" type="sibTrans" cxnId="{BEFE363F-3D73-4556-AECB-6DA1B38F8F79}">
      <dgm:prSet/>
      <dgm:spPr/>
      <dgm:t>
        <a:bodyPr/>
        <a:lstStyle/>
        <a:p>
          <a:endParaRPr lang="en-US"/>
        </a:p>
      </dgm:t>
    </dgm:pt>
    <dgm:pt modelId="{7719FC8A-AB0F-458A-8F36-48C3BDF7E715}">
      <dgm:prSet/>
      <dgm:spPr/>
      <dgm:t>
        <a:bodyPr/>
        <a:lstStyle/>
        <a:p>
          <a:r>
            <a:rPr lang="en-US" dirty="0"/>
            <a:t>Hormonal Therapy for Prostate cancer &amp; Risk Factor in bone development</a:t>
          </a:r>
        </a:p>
      </dgm:t>
    </dgm:pt>
    <dgm:pt modelId="{3FC0A682-D939-45DA-9AF5-84269179E1BE}" type="parTrans" cxnId="{E61274BF-6D4B-4378-B0D7-0E27DC0FD87C}">
      <dgm:prSet/>
      <dgm:spPr/>
      <dgm:t>
        <a:bodyPr/>
        <a:lstStyle/>
        <a:p>
          <a:endParaRPr lang="en-US"/>
        </a:p>
      </dgm:t>
    </dgm:pt>
    <dgm:pt modelId="{5A389EB2-6406-4534-AEF9-0FA642BC8633}" type="sibTrans" cxnId="{E61274BF-6D4B-4378-B0D7-0E27DC0FD87C}">
      <dgm:prSet/>
      <dgm:spPr/>
      <dgm:t>
        <a:bodyPr/>
        <a:lstStyle/>
        <a:p>
          <a:endParaRPr lang="en-US"/>
        </a:p>
      </dgm:t>
    </dgm:pt>
    <dgm:pt modelId="{D8EB9FF9-1671-4960-A73B-1AEFFEAF2A18}">
      <dgm:prSet/>
      <dgm:spPr/>
      <dgm:t>
        <a:bodyPr/>
        <a:lstStyle/>
        <a:p>
          <a:r>
            <a:rPr lang="en-US" dirty="0"/>
            <a:t>Osteoporosis</a:t>
          </a:r>
        </a:p>
      </dgm:t>
    </dgm:pt>
    <dgm:pt modelId="{FBED9A84-FF22-46DF-AD02-294DACA438FB}" type="parTrans" cxnId="{D6001601-6AA2-46BC-A2C7-E8EE84839941}">
      <dgm:prSet/>
      <dgm:spPr/>
      <dgm:t>
        <a:bodyPr/>
        <a:lstStyle/>
        <a:p>
          <a:endParaRPr lang="en-US"/>
        </a:p>
      </dgm:t>
    </dgm:pt>
    <dgm:pt modelId="{E5994AC1-5F02-4ADC-A8E6-DB46D755CD56}" type="sibTrans" cxnId="{D6001601-6AA2-46BC-A2C7-E8EE84839941}">
      <dgm:prSet/>
      <dgm:spPr/>
      <dgm:t>
        <a:bodyPr/>
        <a:lstStyle/>
        <a:p>
          <a:endParaRPr lang="en-US"/>
        </a:p>
      </dgm:t>
    </dgm:pt>
    <dgm:pt modelId="{53A3CC19-421B-4414-AAF1-5D2A319D769D}">
      <dgm:prSet/>
      <dgm:spPr/>
      <dgm:t>
        <a:bodyPr/>
        <a:lstStyle/>
        <a:p>
          <a:r>
            <a:rPr lang="en-US" dirty="0"/>
            <a:t>Screening of Osteoporosis : DEXA &amp; T Score</a:t>
          </a:r>
        </a:p>
      </dgm:t>
    </dgm:pt>
    <dgm:pt modelId="{6F49B8FA-873F-49AC-B919-E9F345CBB9E9}" type="parTrans" cxnId="{C405D887-12FB-4A3F-ADA0-D0EDB3A219B8}">
      <dgm:prSet/>
      <dgm:spPr/>
      <dgm:t>
        <a:bodyPr/>
        <a:lstStyle/>
        <a:p>
          <a:endParaRPr lang="en-US"/>
        </a:p>
      </dgm:t>
    </dgm:pt>
    <dgm:pt modelId="{A4B78FF0-ECA7-4044-964F-535521B81D1C}" type="sibTrans" cxnId="{C405D887-12FB-4A3F-ADA0-D0EDB3A219B8}">
      <dgm:prSet/>
      <dgm:spPr/>
      <dgm:t>
        <a:bodyPr/>
        <a:lstStyle/>
        <a:p>
          <a:endParaRPr lang="en-US"/>
        </a:p>
      </dgm:t>
    </dgm:pt>
    <dgm:pt modelId="{25BBA3AA-5F26-4487-A103-618BD71F6861}">
      <dgm:prSet/>
      <dgm:spPr/>
      <dgm:t>
        <a:bodyPr/>
        <a:lstStyle/>
        <a:p>
          <a:r>
            <a:rPr lang="en-US" dirty="0"/>
            <a:t>Prostate Cancer and Osteoporosis</a:t>
          </a:r>
        </a:p>
      </dgm:t>
    </dgm:pt>
    <dgm:pt modelId="{083E4647-20A6-455D-9BEC-DF46777BD1A7}" type="parTrans" cxnId="{CAEB17A4-4070-48AB-A4C6-D9F0C09EA178}">
      <dgm:prSet/>
      <dgm:spPr/>
      <dgm:t>
        <a:bodyPr/>
        <a:lstStyle/>
        <a:p>
          <a:endParaRPr lang="en-US"/>
        </a:p>
      </dgm:t>
    </dgm:pt>
    <dgm:pt modelId="{D8B16E9D-257F-41CB-994E-148619B36F4D}" type="sibTrans" cxnId="{CAEB17A4-4070-48AB-A4C6-D9F0C09EA178}">
      <dgm:prSet/>
      <dgm:spPr/>
      <dgm:t>
        <a:bodyPr/>
        <a:lstStyle/>
        <a:p>
          <a:endParaRPr lang="en-US"/>
        </a:p>
      </dgm:t>
    </dgm:pt>
    <dgm:pt modelId="{09673318-ADE3-4739-8855-297B5B96C0EF}">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b="1" dirty="0">
              <a:solidFill>
                <a:srgbClr val="FFFF00"/>
              </a:solidFill>
            </a:rPr>
            <a:t>Section 3: </a:t>
          </a:r>
          <a:r>
            <a:rPr lang="en-US" dirty="0">
              <a:solidFill>
                <a:schemeClr val="bg1"/>
              </a:solidFill>
            </a:rPr>
            <a:t>Treatment Options</a:t>
          </a:r>
        </a:p>
      </dgm:t>
    </dgm:pt>
    <dgm:pt modelId="{A84FCB7E-DC3A-488A-889C-40ACE559E3B3}" type="parTrans" cxnId="{0F13B4D1-30F3-40B5-9229-0E1052DFF0FE}">
      <dgm:prSet/>
      <dgm:spPr/>
      <dgm:t>
        <a:bodyPr/>
        <a:lstStyle/>
        <a:p>
          <a:endParaRPr lang="en-US"/>
        </a:p>
      </dgm:t>
    </dgm:pt>
    <dgm:pt modelId="{C546AFFB-0837-4720-9FC7-5F3E3257906B}" type="sibTrans" cxnId="{0F13B4D1-30F3-40B5-9229-0E1052DFF0FE}">
      <dgm:prSet/>
      <dgm:spPr/>
      <dgm:t>
        <a:bodyPr/>
        <a:lstStyle/>
        <a:p>
          <a:endParaRPr lang="en-US"/>
        </a:p>
      </dgm:t>
    </dgm:pt>
    <dgm:pt modelId="{2FF09554-C217-44D3-9352-111CADE467B4}">
      <dgm:prSet/>
      <dgm:spPr/>
      <dgm:t>
        <a:bodyPr/>
        <a:lstStyle/>
        <a:p>
          <a:r>
            <a:rPr lang="en-US" dirty="0">
              <a:solidFill>
                <a:schemeClr val="tx1"/>
              </a:solidFill>
            </a:rPr>
            <a:t>Difference Between Anabolic Vs Antiresorptive Agents</a:t>
          </a:r>
          <a:endParaRPr lang="en-US" dirty="0"/>
        </a:p>
      </dgm:t>
    </dgm:pt>
    <dgm:pt modelId="{57AE9AA6-25DF-4CAC-9965-7975B77A8417}" type="parTrans" cxnId="{2193A12E-B09C-450F-A991-05B23A3420E8}">
      <dgm:prSet/>
      <dgm:spPr/>
      <dgm:t>
        <a:bodyPr/>
        <a:lstStyle/>
        <a:p>
          <a:endParaRPr lang="en-US"/>
        </a:p>
      </dgm:t>
    </dgm:pt>
    <dgm:pt modelId="{9B43E559-6644-447E-8877-1DB2B3F26DAE}" type="sibTrans" cxnId="{2193A12E-B09C-450F-A991-05B23A3420E8}">
      <dgm:prSet/>
      <dgm:spPr/>
      <dgm:t>
        <a:bodyPr/>
        <a:lstStyle/>
        <a:p>
          <a:endParaRPr lang="en-US"/>
        </a:p>
      </dgm:t>
    </dgm:pt>
    <dgm:pt modelId="{AE5AC288-DA49-4BA1-9121-7883D3796FF3}">
      <dgm:prSet/>
      <dgm:spPr/>
      <dgm:t>
        <a:bodyPr/>
        <a:lstStyle/>
        <a:p>
          <a:r>
            <a:rPr lang="en-US" dirty="0"/>
            <a:t>Treatment for Osteoporosis</a:t>
          </a:r>
        </a:p>
      </dgm:t>
    </dgm:pt>
    <dgm:pt modelId="{7D2F5A66-CB0B-4170-88B4-A704B102E959}" type="parTrans" cxnId="{6A4AE22B-3687-4628-A9FC-9C6069A7D83A}">
      <dgm:prSet/>
      <dgm:spPr/>
      <dgm:t>
        <a:bodyPr/>
        <a:lstStyle/>
        <a:p>
          <a:endParaRPr lang="en-US"/>
        </a:p>
      </dgm:t>
    </dgm:pt>
    <dgm:pt modelId="{08F68940-E50C-49C5-A76A-4BF8D1FB12BA}" type="sibTrans" cxnId="{6A4AE22B-3687-4628-A9FC-9C6069A7D83A}">
      <dgm:prSet/>
      <dgm:spPr/>
      <dgm:t>
        <a:bodyPr/>
        <a:lstStyle/>
        <a:p>
          <a:endParaRPr lang="en-US"/>
        </a:p>
      </dgm:t>
    </dgm:pt>
    <dgm:pt modelId="{062BDE94-21B1-457A-A4EF-118B7B60DA6A}">
      <dgm:prSet/>
      <dgm:spPr/>
      <dgm:t>
        <a:bodyPr/>
        <a:lstStyle/>
        <a:p>
          <a:r>
            <a:rPr lang="en-US" dirty="0"/>
            <a:t>Medications</a:t>
          </a:r>
        </a:p>
      </dgm:t>
    </dgm:pt>
    <dgm:pt modelId="{2EDD91F6-A4CD-440B-AC70-1EC7866FE498}" type="parTrans" cxnId="{5E5E8876-0F85-4E36-8742-A7439DC84527}">
      <dgm:prSet/>
      <dgm:spPr/>
      <dgm:t>
        <a:bodyPr/>
        <a:lstStyle/>
        <a:p>
          <a:endParaRPr lang="en-US"/>
        </a:p>
      </dgm:t>
    </dgm:pt>
    <dgm:pt modelId="{F177EBB9-9685-4185-ABB5-FC55B720D352}" type="sibTrans" cxnId="{5E5E8876-0F85-4E36-8742-A7439DC84527}">
      <dgm:prSet/>
      <dgm:spPr/>
      <dgm:t>
        <a:bodyPr/>
        <a:lstStyle/>
        <a:p>
          <a:endParaRPr lang="en-US"/>
        </a:p>
      </dgm:t>
    </dgm:pt>
    <dgm:pt modelId="{6D6CA6F8-33EB-4FD6-9E5C-DEB15F950A04}">
      <dgm:prSet/>
      <dgm:spPr/>
      <dgm:t>
        <a:bodyPr/>
        <a:lstStyle/>
        <a:p>
          <a:r>
            <a:rPr lang="en-US" dirty="0"/>
            <a:t>MAB’s</a:t>
          </a:r>
        </a:p>
      </dgm:t>
    </dgm:pt>
    <dgm:pt modelId="{2901A438-F303-416E-9B87-D2230E32A955}" type="parTrans" cxnId="{5C08D87A-3F20-4CBC-B256-8F59AB3D51F0}">
      <dgm:prSet/>
      <dgm:spPr/>
      <dgm:t>
        <a:bodyPr/>
        <a:lstStyle/>
        <a:p>
          <a:endParaRPr lang="en-US"/>
        </a:p>
      </dgm:t>
    </dgm:pt>
    <dgm:pt modelId="{70089B5D-EBE9-414F-A804-16EA52A70FFD}" type="sibTrans" cxnId="{5C08D87A-3F20-4CBC-B256-8F59AB3D51F0}">
      <dgm:prSet/>
      <dgm:spPr/>
      <dgm:t>
        <a:bodyPr/>
        <a:lstStyle/>
        <a:p>
          <a:endParaRPr lang="en-US"/>
        </a:p>
      </dgm:t>
    </dgm:pt>
    <dgm:pt modelId="{FF46CBDC-5312-4245-A25C-85A64C20A588}" type="pres">
      <dgm:prSet presAssocID="{5957F075-7DF6-4501-A668-7727C6A6BF4A}" presName="linear" presStyleCnt="0">
        <dgm:presLayoutVars>
          <dgm:animLvl val="lvl"/>
          <dgm:resizeHandles val="exact"/>
        </dgm:presLayoutVars>
      </dgm:prSet>
      <dgm:spPr/>
    </dgm:pt>
    <dgm:pt modelId="{35FDA36A-481F-40EE-8B52-073D827084A0}" type="pres">
      <dgm:prSet presAssocID="{36236277-25BC-4344-B9ED-BBE5E185FC08}" presName="parentText" presStyleLbl="node1" presStyleIdx="0" presStyleCnt="3">
        <dgm:presLayoutVars>
          <dgm:chMax val="0"/>
          <dgm:bulletEnabled val="1"/>
        </dgm:presLayoutVars>
      </dgm:prSet>
      <dgm:spPr/>
    </dgm:pt>
    <dgm:pt modelId="{2203DEEA-E4C3-45F7-A42F-ED6EDF1B435F}" type="pres">
      <dgm:prSet presAssocID="{36236277-25BC-4344-B9ED-BBE5E185FC08}" presName="childText" presStyleLbl="revTx" presStyleIdx="0" presStyleCnt="3">
        <dgm:presLayoutVars>
          <dgm:bulletEnabled val="1"/>
        </dgm:presLayoutVars>
      </dgm:prSet>
      <dgm:spPr/>
    </dgm:pt>
    <dgm:pt modelId="{F54316C3-0792-44EB-9E80-8C746B788F9A}" type="pres">
      <dgm:prSet presAssocID="{6CE99763-5462-4A86-AF0A-2284C33E642A}" presName="parentText" presStyleLbl="node1" presStyleIdx="1" presStyleCnt="3">
        <dgm:presLayoutVars>
          <dgm:chMax val="0"/>
          <dgm:bulletEnabled val="1"/>
        </dgm:presLayoutVars>
      </dgm:prSet>
      <dgm:spPr/>
    </dgm:pt>
    <dgm:pt modelId="{0168DEA9-39DB-437F-9B50-2265F80BE636}" type="pres">
      <dgm:prSet presAssocID="{6CE99763-5462-4A86-AF0A-2284C33E642A}" presName="childText" presStyleLbl="revTx" presStyleIdx="1" presStyleCnt="3">
        <dgm:presLayoutVars>
          <dgm:bulletEnabled val="1"/>
        </dgm:presLayoutVars>
      </dgm:prSet>
      <dgm:spPr/>
    </dgm:pt>
    <dgm:pt modelId="{1B4EEDA0-A442-46E3-AA7F-7D2118961E4D}" type="pres">
      <dgm:prSet presAssocID="{09673318-ADE3-4739-8855-297B5B96C0EF}" presName="parentText" presStyleLbl="node1" presStyleIdx="2" presStyleCnt="3">
        <dgm:presLayoutVars>
          <dgm:chMax val="0"/>
          <dgm:bulletEnabled val="1"/>
        </dgm:presLayoutVars>
      </dgm:prSet>
      <dgm:spPr/>
    </dgm:pt>
    <dgm:pt modelId="{7F8858E7-0B5E-4AE8-8AF7-9CA206D68C75}" type="pres">
      <dgm:prSet presAssocID="{09673318-ADE3-4739-8855-297B5B96C0EF}" presName="childText" presStyleLbl="revTx" presStyleIdx="2" presStyleCnt="3">
        <dgm:presLayoutVars>
          <dgm:bulletEnabled val="1"/>
        </dgm:presLayoutVars>
      </dgm:prSet>
      <dgm:spPr/>
    </dgm:pt>
  </dgm:ptLst>
  <dgm:cxnLst>
    <dgm:cxn modelId="{D6001601-6AA2-46BC-A2C7-E8EE84839941}" srcId="{6CE99763-5462-4A86-AF0A-2284C33E642A}" destId="{D8EB9FF9-1671-4960-A73B-1AEFFEAF2A18}" srcOrd="3" destOrd="0" parTransId="{FBED9A84-FF22-46DF-AD02-294DACA438FB}" sibTransId="{E5994AC1-5F02-4ADC-A8E6-DB46D755CD56}"/>
    <dgm:cxn modelId="{630B0A02-9F3B-4515-9B78-8836AFF6635E}" srcId="{36236277-25BC-4344-B9ED-BBE5E185FC08}" destId="{C5FC387E-0C4A-4AFB-90FA-E6479C78AC27}" srcOrd="5" destOrd="0" parTransId="{5AE83FDE-F28C-4B41-A7A9-8A80F16DAB4C}" sibTransId="{381132FE-A262-49E9-BC25-F38BB999AE00}"/>
    <dgm:cxn modelId="{77DFFD02-38D4-468E-A5D1-14716AE49E86}" srcId="{36236277-25BC-4344-B9ED-BBE5E185FC08}" destId="{7A805E69-82D6-4DE4-9F8A-4F9A3FE0EB52}" srcOrd="1" destOrd="0" parTransId="{49192ECD-2DD9-4805-BF43-004C13083FE7}" sibTransId="{AD104FD9-8E84-4437-96B8-8B86C7C04EBD}"/>
    <dgm:cxn modelId="{332AA90A-2BF4-4DE8-9FEA-34F65E838E7F}" type="presOf" srcId="{351B1805-2632-4AEF-AF0E-A0F7B20D47BE}" destId="{2203DEEA-E4C3-45F7-A42F-ED6EDF1B435F}" srcOrd="0" destOrd="3" presId="urn:microsoft.com/office/officeart/2005/8/layout/vList2"/>
    <dgm:cxn modelId="{55EEEC0A-30B0-4608-A1D2-AEA96C36ECCD}" type="presOf" srcId="{25BBA3AA-5F26-4487-A103-618BD71F6861}" destId="{0168DEA9-39DB-437F-9B50-2265F80BE636}" srcOrd="0" destOrd="4" presId="urn:microsoft.com/office/officeart/2005/8/layout/vList2"/>
    <dgm:cxn modelId="{B62F6915-BFF1-4C8E-B0BF-4850CB534F87}" type="presOf" srcId="{D664CBD7-0496-4CEF-83FC-16BBDA17EFF2}" destId="{2203DEEA-E4C3-45F7-A42F-ED6EDF1B435F}" srcOrd="0" destOrd="0" presId="urn:microsoft.com/office/officeart/2005/8/layout/vList2"/>
    <dgm:cxn modelId="{D4B9BF25-C0CB-42DB-B38C-9D1D5888D826}" type="presOf" srcId="{25CE9026-C23C-48A6-A54E-EA35B23A0F60}" destId="{0168DEA9-39DB-437F-9B50-2265F80BE636}" srcOrd="0" destOrd="0" presId="urn:microsoft.com/office/officeart/2005/8/layout/vList2"/>
    <dgm:cxn modelId="{6A4AE22B-3687-4628-A9FC-9C6069A7D83A}" srcId="{09673318-ADE3-4739-8855-297B5B96C0EF}" destId="{AE5AC288-DA49-4BA1-9121-7883D3796FF3}" srcOrd="0" destOrd="0" parTransId="{7D2F5A66-CB0B-4170-88B4-A704B102E959}" sibTransId="{08F68940-E50C-49C5-A76A-4BF8D1FB12BA}"/>
    <dgm:cxn modelId="{2F464E2E-A877-4367-8D53-25E124BE852F}" type="presOf" srcId="{36236277-25BC-4344-B9ED-BBE5E185FC08}" destId="{35FDA36A-481F-40EE-8B52-073D827084A0}" srcOrd="0" destOrd="0" presId="urn:microsoft.com/office/officeart/2005/8/layout/vList2"/>
    <dgm:cxn modelId="{2193A12E-B09C-450F-A991-05B23A3420E8}" srcId="{09673318-ADE3-4739-8855-297B5B96C0EF}" destId="{2FF09554-C217-44D3-9352-111CADE467B4}" srcOrd="1" destOrd="0" parTransId="{57AE9AA6-25DF-4CAC-9965-7975B77A8417}" sibTransId="{9B43E559-6644-447E-8877-1DB2B3F26DAE}"/>
    <dgm:cxn modelId="{BEDB2B39-EF0E-46E3-819A-E42F23E28B30}" type="presOf" srcId="{A5ADA41C-C4F0-4BCF-90B2-DEAE5DBF9CFA}" destId="{0168DEA9-39DB-437F-9B50-2265F80BE636}" srcOrd="0" destOrd="1" presId="urn:microsoft.com/office/officeart/2005/8/layout/vList2"/>
    <dgm:cxn modelId="{BEFE363F-3D73-4556-AECB-6DA1B38F8F79}" srcId="{6CE99763-5462-4A86-AF0A-2284C33E642A}" destId="{A5ADA41C-C4F0-4BCF-90B2-DEAE5DBF9CFA}" srcOrd="1" destOrd="0" parTransId="{6A28EED2-D1E2-426A-9CF7-C89684A03041}" sibTransId="{84CAEF0E-0C82-48B1-B22E-C0E42CCEF4C2}"/>
    <dgm:cxn modelId="{0EAD9846-40F3-4785-9A6D-0E707017A779}" srcId="{36236277-25BC-4344-B9ED-BBE5E185FC08}" destId="{777AFA00-7B12-4962-939E-56E4CE7215D7}" srcOrd="2" destOrd="0" parTransId="{82E494C7-6057-4C7A-93B4-F6A6DE152E1F}" sibTransId="{2DD6C112-AC28-4678-A790-17AD7CD6F946}"/>
    <dgm:cxn modelId="{DA800B47-DB28-4F95-921B-73224C3390D8}" srcId="{5957F075-7DF6-4501-A668-7727C6A6BF4A}" destId="{36236277-25BC-4344-B9ED-BBE5E185FC08}" srcOrd="0" destOrd="0" parTransId="{4B26AAE0-B8BE-4242-AEE8-497AD4DE84FD}" sibTransId="{9F918184-9478-469F-86CB-6DCED38713A7}"/>
    <dgm:cxn modelId="{5107274E-134B-4150-A21E-5CECC1269E1E}" type="presOf" srcId="{516C79BA-5634-4EAB-ACA5-48B1B74D050A}" destId="{2203DEEA-E4C3-45F7-A42F-ED6EDF1B435F}" srcOrd="0" destOrd="4" presId="urn:microsoft.com/office/officeart/2005/8/layout/vList2"/>
    <dgm:cxn modelId="{7F55B255-1B2D-4E2F-A35F-509E99AF87DB}" type="presOf" srcId="{7719FC8A-AB0F-458A-8F36-48C3BDF7E715}" destId="{0168DEA9-39DB-437F-9B50-2265F80BE636}" srcOrd="0" destOrd="2" presId="urn:microsoft.com/office/officeart/2005/8/layout/vList2"/>
    <dgm:cxn modelId="{D572835B-E901-4B20-BC7B-94FB6168C460}" type="presOf" srcId="{7A805E69-82D6-4DE4-9F8A-4F9A3FE0EB52}" destId="{2203DEEA-E4C3-45F7-A42F-ED6EDF1B435F}" srcOrd="0" destOrd="1" presId="urn:microsoft.com/office/officeart/2005/8/layout/vList2"/>
    <dgm:cxn modelId="{0A7E3E69-578C-41BE-BB52-3BDD3663541B}" type="presOf" srcId="{6D6CA6F8-33EB-4FD6-9E5C-DEB15F950A04}" destId="{7F8858E7-0B5E-4AE8-8AF7-9CA206D68C75}" srcOrd="0" destOrd="3" presId="urn:microsoft.com/office/officeart/2005/8/layout/vList2"/>
    <dgm:cxn modelId="{F629C66A-7667-40C9-BA40-9418346EC65E}" srcId="{5957F075-7DF6-4501-A668-7727C6A6BF4A}" destId="{6CE99763-5462-4A86-AF0A-2284C33E642A}" srcOrd="1" destOrd="0" parTransId="{F5AC024F-71B0-47C0-BDF1-9C77C88D6F84}" sibTransId="{A6C3AFF4-0C16-4C55-9D8C-ACF731AE2E66}"/>
    <dgm:cxn modelId="{5E5E8876-0F85-4E36-8742-A7439DC84527}" srcId="{09673318-ADE3-4739-8855-297B5B96C0EF}" destId="{062BDE94-21B1-457A-A4EF-118B7B60DA6A}" srcOrd="2" destOrd="0" parTransId="{2EDD91F6-A4CD-440B-AC70-1EC7866FE498}" sibTransId="{F177EBB9-9685-4185-ABB5-FC55B720D352}"/>
    <dgm:cxn modelId="{5C08D87A-3F20-4CBC-B256-8F59AB3D51F0}" srcId="{09673318-ADE3-4739-8855-297B5B96C0EF}" destId="{6D6CA6F8-33EB-4FD6-9E5C-DEB15F950A04}" srcOrd="3" destOrd="0" parTransId="{2901A438-F303-416E-9B87-D2230E32A955}" sibTransId="{70089B5D-EBE9-414F-A804-16EA52A70FFD}"/>
    <dgm:cxn modelId="{8A33D07B-0639-4FE5-A677-9D86B486243D}" type="presOf" srcId="{09673318-ADE3-4739-8855-297B5B96C0EF}" destId="{1B4EEDA0-A442-46E3-AA7F-7D2118961E4D}" srcOrd="0" destOrd="0" presId="urn:microsoft.com/office/officeart/2005/8/layout/vList2"/>
    <dgm:cxn modelId="{9BB49F86-64EC-4DDC-94AA-F2AA6B7449DF}" srcId="{36236277-25BC-4344-B9ED-BBE5E185FC08}" destId="{351B1805-2632-4AEF-AF0E-A0F7B20D47BE}" srcOrd="3" destOrd="0" parTransId="{8B034301-30A2-4E9D-B4D8-EE60ECB6D8C9}" sibTransId="{B2795111-C7C8-4480-BC95-A573F29E5AB0}"/>
    <dgm:cxn modelId="{C405D887-12FB-4A3F-ADA0-D0EDB3A219B8}" srcId="{6CE99763-5462-4A86-AF0A-2284C33E642A}" destId="{53A3CC19-421B-4414-AAF1-5D2A319D769D}" srcOrd="5" destOrd="0" parTransId="{6F49B8FA-873F-49AC-B919-E9F345CBB9E9}" sibTransId="{A4B78FF0-ECA7-4044-964F-535521B81D1C}"/>
    <dgm:cxn modelId="{2B472A88-4594-493C-8FEB-795307DF3128}" type="presOf" srcId="{C5FC387E-0C4A-4AFB-90FA-E6479C78AC27}" destId="{2203DEEA-E4C3-45F7-A42F-ED6EDF1B435F}" srcOrd="0" destOrd="5" presId="urn:microsoft.com/office/officeart/2005/8/layout/vList2"/>
    <dgm:cxn modelId="{B95F7097-0F74-4A56-A130-9B6FC569F7A1}" type="presOf" srcId="{53A3CC19-421B-4414-AAF1-5D2A319D769D}" destId="{0168DEA9-39DB-437F-9B50-2265F80BE636}" srcOrd="0" destOrd="5" presId="urn:microsoft.com/office/officeart/2005/8/layout/vList2"/>
    <dgm:cxn modelId="{CAEB17A4-4070-48AB-A4C6-D9F0C09EA178}" srcId="{6CE99763-5462-4A86-AF0A-2284C33E642A}" destId="{25BBA3AA-5F26-4487-A103-618BD71F6861}" srcOrd="4" destOrd="0" parTransId="{083E4647-20A6-455D-9BEC-DF46777BD1A7}" sibTransId="{D8B16E9D-257F-41CB-994E-148619B36F4D}"/>
    <dgm:cxn modelId="{97F5E7A6-212E-4B12-888C-45ED3B775E3D}" type="presOf" srcId="{AE5AC288-DA49-4BA1-9121-7883D3796FF3}" destId="{7F8858E7-0B5E-4AE8-8AF7-9CA206D68C75}" srcOrd="0" destOrd="0" presId="urn:microsoft.com/office/officeart/2005/8/layout/vList2"/>
    <dgm:cxn modelId="{80BBFEB0-0025-4DFA-890F-73520A5C1DA1}" type="presOf" srcId="{5957F075-7DF6-4501-A668-7727C6A6BF4A}" destId="{FF46CBDC-5312-4245-A25C-85A64C20A588}" srcOrd="0" destOrd="0" presId="urn:microsoft.com/office/officeart/2005/8/layout/vList2"/>
    <dgm:cxn modelId="{DB1AD9B4-070F-4D5F-BE14-F8F7656E1BC0}" srcId="{6CE99763-5462-4A86-AF0A-2284C33E642A}" destId="{25CE9026-C23C-48A6-A54E-EA35B23A0F60}" srcOrd="0" destOrd="0" parTransId="{08DFCE2D-3DEC-4441-B7E9-E8A3D07502D1}" sibTransId="{68AB941D-2F67-4D10-B67D-938D46BB4AB6}"/>
    <dgm:cxn modelId="{156BA2B8-6532-4734-89F4-AC85055685EE}" type="presOf" srcId="{2FF09554-C217-44D3-9352-111CADE467B4}" destId="{7F8858E7-0B5E-4AE8-8AF7-9CA206D68C75}" srcOrd="0" destOrd="1" presId="urn:microsoft.com/office/officeart/2005/8/layout/vList2"/>
    <dgm:cxn modelId="{497A72BE-1D87-418C-B016-BE3D0ECABE06}" type="presOf" srcId="{D8EB9FF9-1671-4960-A73B-1AEFFEAF2A18}" destId="{0168DEA9-39DB-437F-9B50-2265F80BE636}" srcOrd="0" destOrd="3" presId="urn:microsoft.com/office/officeart/2005/8/layout/vList2"/>
    <dgm:cxn modelId="{E61274BF-6D4B-4378-B0D7-0E27DC0FD87C}" srcId="{6CE99763-5462-4A86-AF0A-2284C33E642A}" destId="{7719FC8A-AB0F-458A-8F36-48C3BDF7E715}" srcOrd="2" destOrd="0" parTransId="{3FC0A682-D939-45DA-9AF5-84269179E1BE}" sibTransId="{5A389EB2-6406-4534-AEF9-0FA642BC8633}"/>
    <dgm:cxn modelId="{0E9472C4-6FD6-4F7B-8A10-AB17709DBC3E}" type="presOf" srcId="{6CE99763-5462-4A86-AF0A-2284C33E642A}" destId="{F54316C3-0792-44EB-9E80-8C746B788F9A}" srcOrd="0" destOrd="0" presId="urn:microsoft.com/office/officeart/2005/8/layout/vList2"/>
    <dgm:cxn modelId="{0F13B4D1-30F3-40B5-9229-0E1052DFF0FE}" srcId="{5957F075-7DF6-4501-A668-7727C6A6BF4A}" destId="{09673318-ADE3-4739-8855-297B5B96C0EF}" srcOrd="2" destOrd="0" parTransId="{A84FCB7E-DC3A-488A-889C-40ACE559E3B3}" sibTransId="{C546AFFB-0837-4720-9FC7-5F3E3257906B}"/>
    <dgm:cxn modelId="{04CFB5E2-90EE-447C-B29B-B21759B83512}" type="presOf" srcId="{062BDE94-21B1-457A-A4EF-118B7B60DA6A}" destId="{7F8858E7-0B5E-4AE8-8AF7-9CA206D68C75}" srcOrd="0" destOrd="2" presId="urn:microsoft.com/office/officeart/2005/8/layout/vList2"/>
    <dgm:cxn modelId="{AF6789E7-6960-44DC-A3E1-9CC1F528B561}" srcId="{36236277-25BC-4344-B9ED-BBE5E185FC08}" destId="{516C79BA-5634-4EAB-ACA5-48B1B74D050A}" srcOrd="4" destOrd="0" parTransId="{6892FE9D-1274-49ED-ACF0-510DD3A01194}" sibTransId="{A25A5DD3-8917-47EC-BDC7-2978D11B74F8}"/>
    <dgm:cxn modelId="{612EACE8-8065-44B3-A393-58157D4E71B4}" type="presOf" srcId="{777AFA00-7B12-4962-939E-56E4CE7215D7}" destId="{2203DEEA-E4C3-45F7-A42F-ED6EDF1B435F}" srcOrd="0" destOrd="2" presId="urn:microsoft.com/office/officeart/2005/8/layout/vList2"/>
    <dgm:cxn modelId="{28EAE8FE-6170-41B0-836B-5702DDB333EE}" srcId="{36236277-25BC-4344-B9ED-BBE5E185FC08}" destId="{D664CBD7-0496-4CEF-83FC-16BBDA17EFF2}" srcOrd="0" destOrd="0" parTransId="{F6B0A4FE-D86A-4B4C-8DDE-07503825F70C}" sibTransId="{C3B846A2-5244-4170-B237-A0B11E4CBCF2}"/>
    <dgm:cxn modelId="{A02B8926-BC5E-4FBF-8E47-5D054E8C8C2E}" type="presParOf" srcId="{FF46CBDC-5312-4245-A25C-85A64C20A588}" destId="{35FDA36A-481F-40EE-8B52-073D827084A0}" srcOrd="0" destOrd="0" presId="urn:microsoft.com/office/officeart/2005/8/layout/vList2"/>
    <dgm:cxn modelId="{C0508F9F-7915-431B-8BE7-0C94BF1B419E}" type="presParOf" srcId="{FF46CBDC-5312-4245-A25C-85A64C20A588}" destId="{2203DEEA-E4C3-45F7-A42F-ED6EDF1B435F}" srcOrd="1" destOrd="0" presId="urn:microsoft.com/office/officeart/2005/8/layout/vList2"/>
    <dgm:cxn modelId="{B5AD1A86-E66F-40F5-B415-E95F2FDD1AB0}" type="presParOf" srcId="{FF46CBDC-5312-4245-A25C-85A64C20A588}" destId="{F54316C3-0792-44EB-9E80-8C746B788F9A}" srcOrd="2" destOrd="0" presId="urn:microsoft.com/office/officeart/2005/8/layout/vList2"/>
    <dgm:cxn modelId="{3A79692E-E9A0-41C2-A50A-261273DCF180}" type="presParOf" srcId="{FF46CBDC-5312-4245-A25C-85A64C20A588}" destId="{0168DEA9-39DB-437F-9B50-2265F80BE636}" srcOrd="3" destOrd="0" presId="urn:microsoft.com/office/officeart/2005/8/layout/vList2"/>
    <dgm:cxn modelId="{D59D0AC6-B623-4B01-B064-4FAB72A24C77}" type="presParOf" srcId="{FF46CBDC-5312-4245-A25C-85A64C20A588}" destId="{1B4EEDA0-A442-46E3-AA7F-7D2118961E4D}" srcOrd="4" destOrd="0" presId="urn:microsoft.com/office/officeart/2005/8/layout/vList2"/>
    <dgm:cxn modelId="{4A6B09A8-B34B-473C-ABF3-D9216CBB7C88}" type="presParOf" srcId="{FF46CBDC-5312-4245-A25C-85A64C20A588}" destId="{7F8858E7-0B5E-4AE8-8AF7-9CA206D68C75}" srcOrd="5" destOrd="0" presId="urn:microsoft.com/office/officeart/2005/8/layout/vList2"/>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9ACD7DB-CF1E-42D7-B6DC-25D1DB50E0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6895CBF-1CF5-4CC2-B90C-49C8D5D694EE}">
      <dgm:prSet/>
      <dgm:spPr>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dgm:spPr>
      <dgm:t>
        <a:bodyPr/>
        <a:lstStyle/>
        <a:p>
          <a:pPr algn="ctr"/>
          <a:r>
            <a:rPr lang="en-GB" b="1" dirty="0"/>
            <a:t>For treatment of </a:t>
          </a:r>
          <a:r>
            <a:rPr lang="en-GB" b="1" dirty="0">
              <a:solidFill>
                <a:srgbClr val="FFFF00"/>
              </a:solidFill>
            </a:rPr>
            <a:t>postmenopausal women with osteoporosis at high risk for fracture</a:t>
          </a:r>
          <a:endParaRPr lang="en-IN" b="1" dirty="0">
            <a:solidFill>
              <a:srgbClr val="FFFF00"/>
            </a:solidFill>
          </a:endParaRPr>
        </a:p>
      </dgm:t>
    </dgm:pt>
    <dgm:pt modelId="{3A1144EA-A6D4-4E4C-946F-38DF7F2FEA53}" type="parTrans" cxnId="{23C635A3-958F-420D-8937-ECD6F36EEFD8}">
      <dgm:prSet/>
      <dgm:spPr/>
      <dgm:t>
        <a:bodyPr/>
        <a:lstStyle/>
        <a:p>
          <a:pPr algn="ctr"/>
          <a:endParaRPr lang="en-IN" b="1" dirty="0"/>
        </a:p>
      </dgm:t>
    </dgm:pt>
    <dgm:pt modelId="{E20CBE26-36A4-41C4-99BA-E446EC75A14E}" type="sibTrans" cxnId="{23C635A3-958F-420D-8937-ECD6F36EEFD8}">
      <dgm:prSet/>
      <dgm:spPr/>
      <dgm:t>
        <a:bodyPr/>
        <a:lstStyle/>
        <a:p>
          <a:pPr algn="ctr"/>
          <a:endParaRPr lang="en-IN" b="1" dirty="0"/>
        </a:p>
      </dgm:t>
    </dgm:pt>
    <dgm:pt modelId="{8D819B03-A90D-45C0-9611-54DA3F359D37}">
      <dgm:prSet/>
      <dgm:spPr>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dgm:spPr>
      <dgm:t>
        <a:bodyPr/>
        <a:lstStyle/>
        <a:p>
          <a:pPr algn="ctr"/>
          <a:r>
            <a:rPr lang="en-GB" b="1" dirty="0"/>
            <a:t>Treatment of </a:t>
          </a:r>
          <a:r>
            <a:rPr lang="en-GB" b="1" dirty="0">
              <a:solidFill>
                <a:srgbClr val="FFFF00"/>
              </a:solidFill>
            </a:rPr>
            <a:t>bone loss in patients with prostate </a:t>
          </a:r>
          <a:r>
            <a:rPr lang="en-GB" b="1" dirty="0"/>
            <a:t>or </a:t>
          </a:r>
          <a:r>
            <a:rPr lang="en-GB" b="1" dirty="0">
              <a:solidFill>
                <a:srgbClr val="FFFF00"/>
              </a:solidFill>
            </a:rPr>
            <a:t>breast cancer undergoing hormone ablation therapy</a:t>
          </a:r>
          <a:endParaRPr lang="en-IN" b="1" dirty="0">
            <a:solidFill>
              <a:srgbClr val="FFFF00"/>
            </a:solidFill>
          </a:endParaRPr>
        </a:p>
      </dgm:t>
    </dgm:pt>
    <dgm:pt modelId="{65668F5A-9EB9-4523-8EF8-2A8AFA7DE473}" type="parTrans" cxnId="{C59E8205-BDDF-4E18-940F-193296A2C119}">
      <dgm:prSet/>
      <dgm:spPr/>
      <dgm:t>
        <a:bodyPr/>
        <a:lstStyle/>
        <a:p>
          <a:pPr algn="ctr"/>
          <a:endParaRPr lang="en-IN" b="1" dirty="0"/>
        </a:p>
      </dgm:t>
    </dgm:pt>
    <dgm:pt modelId="{EA5A5F05-CE6C-44A4-8BC1-98AA8166DA3B}" type="sibTrans" cxnId="{C59E8205-BDDF-4E18-940F-193296A2C119}">
      <dgm:prSet/>
      <dgm:spPr/>
      <dgm:t>
        <a:bodyPr/>
        <a:lstStyle/>
        <a:p>
          <a:pPr algn="ctr"/>
          <a:endParaRPr lang="en-IN" b="1" dirty="0"/>
        </a:p>
      </dgm:t>
    </dgm:pt>
    <dgm:pt modelId="{0D52C650-1885-4B8F-B399-AF04D43E95C2}">
      <dgm:prSet/>
      <dgm:spPr>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dgm:spPr>
      <dgm:t>
        <a:bodyPr/>
        <a:lstStyle/>
        <a:p>
          <a:pPr algn="ctr"/>
          <a:r>
            <a:rPr lang="en-GB" b="1" dirty="0"/>
            <a:t>For the treatment of </a:t>
          </a:r>
          <a:r>
            <a:rPr lang="en-GB" b="1" dirty="0">
              <a:solidFill>
                <a:srgbClr val="FFFF00"/>
              </a:solidFill>
            </a:rPr>
            <a:t>bone loss in men with osteoporosis at high risk for fracture</a:t>
          </a:r>
          <a:endParaRPr lang="en-IN" b="1" dirty="0">
            <a:solidFill>
              <a:srgbClr val="FFFF00"/>
            </a:solidFill>
          </a:endParaRPr>
        </a:p>
      </dgm:t>
    </dgm:pt>
    <dgm:pt modelId="{6702C7EA-3776-4821-AB4C-2513FB858E3E}" type="parTrans" cxnId="{114937C5-480D-45A6-91AB-808C5E510385}">
      <dgm:prSet/>
      <dgm:spPr/>
      <dgm:t>
        <a:bodyPr/>
        <a:lstStyle/>
        <a:p>
          <a:pPr algn="ctr"/>
          <a:endParaRPr lang="en-IN" b="1" dirty="0"/>
        </a:p>
      </dgm:t>
    </dgm:pt>
    <dgm:pt modelId="{EE9ED6DD-C74F-4C7A-98EB-EBEE8985F301}" type="sibTrans" cxnId="{114937C5-480D-45A6-91AB-808C5E510385}">
      <dgm:prSet/>
      <dgm:spPr/>
      <dgm:t>
        <a:bodyPr/>
        <a:lstStyle/>
        <a:p>
          <a:pPr algn="ctr"/>
          <a:endParaRPr lang="en-IN" b="1" dirty="0"/>
        </a:p>
      </dgm:t>
    </dgm:pt>
    <dgm:pt modelId="{64E7C124-8E8E-405A-9147-09F40576908E}">
      <dgm:prSet/>
      <dgm:spPr>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dgm:spPr>
      <dgm:t>
        <a:bodyPr/>
        <a:lstStyle/>
        <a:p>
          <a:pPr algn="ctr"/>
          <a:r>
            <a:rPr lang="en-GB" b="1" dirty="0"/>
            <a:t>For </a:t>
          </a:r>
          <a:r>
            <a:rPr lang="en-GB" b="1" dirty="0">
              <a:solidFill>
                <a:srgbClr val="FFFF00"/>
              </a:solidFill>
            </a:rPr>
            <a:t>glucocorticoid-induced osteoporosis</a:t>
          </a:r>
          <a:endParaRPr lang="en-IN" b="1" dirty="0">
            <a:solidFill>
              <a:srgbClr val="FFFF00"/>
            </a:solidFill>
          </a:endParaRPr>
        </a:p>
      </dgm:t>
    </dgm:pt>
    <dgm:pt modelId="{113DDA1A-94F0-4E75-AD03-00943FBD21D1}" type="parTrans" cxnId="{FECEF858-4D15-47EB-9216-9B06D5586827}">
      <dgm:prSet/>
      <dgm:spPr/>
      <dgm:t>
        <a:bodyPr/>
        <a:lstStyle/>
        <a:p>
          <a:pPr algn="ctr"/>
          <a:endParaRPr lang="en-IN" b="1" dirty="0"/>
        </a:p>
      </dgm:t>
    </dgm:pt>
    <dgm:pt modelId="{0A33E1E5-BF69-4597-9B17-0CBAB995CD7D}" type="sibTrans" cxnId="{FECEF858-4D15-47EB-9216-9B06D5586827}">
      <dgm:prSet/>
      <dgm:spPr/>
      <dgm:t>
        <a:bodyPr/>
        <a:lstStyle/>
        <a:p>
          <a:pPr algn="ctr"/>
          <a:endParaRPr lang="en-IN" b="1" dirty="0"/>
        </a:p>
      </dgm:t>
    </dgm:pt>
    <dgm:pt modelId="{B7377FC2-72CB-4295-B4E5-123C7D9671EE}">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b="1" dirty="0"/>
            <a:t>Prevention of </a:t>
          </a:r>
          <a:r>
            <a:rPr lang="en-GB" b="1" dirty="0">
              <a:solidFill>
                <a:srgbClr val="FFFF00"/>
              </a:solidFill>
            </a:rPr>
            <a:t>skeletal-related events in patients with bone metastases </a:t>
          </a:r>
          <a:r>
            <a:rPr lang="en-GB" b="1" dirty="0"/>
            <a:t>from </a:t>
          </a:r>
          <a:r>
            <a:rPr lang="en-GB" b="1" dirty="0">
              <a:solidFill>
                <a:srgbClr val="FFFF00"/>
              </a:solidFill>
            </a:rPr>
            <a:t>solid tumor</a:t>
          </a:r>
          <a:endParaRPr lang="en-IN" b="1" dirty="0">
            <a:solidFill>
              <a:srgbClr val="FFFF00"/>
            </a:solidFill>
          </a:endParaRPr>
        </a:p>
      </dgm:t>
    </dgm:pt>
    <dgm:pt modelId="{4C2CF890-ED5E-4A9F-A1DC-35F0C4A1071C}" type="parTrans" cxnId="{B1BDFAB4-0961-44B8-AE71-CAADEB66D7C3}">
      <dgm:prSet/>
      <dgm:spPr/>
      <dgm:t>
        <a:bodyPr/>
        <a:lstStyle/>
        <a:p>
          <a:pPr algn="ctr"/>
          <a:endParaRPr lang="en-IN" b="1" dirty="0"/>
        </a:p>
      </dgm:t>
    </dgm:pt>
    <dgm:pt modelId="{139E3697-E2B7-4781-857B-F87FB2AA4381}" type="sibTrans" cxnId="{B1BDFAB4-0961-44B8-AE71-CAADEB66D7C3}">
      <dgm:prSet/>
      <dgm:spPr/>
      <dgm:t>
        <a:bodyPr/>
        <a:lstStyle/>
        <a:p>
          <a:pPr algn="ctr"/>
          <a:endParaRPr lang="en-IN" b="1" dirty="0"/>
        </a:p>
      </dgm:t>
    </dgm:pt>
    <dgm:pt modelId="{67C825C9-504B-4781-96E4-2169C8B33DDA}">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b="1" dirty="0"/>
            <a:t>To treat </a:t>
          </a:r>
          <a:r>
            <a:rPr lang="en-GB" b="1" dirty="0">
              <a:solidFill>
                <a:srgbClr val="FFFF00"/>
              </a:solidFill>
            </a:rPr>
            <a:t>giant cell tumor of the bone</a:t>
          </a:r>
          <a:endParaRPr lang="en-IN" b="1" dirty="0">
            <a:solidFill>
              <a:srgbClr val="FFFF00"/>
            </a:solidFill>
          </a:endParaRPr>
        </a:p>
      </dgm:t>
    </dgm:pt>
    <dgm:pt modelId="{3AE8D7A3-6E0F-44D2-BDBE-8EF6EED6428E}" type="parTrans" cxnId="{4BCD89FF-3A8F-48F6-8E07-1C48B2F48A8D}">
      <dgm:prSet/>
      <dgm:spPr/>
      <dgm:t>
        <a:bodyPr/>
        <a:lstStyle/>
        <a:p>
          <a:pPr algn="ctr"/>
          <a:endParaRPr lang="en-IN" b="1" dirty="0"/>
        </a:p>
      </dgm:t>
    </dgm:pt>
    <dgm:pt modelId="{0E40197D-488A-4DF2-81B7-755ACA05D7CE}" type="sibTrans" cxnId="{4BCD89FF-3A8F-48F6-8E07-1C48B2F48A8D}">
      <dgm:prSet/>
      <dgm:spPr/>
      <dgm:t>
        <a:bodyPr/>
        <a:lstStyle/>
        <a:p>
          <a:pPr algn="ctr"/>
          <a:endParaRPr lang="en-IN" b="1" dirty="0"/>
        </a:p>
      </dgm:t>
    </dgm:pt>
    <dgm:pt modelId="{6A09178E-4166-4D80-BFF4-75E1B2FDFF4C}">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b="1" dirty="0">
              <a:solidFill>
                <a:srgbClr val="FFFF00"/>
              </a:solidFill>
            </a:rPr>
            <a:t>Hypercalcemia of malignancy refractory to bisphosphonate therapy</a:t>
          </a:r>
          <a:endParaRPr lang="en-IN" b="1" dirty="0">
            <a:solidFill>
              <a:srgbClr val="FFFF00"/>
            </a:solidFill>
          </a:endParaRPr>
        </a:p>
      </dgm:t>
    </dgm:pt>
    <dgm:pt modelId="{FA160DAD-132B-40D8-9BC7-A092F0F9F6FD}" type="parTrans" cxnId="{C63BA9B7-6B2E-4DEC-95F4-37A55B81E7A8}">
      <dgm:prSet/>
      <dgm:spPr/>
      <dgm:t>
        <a:bodyPr/>
        <a:lstStyle/>
        <a:p>
          <a:pPr algn="ctr"/>
          <a:endParaRPr lang="en-IN" b="1" dirty="0"/>
        </a:p>
      </dgm:t>
    </dgm:pt>
    <dgm:pt modelId="{AA2F5FEE-1C88-43E2-A57F-192A8F766638}" type="sibTrans" cxnId="{C63BA9B7-6B2E-4DEC-95F4-37A55B81E7A8}">
      <dgm:prSet/>
      <dgm:spPr/>
      <dgm:t>
        <a:bodyPr/>
        <a:lstStyle/>
        <a:p>
          <a:pPr algn="ctr"/>
          <a:endParaRPr lang="en-IN" b="1" dirty="0"/>
        </a:p>
      </dgm:t>
    </dgm:pt>
    <dgm:pt modelId="{8CCDE562-3C90-4B28-AC7E-B41D71CF2D58}">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b="1" dirty="0"/>
            <a:t>For the prevention of </a:t>
          </a:r>
          <a:r>
            <a:rPr lang="en-GB" b="1" dirty="0">
              <a:solidFill>
                <a:srgbClr val="FFFF00"/>
              </a:solidFill>
            </a:rPr>
            <a:t>skeletal-related events in patients </a:t>
          </a:r>
          <a:r>
            <a:rPr lang="en-GB" b="1" dirty="0"/>
            <a:t>with </a:t>
          </a:r>
          <a:r>
            <a:rPr lang="en-GB" b="1" dirty="0">
              <a:solidFill>
                <a:srgbClr val="FFFF00"/>
              </a:solidFill>
            </a:rPr>
            <a:t>multiple myeloma</a:t>
          </a:r>
          <a:endParaRPr lang="en-IN" b="1" dirty="0">
            <a:solidFill>
              <a:srgbClr val="FFFF00"/>
            </a:solidFill>
          </a:endParaRPr>
        </a:p>
      </dgm:t>
    </dgm:pt>
    <dgm:pt modelId="{1DBC2EEE-945F-4C7F-B870-49B8EB9DCD1C}" type="parTrans" cxnId="{2B1997F4-E376-4098-BA14-B3685AE8971D}">
      <dgm:prSet/>
      <dgm:spPr/>
      <dgm:t>
        <a:bodyPr/>
        <a:lstStyle/>
        <a:p>
          <a:pPr algn="ctr"/>
          <a:endParaRPr lang="en-IN" b="1" dirty="0"/>
        </a:p>
      </dgm:t>
    </dgm:pt>
    <dgm:pt modelId="{759E9C8F-DBA4-4F9C-8174-D89FDFE3269C}" type="sibTrans" cxnId="{2B1997F4-E376-4098-BA14-B3685AE8971D}">
      <dgm:prSet/>
      <dgm:spPr/>
      <dgm:t>
        <a:bodyPr/>
        <a:lstStyle/>
        <a:p>
          <a:pPr algn="ctr"/>
          <a:endParaRPr lang="en-IN" b="1" dirty="0"/>
        </a:p>
      </dgm:t>
    </dgm:pt>
    <dgm:pt modelId="{516950E5-B600-499F-8C6B-5011511B9F5B}" type="pres">
      <dgm:prSet presAssocID="{A9ACD7DB-CF1E-42D7-B6DC-25D1DB50E0AE}" presName="linear" presStyleCnt="0">
        <dgm:presLayoutVars>
          <dgm:animLvl val="lvl"/>
          <dgm:resizeHandles val="exact"/>
        </dgm:presLayoutVars>
      </dgm:prSet>
      <dgm:spPr/>
    </dgm:pt>
    <dgm:pt modelId="{E00D6B38-3CAE-4B36-8ABB-3340CAC55452}" type="pres">
      <dgm:prSet presAssocID="{16895CBF-1CF5-4CC2-B90C-49C8D5D694EE}" presName="parentText" presStyleLbl="node1" presStyleIdx="0" presStyleCnt="8" custScaleY="160537">
        <dgm:presLayoutVars>
          <dgm:chMax val="0"/>
          <dgm:bulletEnabled val="1"/>
        </dgm:presLayoutVars>
      </dgm:prSet>
      <dgm:spPr/>
    </dgm:pt>
    <dgm:pt modelId="{DA03F3C8-6DF1-4146-A303-3CDA47E53334}" type="pres">
      <dgm:prSet presAssocID="{E20CBE26-36A4-41C4-99BA-E446EC75A14E}" presName="spacer" presStyleCnt="0"/>
      <dgm:spPr/>
    </dgm:pt>
    <dgm:pt modelId="{679E5137-64EF-46F9-8B65-98F508137F1D}" type="pres">
      <dgm:prSet presAssocID="{B7377FC2-72CB-4295-B4E5-123C7D9671EE}" presName="parentText" presStyleLbl="node1" presStyleIdx="1" presStyleCnt="8" custScaleY="160537">
        <dgm:presLayoutVars>
          <dgm:chMax val="0"/>
          <dgm:bulletEnabled val="1"/>
        </dgm:presLayoutVars>
      </dgm:prSet>
      <dgm:spPr/>
    </dgm:pt>
    <dgm:pt modelId="{E3019F4E-D985-4441-92EA-F959986B291B}" type="pres">
      <dgm:prSet presAssocID="{139E3697-E2B7-4781-857B-F87FB2AA4381}" presName="spacer" presStyleCnt="0"/>
      <dgm:spPr/>
    </dgm:pt>
    <dgm:pt modelId="{ED7F5BC7-C3AA-493D-96A6-EA1DF127E072}" type="pres">
      <dgm:prSet presAssocID="{8D819B03-A90D-45C0-9611-54DA3F359D37}" presName="parentText" presStyleLbl="node1" presStyleIdx="2" presStyleCnt="8" custScaleY="160537">
        <dgm:presLayoutVars>
          <dgm:chMax val="0"/>
          <dgm:bulletEnabled val="1"/>
        </dgm:presLayoutVars>
      </dgm:prSet>
      <dgm:spPr/>
    </dgm:pt>
    <dgm:pt modelId="{78F00BF7-80CE-408E-A285-48A259EB177E}" type="pres">
      <dgm:prSet presAssocID="{EA5A5F05-CE6C-44A4-8BC1-98AA8166DA3B}" presName="spacer" presStyleCnt="0"/>
      <dgm:spPr/>
    </dgm:pt>
    <dgm:pt modelId="{C6925630-E4EF-4B58-82BE-44AB68A32932}" type="pres">
      <dgm:prSet presAssocID="{0D52C650-1885-4B8F-B399-AF04D43E95C2}" presName="parentText" presStyleLbl="node1" presStyleIdx="3" presStyleCnt="8" custScaleY="160537">
        <dgm:presLayoutVars>
          <dgm:chMax val="0"/>
          <dgm:bulletEnabled val="1"/>
        </dgm:presLayoutVars>
      </dgm:prSet>
      <dgm:spPr/>
    </dgm:pt>
    <dgm:pt modelId="{C6DBC2AA-93EE-4349-ADCF-5C798CDB2E94}" type="pres">
      <dgm:prSet presAssocID="{EE9ED6DD-C74F-4C7A-98EB-EBEE8985F301}" presName="spacer" presStyleCnt="0"/>
      <dgm:spPr/>
    </dgm:pt>
    <dgm:pt modelId="{0753D01F-7FF9-4BB9-BB67-26264348789B}" type="pres">
      <dgm:prSet presAssocID="{67C825C9-504B-4781-96E4-2169C8B33DDA}" presName="parentText" presStyleLbl="node1" presStyleIdx="4" presStyleCnt="8" custScaleY="160537">
        <dgm:presLayoutVars>
          <dgm:chMax val="0"/>
          <dgm:bulletEnabled val="1"/>
        </dgm:presLayoutVars>
      </dgm:prSet>
      <dgm:spPr/>
    </dgm:pt>
    <dgm:pt modelId="{A6070E51-AD44-4F2C-BCD6-463FB69C41D0}" type="pres">
      <dgm:prSet presAssocID="{0E40197D-488A-4DF2-81B7-755ACA05D7CE}" presName="spacer" presStyleCnt="0"/>
      <dgm:spPr/>
    </dgm:pt>
    <dgm:pt modelId="{3B0E93E1-07E3-46AE-BEDD-350CEB7E3915}" type="pres">
      <dgm:prSet presAssocID="{6A09178E-4166-4D80-BFF4-75E1B2FDFF4C}" presName="parentText" presStyleLbl="node1" presStyleIdx="5" presStyleCnt="8" custScaleY="160537">
        <dgm:presLayoutVars>
          <dgm:chMax val="0"/>
          <dgm:bulletEnabled val="1"/>
        </dgm:presLayoutVars>
      </dgm:prSet>
      <dgm:spPr/>
    </dgm:pt>
    <dgm:pt modelId="{B2827DFA-65AF-469E-A41A-358A5C211BD5}" type="pres">
      <dgm:prSet presAssocID="{AA2F5FEE-1C88-43E2-A57F-192A8F766638}" presName="spacer" presStyleCnt="0"/>
      <dgm:spPr/>
    </dgm:pt>
    <dgm:pt modelId="{11019C67-F365-447A-8C19-E1877B41D9F9}" type="pres">
      <dgm:prSet presAssocID="{8CCDE562-3C90-4B28-AC7E-B41D71CF2D58}" presName="parentText" presStyleLbl="node1" presStyleIdx="6" presStyleCnt="8" custScaleY="160537">
        <dgm:presLayoutVars>
          <dgm:chMax val="0"/>
          <dgm:bulletEnabled val="1"/>
        </dgm:presLayoutVars>
      </dgm:prSet>
      <dgm:spPr/>
    </dgm:pt>
    <dgm:pt modelId="{243530FC-70A0-43CD-9F7E-FDA4DE8BBAEA}" type="pres">
      <dgm:prSet presAssocID="{759E9C8F-DBA4-4F9C-8174-D89FDFE3269C}" presName="spacer" presStyleCnt="0"/>
      <dgm:spPr/>
    </dgm:pt>
    <dgm:pt modelId="{6210710C-834F-4272-9329-458B4350BDA0}" type="pres">
      <dgm:prSet presAssocID="{64E7C124-8E8E-405A-9147-09F40576908E}" presName="parentText" presStyleLbl="node1" presStyleIdx="7" presStyleCnt="8" custScaleY="160537">
        <dgm:presLayoutVars>
          <dgm:chMax val="0"/>
          <dgm:bulletEnabled val="1"/>
        </dgm:presLayoutVars>
      </dgm:prSet>
      <dgm:spPr/>
    </dgm:pt>
  </dgm:ptLst>
  <dgm:cxnLst>
    <dgm:cxn modelId="{3D444400-0499-4C85-A42B-23DB7858EA0A}" type="presOf" srcId="{B7377FC2-72CB-4295-B4E5-123C7D9671EE}" destId="{679E5137-64EF-46F9-8B65-98F508137F1D}" srcOrd="0" destOrd="0" presId="urn:microsoft.com/office/officeart/2005/8/layout/vList2"/>
    <dgm:cxn modelId="{C59E8205-BDDF-4E18-940F-193296A2C119}" srcId="{A9ACD7DB-CF1E-42D7-B6DC-25D1DB50E0AE}" destId="{8D819B03-A90D-45C0-9611-54DA3F359D37}" srcOrd="2" destOrd="0" parTransId="{65668F5A-9EB9-4523-8EF8-2A8AFA7DE473}" sibTransId="{EA5A5F05-CE6C-44A4-8BC1-98AA8166DA3B}"/>
    <dgm:cxn modelId="{19CE6A08-C08C-4906-944C-D63D983973D5}" type="presOf" srcId="{0D52C650-1885-4B8F-B399-AF04D43E95C2}" destId="{C6925630-E4EF-4B58-82BE-44AB68A32932}" srcOrd="0" destOrd="0" presId="urn:microsoft.com/office/officeart/2005/8/layout/vList2"/>
    <dgm:cxn modelId="{D9CD0C32-15E8-4AEF-B1C0-76DFBFC76629}" type="presOf" srcId="{8D819B03-A90D-45C0-9611-54DA3F359D37}" destId="{ED7F5BC7-C3AA-493D-96A6-EA1DF127E072}" srcOrd="0" destOrd="0" presId="urn:microsoft.com/office/officeart/2005/8/layout/vList2"/>
    <dgm:cxn modelId="{FECEF858-4D15-47EB-9216-9B06D5586827}" srcId="{A9ACD7DB-CF1E-42D7-B6DC-25D1DB50E0AE}" destId="{64E7C124-8E8E-405A-9147-09F40576908E}" srcOrd="7" destOrd="0" parTransId="{113DDA1A-94F0-4E75-AD03-00943FBD21D1}" sibTransId="{0A33E1E5-BF69-4597-9B17-0CBAB995CD7D}"/>
    <dgm:cxn modelId="{119EE066-4BF1-4805-99DF-9DBC82C80FD3}" type="presOf" srcId="{67C825C9-504B-4781-96E4-2169C8B33DDA}" destId="{0753D01F-7FF9-4BB9-BB67-26264348789B}" srcOrd="0" destOrd="0" presId="urn:microsoft.com/office/officeart/2005/8/layout/vList2"/>
    <dgm:cxn modelId="{F7A76A75-D5D5-41C5-9E92-87A897BD8FE3}" type="presOf" srcId="{16895CBF-1CF5-4CC2-B90C-49C8D5D694EE}" destId="{E00D6B38-3CAE-4B36-8ABB-3340CAC55452}" srcOrd="0" destOrd="0" presId="urn:microsoft.com/office/officeart/2005/8/layout/vList2"/>
    <dgm:cxn modelId="{6256B18B-7C31-43CB-A21E-2C80FD6E726E}" type="presOf" srcId="{6A09178E-4166-4D80-BFF4-75E1B2FDFF4C}" destId="{3B0E93E1-07E3-46AE-BEDD-350CEB7E3915}" srcOrd="0" destOrd="0" presId="urn:microsoft.com/office/officeart/2005/8/layout/vList2"/>
    <dgm:cxn modelId="{CA3B3A8E-6CBD-4195-B462-FFB99B256854}" type="presOf" srcId="{64E7C124-8E8E-405A-9147-09F40576908E}" destId="{6210710C-834F-4272-9329-458B4350BDA0}" srcOrd="0" destOrd="0" presId="urn:microsoft.com/office/officeart/2005/8/layout/vList2"/>
    <dgm:cxn modelId="{23C635A3-958F-420D-8937-ECD6F36EEFD8}" srcId="{A9ACD7DB-CF1E-42D7-B6DC-25D1DB50E0AE}" destId="{16895CBF-1CF5-4CC2-B90C-49C8D5D694EE}" srcOrd="0" destOrd="0" parTransId="{3A1144EA-A6D4-4E4C-946F-38DF7F2FEA53}" sibTransId="{E20CBE26-36A4-41C4-99BA-E446EC75A14E}"/>
    <dgm:cxn modelId="{C70637AE-4CA7-4B2A-A76D-8CD7AA654468}" type="presOf" srcId="{8CCDE562-3C90-4B28-AC7E-B41D71CF2D58}" destId="{11019C67-F365-447A-8C19-E1877B41D9F9}" srcOrd="0" destOrd="0" presId="urn:microsoft.com/office/officeart/2005/8/layout/vList2"/>
    <dgm:cxn modelId="{B1BDFAB4-0961-44B8-AE71-CAADEB66D7C3}" srcId="{A9ACD7DB-CF1E-42D7-B6DC-25D1DB50E0AE}" destId="{B7377FC2-72CB-4295-B4E5-123C7D9671EE}" srcOrd="1" destOrd="0" parTransId="{4C2CF890-ED5E-4A9F-A1DC-35F0C4A1071C}" sibTransId="{139E3697-E2B7-4781-857B-F87FB2AA4381}"/>
    <dgm:cxn modelId="{C63BA9B7-6B2E-4DEC-95F4-37A55B81E7A8}" srcId="{A9ACD7DB-CF1E-42D7-B6DC-25D1DB50E0AE}" destId="{6A09178E-4166-4D80-BFF4-75E1B2FDFF4C}" srcOrd="5" destOrd="0" parTransId="{FA160DAD-132B-40D8-9BC7-A092F0F9F6FD}" sibTransId="{AA2F5FEE-1C88-43E2-A57F-192A8F766638}"/>
    <dgm:cxn modelId="{EA9E7DBF-51F9-4B72-B10D-6C1190B7038B}" type="presOf" srcId="{A9ACD7DB-CF1E-42D7-B6DC-25D1DB50E0AE}" destId="{516950E5-B600-499F-8C6B-5011511B9F5B}" srcOrd="0" destOrd="0" presId="urn:microsoft.com/office/officeart/2005/8/layout/vList2"/>
    <dgm:cxn modelId="{114937C5-480D-45A6-91AB-808C5E510385}" srcId="{A9ACD7DB-CF1E-42D7-B6DC-25D1DB50E0AE}" destId="{0D52C650-1885-4B8F-B399-AF04D43E95C2}" srcOrd="3" destOrd="0" parTransId="{6702C7EA-3776-4821-AB4C-2513FB858E3E}" sibTransId="{EE9ED6DD-C74F-4C7A-98EB-EBEE8985F301}"/>
    <dgm:cxn modelId="{2B1997F4-E376-4098-BA14-B3685AE8971D}" srcId="{A9ACD7DB-CF1E-42D7-B6DC-25D1DB50E0AE}" destId="{8CCDE562-3C90-4B28-AC7E-B41D71CF2D58}" srcOrd="6" destOrd="0" parTransId="{1DBC2EEE-945F-4C7F-B870-49B8EB9DCD1C}" sibTransId="{759E9C8F-DBA4-4F9C-8174-D89FDFE3269C}"/>
    <dgm:cxn modelId="{4BCD89FF-3A8F-48F6-8E07-1C48B2F48A8D}" srcId="{A9ACD7DB-CF1E-42D7-B6DC-25D1DB50E0AE}" destId="{67C825C9-504B-4781-96E4-2169C8B33DDA}" srcOrd="4" destOrd="0" parTransId="{3AE8D7A3-6E0F-44D2-BDBE-8EF6EED6428E}" sibTransId="{0E40197D-488A-4DF2-81B7-755ACA05D7CE}"/>
    <dgm:cxn modelId="{FB39F8F2-E796-46B8-9B61-12D65399D10E}" type="presParOf" srcId="{516950E5-B600-499F-8C6B-5011511B9F5B}" destId="{E00D6B38-3CAE-4B36-8ABB-3340CAC55452}" srcOrd="0" destOrd="0" presId="urn:microsoft.com/office/officeart/2005/8/layout/vList2"/>
    <dgm:cxn modelId="{2D1536F2-608E-4CC6-8BEB-F8B65647C48E}" type="presParOf" srcId="{516950E5-B600-499F-8C6B-5011511B9F5B}" destId="{DA03F3C8-6DF1-4146-A303-3CDA47E53334}" srcOrd="1" destOrd="0" presId="urn:microsoft.com/office/officeart/2005/8/layout/vList2"/>
    <dgm:cxn modelId="{047462C6-BDDC-4357-9A5B-DBF5AE027E80}" type="presParOf" srcId="{516950E5-B600-499F-8C6B-5011511B9F5B}" destId="{679E5137-64EF-46F9-8B65-98F508137F1D}" srcOrd="2" destOrd="0" presId="urn:microsoft.com/office/officeart/2005/8/layout/vList2"/>
    <dgm:cxn modelId="{9DC7FEDD-1EA5-4F4F-A1B0-8E81A21C7E07}" type="presParOf" srcId="{516950E5-B600-499F-8C6B-5011511B9F5B}" destId="{E3019F4E-D985-4441-92EA-F959986B291B}" srcOrd="3" destOrd="0" presId="urn:microsoft.com/office/officeart/2005/8/layout/vList2"/>
    <dgm:cxn modelId="{90BC4B80-9D6F-41BE-B215-C8C0830E89FB}" type="presParOf" srcId="{516950E5-B600-499F-8C6B-5011511B9F5B}" destId="{ED7F5BC7-C3AA-493D-96A6-EA1DF127E072}" srcOrd="4" destOrd="0" presId="urn:microsoft.com/office/officeart/2005/8/layout/vList2"/>
    <dgm:cxn modelId="{AB250BBC-1A2B-4BE9-8FDE-8B8BFF7365AA}" type="presParOf" srcId="{516950E5-B600-499F-8C6B-5011511B9F5B}" destId="{78F00BF7-80CE-408E-A285-48A259EB177E}" srcOrd="5" destOrd="0" presId="urn:microsoft.com/office/officeart/2005/8/layout/vList2"/>
    <dgm:cxn modelId="{1C9E9D8E-4F58-4F68-9CA0-A80AD4CA2862}" type="presParOf" srcId="{516950E5-B600-499F-8C6B-5011511B9F5B}" destId="{C6925630-E4EF-4B58-82BE-44AB68A32932}" srcOrd="6" destOrd="0" presId="urn:microsoft.com/office/officeart/2005/8/layout/vList2"/>
    <dgm:cxn modelId="{E0D51FAC-A7F0-4D24-A6CF-7926AD3C39ED}" type="presParOf" srcId="{516950E5-B600-499F-8C6B-5011511B9F5B}" destId="{C6DBC2AA-93EE-4349-ADCF-5C798CDB2E94}" srcOrd="7" destOrd="0" presId="urn:microsoft.com/office/officeart/2005/8/layout/vList2"/>
    <dgm:cxn modelId="{B0D44294-B8BC-4511-8E95-B5D0E46142FE}" type="presParOf" srcId="{516950E5-B600-499F-8C6B-5011511B9F5B}" destId="{0753D01F-7FF9-4BB9-BB67-26264348789B}" srcOrd="8" destOrd="0" presId="urn:microsoft.com/office/officeart/2005/8/layout/vList2"/>
    <dgm:cxn modelId="{DF1F99EE-A157-43A9-93F2-629AA69D0733}" type="presParOf" srcId="{516950E5-B600-499F-8C6B-5011511B9F5B}" destId="{A6070E51-AD44-4F2C-BCD6-463FB69C41D0}" srcOrd="9" destOrd="0" presId="urn:microsoft.com/office/officeart/2005/8/layout/vList2"/>
    <dgm:cxn modelId="{0E577146-F655-4CED-9D28-8B10C03F5F64}" type="presParOf" srcId="{516950E5-B600-499F-8C6B-5011511B9F5B}" destId="{3B0E93E1-07E3-46AE-BEDD-350CEB7E3915}" srcOrd="10" destOrd="0" presId="urn:microsoft.com/office/officeart/2005/8/layout/vList2"/>
    <dgm:cxn modelId="{F958E45F-1688-4559-AF1F-D52AD0CAC940}" type="presParOf" srcId="{516950E5-B600-499F-8C6B-5011511B9F5B}" destId="{B2827DFA-65AF-469E-A41A-358A5C211BD5}" srcOrd="11" destOrd="0" presId="urn:microsoft.com/office/officeart/2005/8/layout/vList2"/>
    <dgm:cxn modelId="{53686589-DA39-44EC-831C-730ED512A5C6}" type="presParOf" srcId="{516950E5-B600-499F-8C6B-5011511B9F5B}" destId="{11019C67-F365-447A-8C19-E1877B41D9F9}" srcOrd="12" destOrd="0" presId="urn:microsoft.com/office/officeart/2005/8/layout/vList2"/>
    <dgm:cxn modelId="{931CCF54-C57F-4F5C-9E8D-CFBE3AC82C1C}" type="presParOf" srcId="{516950E5-B600-499F-8C6B-5011511B9F5B}" destId="{243530FC-70A0-43CD-9F7E-FDA4DE8BBAEA}" srcOrd="13" destOrd="0" presId="urn:microsoft.com/office/officeart/2005/8/layout/vList2"/>
    <dgm:cxn modelId="{D614392F-0EC6-4319-814A-87664448DC85}" type="presParOf" srcId="{516950E5-B600-499F-8C6B-5011511B9F5B}" destId="{6210710C-834F-4272-9329-458B4350BDA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ACD7DB-CF1E-42D7-B6DC-25D1DB50E0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6895CBF-1CF5-4CC2-B90C-49C8D5D694EE}">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Jun  1, 2010</a:t>
          </a:r>
        </a:p>
      </dgm:t>
    </dgm:pt>
    <dgm:pt modelId="{3A1144EA-A6D4-4E4C-946F-38DF7F2FEA53}" type="parTrans" cxnId="{23C635A3-958F-420D-8937-ECD6F36EEFD8}">
      <dgm:prSet/>
      <dgm:spPr/>
      <dgm:t>
        <a:bodyPr/>
        <a:lstStyle/>
        <a:p>
          <a:pPr algn="ctr"/>
          <a:endParaRPr lang="en-IN" sz="1600"/>
        </a:p>
      </dgm:t>
    </dgm:pt>
    <dgm:pt modelId="{E20CBE26-36A4-41C4-99BA-E446EC75A14E}" type="sibTrans" cxnId="{23C635A3-958F-420D-8937-ECD6F36EEFD8}">
      <dgm:prSet/>
      <dgm:spPr/>
      <dgm:t>
        <a:bodyPr/>
        <a:lstStyle/>
        <a:p>
          <a:pPr algn="ctr"/>
          <a:endParaRPr lang="en-IN" sz="1600"/>
        </a:p>
      </dgm:t>
    </dgm:pt>
    <dgm:pt modelId="{8D819B03-A90D-45C0-9611-54DA3F359D3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a:t>Sep 19, 2011</a:t>
          </a:r>
          <a:endParaRPr lang="en-IN" sz="1600" b="1" dirty="0"/>
        </a:p>
      </dgm:t>
    </dgm:pt>
    <dgm:pt modelId="{65668F5A-9EB9-4523-8EF8-2A8AFA7DE473}" type="parTrans" cxnId="{C59E8205-BDDF-4E18-940F-193296A2C119}">
      <dgm:prSet/>
      <dgm:spPr/>
      <dgm:t>
        <a:bodyPr/>
        <a:lstStyle/>
        <a:p>
          <a:pPr algn="ctr"/>
          <a:endParaRPr lang="en-IN" sz="1600"/>
        </a:p>
      </dgm:t>
    </dgm:pt>
    <dgm:pt modelId="{EA5A5F05-CE6C-44A4-8BC1-98AA8166DA3B}" type="sibTrans" cxnId="{C59E8205-BDDF-4E18-940F-193296A2C119}">
      <dgm:prSet/>
      <dgm:spPr/>
      <dgm:t>
        <a:bodyPr/>
        <a:lstStyle/>
        <a:p>
          <a:pPr algn="ctr"/>
          <a:endParaRPr lang="en-IN" sz="1600"/>
        </a:p>
      </dgm:t>
    </dgm:pt>
    <dgm:pt modelId="{0D52C650-1885-4B8F-B399-AF04D43E95C2}">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Sep 21, 2012</a:t>
          </a:r>
        </a:p>
      </dgm:t>
    </dgm:pt>
    <dgm:pt modelId="{6702C7EA-3776-4821-AB4C-2513FB858E3E}" type="parTrans" cxnId="{114937C5-480D-45A6-91AB-808C5E510385}">
      <dgm:prSet/>
      <dgm:spPr/>
      <dgm:t>
        <a:bodyPr/>
        <a:lstStyle/>
        <a:p>
          <a:pPr algn="ctr"/>
          <a:endParaRPr lang="en-IN" sz="1600"/>
        </a:p>
      </dgm:t>
    </dgm:pt>
    <dgm:pt modelId="{EE9ED6DD-C74F-4C7A-98EB-EBEE8985F301}" type="sibTrans" cxnId="{114937C5-480D-45A6-91AB-808C5E510385}">
      <dgm:prSet/>
      <dgm:spPr/>
      <dgm:t>
        <a:bodyPr/>
        <a:lstStyle/>
        <a:p>
          <a:pPr algn="ctr"/>
          <a:endParaRPr lang="en-IN" sz="1600"/>
        </a:p>
      </dgm:t>
    </dgm:pt>
    <dgm:pt modelId="{64E7C124-8E8E-405A-9147-09F40576908E}">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l"/>
          <a:r>
            <a:rPr lang="en-IN" sz="1600" b="1" dirty="0"/>
            <a:t>May 21, 2018</a:t>
          </a:r>
        </a:p>
      </dgm:t>
    </dgm:pt>
    <dgm:pt modelId="{113DDA1A-94F0-4E75-AD03-00943FBD21D1}" type="parTrans" cxnId="{FECEF858-4D15-47EB-9216-9B06D5586827}">
      <dgm:prSet/>
      <dgm:spPr/>
      <dgm:t>
        <a:bodyPr/>
        <a:lstStyle/>
        <a:p>
          <a:pPr algn="ctr"/>
          <a:endParaRPr lang="en-IN" sz="1600"/>
        </a:p>
      </dgm:t>
    </dgm:pt>
    <dgm:pt modelId="{0A33E1E5-BF69-4597-9B17-0CBAB995CD7D}" type="sibTrans" cxnId="{FECEF858-4D15-47EB-9216-9B06D5586827}">
      <dgm:prSet/>
      <dgm:spPr/>
      <dgm:t>
        <a:bodyPr/>
        <a:lstStyle/>
        <a:p>
          <a:pPr algn="ctr"/>
          <a:endParaRPr lang="en-IN" sz="1600"/>
        </a:p>
      </dgm:t>
    </dgm:pt>
    <dgm:pt modelId="{D0E0325D-9C0D-4884-92D1-993CBBE1EDA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Nov 19, 2010</a:t>
          </a:r>
        </a:p>
      </dgm:t>
    </dgm:pt>
    <dgm:pt modelId="{FDC5DC3A-914F-41D6-9A07-CDD5926E369C}" type="parTrans" cxnId="{A4064900-6328-4750-87F4-3B6CD63F023A}">
      <dgm:prSet/>
      <dgm:spPr/>
      <dgm:t>
        <a:bodyPr/>
        <a:lstStyle/>
        <a:p>
          <a:pPr algn="ctr"/>
          <a:endParaRPr lang="en-IN" sz="1600"/>
        </a:p>
      </dgm:t>
    </dgm:pt>
    <dgm:pt modelId="{91221C83-F38D-4A2F-8018-F0694D072490}" type="sibTrans" cxnId="{A4064900-6328-4750-87F4-3B6CD63F023A}">
      <dgm:prSet/>
      <dgm:spPr/>
      <dgm:t>
        <a:bodyPr/>
        <a:lstStyle/>
        <a:p>
          <a:pPr algn="ctr"/>
          <a:endParaRPr lang="en-IN" sz="1600"/>
        </a:p>
      </dgm:t>
    </dgm:pt>
    <dgm:pt modelId="{80AF3B89-7EFC-499C-B134-C0C02F071B1B}">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Jun 13, 2013</a:t>
          </a:r>
        </a:p>
      </dgm:t>
    </dgm:pt>
    <dgm:pt modelId="{CE162DC1-3A1A-4126-B8AF-36F094001FE4}" type="parTrans" cxnId="{A8FA9CF0-84CD-4412-B567-C3C9DC6ACB59}">
      <dgm:prSet/>
      <dgm:spPr/>
      <dgm:t>
        <a:bodyPr/>
        <a:lstStyle/>
        <a:p>
          <a:pPr algn="ctr"/>
          <a:endParaRPr lang="en-IN" sz="1600"/>
        </a:p>
      </dgm:t>
    </dgm:pt>
    <dgm:pt modelId="{3402F459-F345-4879-9F2B-0209F30EE969}" type="sibTrans" cxnId="{A8FA9CF0-84CD-4412-B567-C3C9DC6ACB59}">
      <dgm:prSet/>
      <dgm:spPr/>
      <dgm:t>
        <a:bodyPr/>
        <a:lstStyle/>
        <a:p>
          <a:pPr algn="ctr"/>
          <a:endParaRPr lang="en-IN" sz="1600"/>
        </a:p>
      </dgm:t>
    </dgm:pt>
    <dgm:pt modelId="{91F3D6A3-FCD8-45FC-B07F-85B48238D61C}">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Dec  8, 2014</a:t>
          </a:r>
        </a:p>
      </dgm:t>
    </dgm:pt>
    <dgm:pt modelId="{681EF542-70C4-4362-8C5C-8D687601D22E}" type="parTrans" cxnId="{8210D3F7-6864-4C4B-A293-5658D68978E1}">
      <dgm:prSet/>
      <dgm:spPr/>
      <dgm:t>
        <a:bodyPr/>
        <a:lstStyle/>
        <a:p>
          <a:pPr algn="ctr"/>
          <a:endParaRPr lang="en-IN" sz="1600"/>
        </a:p>
      </dgm:t>
    </dgm:pt>
    <dgm:pt modelId="{F1B305F8-5CF6-4984-8FA1-5C262DC74C47}" type="sibTrans" cxnId="{8210D3F7-6864-4C4B-A293-5658D68978E1}">
      <dgm:prSet/>
      <dgm:spPr/>
      <dgm:t>
        <a:bodyPr/>
        <a:lstStyle/>
        <a:p>
          <a:pPr algn="ctr"/>
          <a:endParaRPr lang="en-IN" sz="1600"/>
        </a:p>
      </dgm:t>
    </dgm:pt>
    <dgm:pt modelId="{9BE960E3-C4AE-4EC6-95BB-0E766710BBB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Jan  5, 2018</a:t>
          </a:r>
        </a:p>
      </dgm:t>
    </dgm:pt>
    <dgm:pt modelId="{DEAB5F74-DFBF-4EC3-8D5C-DBCD55D94E9A}" type="parTrans" cxnId="{E487AF00-D6C7-449A-98F1-064E9E57036E}">
      <dgm:prSet/>
      <dgm:spPr/>
      <dgm:t>
        <a:bodyPr/>
        <a:lstStyle/>
        <a:p>
          <a:pPr algn="ctr"/>
          <a:endParaRPr lang="en-IN" sz="1600"/>
        </a:p>
      </dgm:t>
    </dgm:pt>
    <dgm:pt modelId="{667322A1-1038-476A-B4AA-EDE2699C139B}" type="sibTrans" cxnId="{E487AF00-D6C7-449A-98F1-064E9E57036E}">
      <dgm:prSet/>
      <dgm:spPr/>
      <dgm:t>
        <a:bodyPr/>
        <a:lstStyle/>
        <a:p>
          <a:pPr algn="ctr"/>
          <a:endParaRPr lang="en-IN" sz="1600"/>
        </a:p>
      </dgm:t>
    </dgm:pt>
    <dgm:pt modelId="{516950E5-B600-499F-8C6B-5011511B9F5B}" type="pres">
      <dgm:prSet presAssocID="{A9ACD7DB-CF1E-42D7-B6DC-25D1DB50E0AE}" presName="linear" presStyleCnt="0">
        <dgm:presLayoutVars>
          <dgm:animLvl val="lvl"/>
          <dgm:resizeHandles val="exact"/>
        </dgm:presLayoutVars>
      </dgm:prSet>
      <dgm:spPr/>
    </dgm:pt>
    <dgm:pt modelId="{E00D6B38-3CAE-4B36-8ABB-3340CAC55452}" type="pres">
      <dgm:prSet presAssocID="{16895CBF-1CF5-4CC2-B90C-49C8D5D694EE}" presName="parentText" presStyleLbl="node1" presStyleIdx="0" presStyleCnt="8">
        <dgm:presLayoutVars>
          <dgm:chMax val="0"/>
          <dgm:bulletEnabled val="1"/>
        </dgm:presLayoutVars>
      </dgm:prSet>
      <dgm:spPr/>
    </dgm:pt>
    <dgm:pt modelId="{DA03F3C8-6DF1-4146-A303-3CDA47E53334}" type="pres">
      <dgm:prSet presAssocID="{E20CBE26-36A4-41C4-99BA-E446EC75A14E}" presName="spacer" presStyleCnt="0"/>
      <dgm:spPr/>
    </dgm:pt>
    <dgm:pt modelId="{9C7EC913-6C2D-46A2-A118-1F3D8B070708}" type="pres">
      <dgm:prSet presAssocID="{D0E0325D-9C0D-4884-92D1-993CBBE1EDA7}" presName="parentText" presStyleLbl="node1" presStyleIdx="1" presStyleCnt="8">
        <dgm:presLayoutVars>
          <dgm:chMax val="0"/>
          <dgm:bulletEnabled val="1"/>
        </dgm:presLayoutVars>
      </dgm:prSet>
      <dgm:spPr/>
    </dgm:pt>
    <dgm:pt modelId="{85CDD239-1B8F-4984-8567-439459153314}" type="pres">
      <dgm:prSet presAssocID="{91221C83-F38D-4A2F-8018-F0694D072490}" presName="spacer" presStyleCnt="0"/>
      <dgm:spPr/>
    </dgm:pt>
    <dgm:pt modelId="{ED7F5BC7-C3AA-493D-96A6-EA1DF127E072}" type="pres">
      <dgm:prSet presAssocID="{8D819B03-A90D-45C0-9611-54DA3F359D37}" presName="parentText" presStyleLbl="node1" presStyleIdx="2" presStyleCnt="8">
        <dgm:presLayoutVars>
          <dgm:chMax val="0"/>
          <dgm:bulletEnabled val="1"/>
        </dgm:presLayoutVars>
      </dgm:prSet>
      <dgm:spPr/>
    </dgm:pt>
    <dgm:pt modelId="{78F00BF7-80CE-408E-A285-48A259EB177E}" type="pres">
      <dgm:prSet presAssocID="{EA5A5F05-CE6C-44A4-8BC1-98AA8166DA3B}" presName="spacer" presStyleCnt="0"/>
      <dgm:spPr/>
    </dgm:pt>
    <dgm:pt modelId="{C6925630-E4EF-4B58-82BE-44AB68A32932}" type="pres">
      <dgm:prSet presAssocID="{0D52C650-1885-4B8F-B399-AF04D43E95C2}" presName="parentText" presStyleLbl="node1" presStyleIdx="3" presStyleCnt="8">
        <dgm:presLayoutVars>
          <dgm:chMax val="0"/>
          <dgm:bulletEnabled val="1"/>
        </dgm:presLayoutVars>
      </dgm:prSet>
      <dgm:spPr/>
    </dgm:pt>
    <dgm:pt modelId="{C6DBC2AA-93EE-4349-ADCF-5C798CDB2E94}" type="pres">
      <dgm:prSet presAssocID="{EE9ED6DD-C74F-4C7A-98EB-EBEE8985F301}" presName="spacer" presStyleCnt="0"/>
      <dgm:spPr/>
    </dgm:pt>
    <dgm:pt modelId="{AA879800-5B08-45B9-9BAE-37369BCB89F6}" type="pres">
      <dgm:prSet presAssocID="{80AF3B89-7EFC-499C-B134-C0C02F071B1B}" presName="parentText" presStyleLbl="node1" presStyleIdx="4" presStyleCnt="8">
        <dgm:presLayoutVars>
          <dgm:chMax val="0"/>
          <dgm:bulletEnabled val="1"/>
        </dgm:presLayoutVars>
      </dgm:prSet>
      <dgm:spPr/>
    </dgm:pt>
    <dgm:pt modelId="{40815BBC-EC20-4610-B86F-38222D1E9D5D}" type="pres">
      <dgm:prSet presAssocID="{3402F459-F345-4879-9F2B-0209F30EE969}" presName="spacer" presStyleCnt="0"/>
      <dgm:spPr/>
    </dgm:pt>
    <dgm:pt modelId="{20F41D95-16E2-4C5B-9517-D7AEAE3E9473}" type="pres">
      <dgm:prSet presAssocID="{91F3D6A3-FCD8-45FC-B07F-85B48238D61C}" presName="parentText" presStyleLbl="node1" presStyleIdx="5" presStyleCnt="8">
        <dgm:presLayoutVars>
          <dgm:chMax val="0"/>
          <dgm:bulletEnabled val="1"/>
        </dgm:presLayoutVars>
      </dgm:prSet>
      <dgm:spPr/>
    </dgm:pt>
    <dgm:pt modelId="{0808CD30-C9C3-4D14-8C7F-6B5C7B4B644D}" type="pres">
      <dgm:prSet presAssocID="{F1B305F8-5CF6-4984-8FA1-5C262DC74C47}" presName="spacer" presStyleCnt="0"/>
      <dgm:spPr/>
    </dgm:pt>
    <dgm:pt modelId="{44D5247A-CEE5-48C5-9A0E-6C83E7ED2AED}" type="pres">
      <dgm:prSet presAssocID="{9BE960E3-C4AE-4EC6-95BB-0E766710BBB7}" presName="parentText" presStyleLbl="node1" presStyleIdx="6" presStyleCnt="8">
        <dgm:presLayoutVars>
          <dgm:chMax val="0"/>
          <dgm:bulletEnabled val="1"/>
        </dgm:presLayoutVars>
      </dgm:prSet>
      <dgm:spPr/>
    </dgm:pt>
    <dgm:pt modelId="{EC70AF69-1288-44A0-8BD9-014431DEE06B}" type="pres">
      <dgm:prSet presAssocID="{667322A1-1038-476A-B4AA-EDE2699C139B}" presName="spacer" presStyleCnt="0"/>
      <dgm:spPr/>
    </dgm:pt>
    <dgm:pt modelId="{6210710C-834F-4272-9329-458B4350BDA0}" type="pres">
      <dgm:prSet presAssocID="{64E7C124-8E8E-405A-9147-09F40576908E}" presName="parentText" presStyleLbl="node1" presStyleIdx="7" presStyleCnt="8">
        <dgm:presLayoutVars>
          <dgm:chMax val="0"/>
          <dgm:bulletEnabled val="1"/>
        </dgm:presLayoutVars>
      </dgm:prSet>
      <dgm:spPr/>
    </dgm:pt>
  </dgm:ptLst>
  <dgm:cxnLst>
    <dgm:cxn modelId="{A4064900-6328-4750-87F4-3B6CD63F023A}" srcId="{A9ACD7DB-CF1E-42D7-B6DC-25D1DB50E0AE}" destId="{D0E0325D-9C0D-4884-92D1-993CBBE1EDA7}" srcOrd="1" destOrd="0" parTransId="{FDC5DC3A-914F-41D6-9A07-CDD5926E369C}" sibTransId="{91221C83-F38D-4A2F-8018-F0694D072490}"/>
    <dgm:cxn modelId="{E487AF00-D6C7-449A-98F1-064E9E57036E}" srcId="{A9ACD7DB-CF1E-42D7-B6DC-25D1DB50E0AE}" destId="{9BE960E3-C4AE-4EC6-95BB-0E766710BBB7}" srcOrd="6" destOrd="0" parTransId="{DEAB5F74-DFBF-4EC3-8D5C-DBCD55D94E9A}" sibTransId="{667322A1-1038-476A-B4AA-EDE2699C139B}"/>
    <dgm:cxn modelId="{C59E8205-BDDF-4E18-940F-193296A2C119}" srcId="{A9ACD7DB-CF1E-42D7-B6DC-25D1DB50E0AE}" destId="{8D819B03-A90D-45C0-9611-54DA3F359D37}" srcOrd="2" destOrd="0" parTransId="{65668F5A-9EB9-4523-8EF8-2A8AFA7DE473}" sibTransId="{EA5A5F05-CE6C-44A4-8BC1-98AA8166DA3B}"/>
    <dgm:cxn modelId="{19CE6A08-C08C-4906-944C-D63D983973D5}" type="presOf" srcId="{0D52C650-1885-4B8F-B399-AF04D43E95C2}" destId="{C6925630-E4EF-4B58-82BE-44AB68A32932}" srcOrd="0" destOrd="0" presId="urn:microsoft.com/office/officeart/2005/8/layout/vList2"/>
    <dgm:cxn modelId="{D9CD0C32-15E8-4AEF-B1C0-76DFBFC76629}" type="presOf" srcId="{8D819B03-A90D-45C0-9611-54DA3F359D37}" destId="{ED7F5BC7-C3AA-493D-96A6-EA1DF127E072}" srcOrd="0" destOrd="0" presId="urn:microsoft.com/office/officeart/2005/8/layout/vList2"/>
    <dgm:cxn modelId="{8247944A-DB58-4A63-8C3C-71FF520645E9}" type="presOf" srcId="{80AF3B89-7EFC-499C-B134-C0C02F071B1B}" destId="{AA879800-5B08-45B9-9BAE-37369BCB89F6}" srcOrd="0" destOrd="0" presId="urn:microsoft.com/office/officeart/2005/8/layout/vList2"/>
    <dgm:cxn modelId="{FECEF858-4D15-47EB-9216-9B06D5586827}" srcId="{A9ACD7DB-CF1E-42D7-B6DC-25D1DB50E0AE}" destId="{64E7C124-8E8E-405A-9147-09F40576908E}" srcOrd="7" destOrd="0" parTransId="{113DDA1A-94F0-4E75-AD03-00943FBD21D1}" sibTransId="{0A33E1E5-BF69-4597-9B17-0CBAB995CD7D}"/>
    <dgm:cxn modelId="{B3EFF46C-6C0B-4456-8F43-59310C6CB8A8}" type="presOf" srcId="{D0E0325D-9C0D-4884-92D1-993CBBE1EDA7}" destId="{9C7EC913-6C2D-46A2-A118-1F3D8B070708}" srcOrd="0" destOrd="0" presId="urn:microsoft.com/office/officeart/2005/8/layout/vList2"/>
    <dgm:cxn modelId="{F7A76A75-D5D5-41C5-9E92-87A897BD8FE3}" type="presOf" srcId="{16895CBF-1CF5-4CC2-B90C-49C8D5D694EE}" destId="{E00D6B38-3CAE-4B36-8ABB-3340CAC55452}" srcOrd="0" destOrd="0" presId="urn:microsoft.com/office/officeart/2005/8/layout/vList2"/>
    <dgm:cxn modelId="{CA3B3A8E-6CBD-4195-B462-FFB99B256854}" type="presOf" srcId="{64E7C124-8E8E-405A-9147-09F40576908E}" destId="{6210710C-834F-4272-9329-458B4350BDA0}" srcOrd="0" destOrd="0" presId="urn:microsoft.com/office/officeart/2005/8/layout/vList2"/>
    <dgm:cxn modelId="{23C635A3-958F-420D-8937-ECD6F36EEFD8}" srcId="{A9ACD7DB-CF1E-42D7-B6DC-25D1DB50E0AE}" destId="{16895CBF-1CF5-4CC2-B90C-49C8D5D694EE}" srcOrd="0" destOrd="0" parTransId="{3A1144EA-A6D4-4E4C-946F-38DF7F2FEA53}" sibTransId="{E20CBE26-36A4-41C4-99BA-E446EC75A14E}"/>
    <dgm:cxn modelId="{974D03A7-34C1-4544-83BB-DE8AA1F32520}" type="presOf" srcId="{9BE960E3-C4AE-4EC6-95BB-0E766710BBB7}" destId="{44D5247A-CEE5-48C5-9A0E-6C83E7ED2AED}" srcOrd="0" destOrd="0" presId="urn:microsoft.com/office/officeart/2005/8/layout/vList2"/>
    <dgm:cxn modelId="{F9D736AE-FEEE-4C2E-9816-148E447C02BB}" type="presOf" srcId="{91F3D6A3-FCD8-45FC-B07F-85B48238D61C}" destId="{20F41D95-16E2-4C5B-9517-D7AEAE3E9473}" srcOrd="0" destOrd="0" presId="urn:microsoft.com/office/officeart/2005/8/layout/vList2"/>
    <dgm:cxn modelId="{EA9E7DBF-51F9-4B72-B10D-6C1190B7038B}" type="presOf" srcId="{A9ACD7DB-CF1E-42D7-B6DC-25D1DB50E0AE}" destId="{516950E5-B600-499F-8C6B-5011511B9F5B}" srcOrd="0" destOrd="0" presId="urn:microsoft.com/office/officeart/2005/8/layout/vList2"/>
    <dgm:cxn modelId="{114937C5-480D-45A6-91AB-808C5E510385}" srcId="{A9ACD7DB-CF1E-42D7-B6DC-25D1DB50E0AE}" destId="{0D52C650-1885-4B8F-B399-AF04D43E95C2}" srcOrd="3" destOrd="0" parTransId="{6702C7EA-3776-4821-AB4C-2513FB858E3E}" sibTransId="{EE9ED6DD-C74F-4C7A-98EB-EBEE8985F301}"/>
    <dgm:cxn modelId="{A8FA9CF0-84CD-4412-B567-C3C9DC6ACB59}" srcId="{A9ACD7DB-CF1E-42D7-B6DC-25D1DB50E0AE}" destId="{80AF3B89-7EFC-499C-B134-C0C02F071B1B}" srcOrd="4" destOrd="0" parTransId="{CE162DC1-3A1A-4126-B8AF-36F094001FE4}" sibTransId="{3402F459-F345-4879-9F2B-0209F30EE969}"/>
    <dgm:cxn modelId="{8210D3F7-6864-4C4B-A293-5658D68978E1}" srcId="{A9ACD7DB-CF1E-42D7-B6DC-25D1DB50E0AE}" destId="{91F3D6A3-FCD8-45FC-B07F-85B48238D61C}" srcOrd="5" destOrd="0" parTransId="{681EF542-70C4-4362-8C5C-8D687601D22E}" sibTransId="{F1B305F8-5CF6-4984-8FA1-5C262DC74C47}"/>
    <dgm:cxn modelId="{FB39F8F2-E796-46B8-9B61-12D65399D10E}" type="presParOf" srcId="{516950E5-B600-499F-8C6B-5011511B9F5B}" destId="{E00D6B38-3CAE-4B36-8ABB-3340CAC55452}" srcOrd="0" destOrd="0" presId="urn:microsoft.com/office/officeart/2005/8/layout/vList2"/>
    <dgm:cxn modelId="{2D1536F2-608E-4CC6-8BEB-F8B65647C48E}" type="presParOf" srcId="{516950E5-B600-499F-8C6B-5011511B9F5B}" destId="{DA03F3C8-6DF1-4146-A303-3CDA47E53334}" srcOrd="1" destOrd="0" presId="urn:microsoft.com/office/officeart/2005/8/layout/vList2"/>
    <dgm:cxn modelId="{C4E571B6-21B3-49D2-B81B-BBB850714CAD}" type="presParOf" srcId="{516950E5-B600-499F-8C6B-5011511B9F5B}" destId="{9C7EC913-6C2D-46A2-A118-1F3D8B070708}" srcOrd="2" destOrd="0" presId="urn:microsoft.com/office/officeart/2005/8/layout/vList2"/>
    <dgm:cxn modelId="{D3FF14A6-AD71-4AE4-9A7E-8706FB11CFA8}" type="presParOf" srcId="{516950E5-B600-499F-8C6B-5011511B9F5B}" destId="{85CDD239-1B8F-4984-8567-439459153314}" srcOrd="3" destOrd="0" presId="urn:microsoft.com/office/officeart/2005/8/layout/vList2"/>
    <dgm:cxn modelId="{90BC4B80-9D6F-41BE-B215-C8C0830E89FB}" type="presParOf" srcId="{516950E5-B600-499F-8C6B-5011511B9F5B}" destId="{ED7F5BC7-C3AA-493D-96A6-EA1DF127E072}" srcOrd="4" destOrd="0" presId="urn:microsoft.com/office/officeart/2005/8/layout/vList2"/>
    <dgm:cxn modelId="{AB250BBC-1A2B-4BE9-8FDE-8B8BFF7365AA}" type="presParOf" srcId="{516950E5-B600-499F-8C6B-5011511B9F5B}" destId="{78F00BF7-80CE-408E-A285-48A259EB177E}" srcOrd="5" destOrd="0" presId="urn:microsoft.com/office/officeart/2005/8/layout/vList2"/>
    <dgm:cxn modelId="{1C9E9D8E-4F58-4F68-9CA0-A80AD4CA2862}" type="presParOf" srcId="{516950E5-B600-499F-8C6B-5011511B9F5B}" destId="{C6925630-E4EF-4B58-82BE-44AB68A32932}" srcOrd="6" destOrd="0" presId="urn:microsoft.com/office/officeart/2005/8/layout/vList2"/>
    <dgm:cxn modelId="{E0D51FAC-A7F0-4D24-A6CF-7926AD3C39ED}" type="presParOf" srcId="{516950E5-B600-499F-8C6B-5011511B9F5B}" destId="{C6DBC2AA-93EE-4349-ADCF-5C798CDB2E94}" srcOrd="7" destOrd="0" presId="urn:microsoft.com/office/officeart/2005/8/layout/vList2"/>
    <dgm:cxn modelId="{B979622C-8BB8-439C-B40D-90319BF903F7}" type="presParOf" srcId="{516950E5-B600-499F-8C6B-5011511B9F5B}" destId="{AA879800-5B08-45B9-9BAE-37369BCB89F6}" srcOrd="8" destOrd="0" presId="urn:microsoft.com/office/officeart/2005/8/layout/vList2"/>
    <dgm:cxn modelId="{9784E372-BB2A-4DAA-9631-C0D6F0648570}" type="presParOf" srcId="{516950E5-B600-499F-8C6B-5011511B9F5B}" destId="{40815BBC-EC20-4610-B86F-38222D1E9D5D}" srcOrd="9" destOrd="0" presId="urn:microsoft.com/office/officeart/2005/8/layout/vList2"/>
    <dgm:cxn modelId="{535F4E8A-712A-4B0F-B63E-0614AC817287}" type="presParOf" srcId="{516950E5-B600-499F-8C6B-5011511B9F5B}" destId="{20F41D95-16E2-4C5B-9517-D7AEAE3E9473}" srcOrd="10" destOrd="0" presId="urn:microsoft.com/office/officeart/2005/8/layout/vList2"/>
    <dgm:cxn modelId="{660A7E58-7377-4510-9E04-64D84B44FA5E}" type="presParOf" srcId="{516950E5-B600-499F-8C6B-5011511B9F5B}" destId="{0808CD30-C9C3-4D14-8C7F-6B5C7B4B644D}" srcOrd="11" destOrd="0" presId="urn:microsoft.com/office/officeart/2005/8/layout/vList2"/>
    <dgm:cxn modelId="{6F0CE161-D1F6-4608-B33C-18D7DADE7F04}" type="presParOf" srcId="{516950E5-B600-499F-8C6B-5011511B9F5B}" destId="{44D5247A-CEE5-48C5-9A0E-6C83E7ED2AED}" srcOrd="12" destOrd="0" presId="urn:microsoft.com/office/officeart/2005/8/layout/vList2"/>
    <dgm:cxn modelId="{60ED4C2A-04A8-4D79-97A2-265AA46CBAB5}" type="presParOf" srcId="{516950E5-B600-499F-8C6B-5011511B9F5B}" destId="{EC70AF69-1288-44A0-8BD9-014431DEE06B}" srcOrd="13" destOrd="0" presId="urn:microsoft.com/office/officeart/2005/8/layout/vList2"/>
    <dgm:cxn modelId="{D614392F-0EC6-4319-814A-87664448DC85}" type="presParOf" srcId="{516950E5-B600-499F-8C6B-5011511B9F5B}" destId="{6210710C-834F-4272-9329-458B4350BDA0}"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ACD7DB-CF1E-42D7-B6DC-25D1DB50E0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6895CBF-1CF5-4CC2-B90C-49C8D5D694EE}">
      <dgm:prSet custT="1"/>
      <dgm:spPr>
        <a:solidFill>
          <a:schemeClr val="bg1"/>
        </a:solidFill>
      </dgm:spPr>
      <dgm:t>
        <a:bodyPr/>
        <a:lstStyle/>
        <a:p>
          <a:pPr algn="ctr"/>
          <a:endParaRPr lang="en-IN" sz="1600" b="1" dirty="0"/>
        </a:p>
      </dgm:t>
    </dgm:pt>
    <dgm:pt modelId="{3A1144EA-A6D4-4E4C-946F-38DF7F2FEA53}" type="parTrans" cxnId="{23C635A3-958F-420D-8937-ECD6F36EEFD8}">
      <dgm:prSet/>
      <dgm:spPr/>
      <dgm:t>
        <a:bodyPr/>
        <a:lstStyle/>
        <a:p>
          <a:pPr algn="ctr"/>
          <a:endParaRPr lang="en-IN" sz="1600"/>
        </a:p>
      </dgm:t>
    </dgm:pt>
    <dgm:pt modelId="{E20CBE26-36A4-41C4-99BA-E446EC75A14E}" type="sibTrans" cxnId="{23C635A3-958F-420D-8937-ECD6F36EEFD8}">
      <dgm:prSet/>
      <dgm:spPr/>
      <dgm:t>
        <a:bodyPr/>
        <a:lstStyle/>
        <a:p>
          <a:pPr algn="ctr"/>
          <a:endParaRPr lang="en-IN" sz="1600"/>
        </a:p>
      </dgm:t>
    </dgm:pt>
    <dgm:pt modelId="{8D819B03-A90D-45C0-9611-54DA3F359D3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65668F5A-9EB9-4523-8EF8-2A8AFA7DE473}" type="parTrans" cxnId="{C59E8205-BDDF-4E18-940F-193296A2C119}">
      <dgm:prSet/>
      <dgm:spPr/>
      <dgm:t>
        <a:bodyPr/>
        <a:lstStyle/>
        <a:p>
          <a:pPr algn="ctr"/>
          <a:endParaRPr lang="en-IN" sz="1600"/>
        </a:p>
      </dgm:t>
    </dgm:pt>
    <dgm:pt modelId="{EA5A5F05-CE6C-44A4-8BC1-98AA8166DA3B}" type="sibTrans" cxnId="{C59E8205-BDDF-4E18-940F-193296A2C119}">
      <dgm:prSet/>
      <dgm:spPr/>
      <dgm:t>
        <a:bodyPr/>
        <a:lstStyle/>
        <a:p>
          <a:pPr algn="ctr"/>
          <a:endParaRPr lang="en-IN" sz="1600"/>
        </a:p>
      </dgm:t>
    </dgm:pt>
    <dgm:pt modelId="{0D52C650-1885-4B8F-B399-AF04D43E95C2}">
      <dgm:prSet custT="1"/>
      <dgm:spPr>
        <a:solidFill>
          <a:schemeClr val="bg1"/>
        </a:solidFill>
      </dgm:spPr>
      <dgm:t>
        <a:bodyPr/>
        <a:lstStyle/>
        <a:p>
          <a:pPr algn="ctr"/>
          <a:endParaRPr lang="en-IN" sz="1600" b="1" dirty="0"/>
        </a:p>
      </dgm:t>
    </dgm:pt>
    <dgm:pt modelId="{6702C7EA-3776-4821-AB4C-2513FB858E3E}" type="parTrans" cxnId="{114937C5-480D-45A6-91AB-808C5E510385}">
      <dgm:prSet/>
      <dgm:spPr/>
      <dgm:t>
        <a:bodyPr/>
        <a:lstStyle/>
        <a:p>
          <a:pPr algn="ctr"/>
          <a:endParaRPr lang="en-IN" sz="1600"/>
        </a:p>
      </dgm:t>
    </dgm:pt>
    <dgm:pt modelId="{EE9ED6DD-C74F-4C7A-98EB-EBEE8985F301}" type="sibTrans" cxnId="{114937C5-480D-45A6-91AB-808C5E510385}">
      <dgm:prSet/>
      <dgm:spPr/>
      <dgm:t>
        <a:bodyPr/>
        <a:lstStyle/>
        <a:p>
          <a:pPr algn="ctr"/>
          <a:endParaRPr lang="en-IN" sz="1600"/>
        </a:p>
      </dgm:t>
    </dgm:pt>
    <dgm:pt modelId="{64E7C124-8E8E-405A-9147-09F40576908E}">
      <dgm:prSet custT="1"/>
      <dgm:spPr>
        <a:solidFill>
          <a:schemeClr val="bg1"/>
        </a:solidFill>
      </dgm:spPr>
      <dgm:t>
        <a:bodyPr/>
        <a:lstStyle/>
        <a:p>
          <a:pPr algn="l"/>
          <a:endParaRPr lang="en-IN" sz="1600" b="1" dirty="0"/>
        </a:p>
      </dgm:t>
    </dgm:pt>
    <dgm:pt modelId="{113DDA1A-94F0-4E75-AD03-00943FBD21D1}" type="parTrans" cxnId="{FECEF858-4D15-47EB-9216-9B06D5586827}">
      <dgm:prSet/>
      <dgm:spPr/>
      <dgm:t>
        <a:bodyPr/>
        <a:lstStyle/>
        <a:p>
          <a:pPr algn="ctr"/>
          <a:endParaRPr lang="en-IN" sz="1600"/>
        </a:p>
      </dgm:t>
    </dgm:pt>
    <dgm:pt modelId="{0A33E1E5-BF69-4597-9B17-0CBAB995CD7D}" type="sibTrans" cxnId="{FECEF858-4D15-47EB-9216-9B06D5586827}">
      <dgm:prSet/>
      <dgm:spPr/>
      <dgm:t>
        <a:bodyPr/>
        <a:lstStyle/>
        <a:p>
          <a:pPr algn="ctr"/>
          <a:endParaRPr lang="en-IN" sz="1600"/>
        </a:p>
      </dgm:t>
    </dgm:pt>
    <dgm:pt modelId="{D0E0325D-9C0D-4884-92D1-993CBBE1EDA7}">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FDC5DC3A-914F-41D6-9A07-CDD5926E369C}" type="parTrans" cxnId="{A4064900-6328-4750-87F4-3B6CD63F023A}">
      <dgm:prSet/>
      <dgm:spPr/>
      <dgm:t>
        <a:bodyPr/>
        <a:lstStyle/>
        <a:p>
          <a:pPr algn="ctr"/>
          <a:endParaRPr lang="en-IN" sz="1600"/>
        </a:p>
      </dgm:t>
    </dgm:pt>
    <dgm:pt modelId="{91221C83-F38D-4A2F-8018-F0694D072490}" type="sibTrans" cxnId="{A4064900-6328-4750-87F4-3B6CD63F023A}">
      <dgm:prSet/>
      <dgm:spPr/>
      <dgm:t>
        <a:bodyPr/>
        <a:lstStyle/>
        <a:p>
          <a:pPr algn="ctr"/>
          <a:endParaRPr lang="en-IN" sz="1600"/>
        </a:p>
      </dgm:t>
    </dgm:pt>
    <dgm:pt modelId="{80AF3B89-7EFC-499C-B134-C0C02F071B1B}">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CE162DC1-3A1A-4126-B8AF-36F094001FE4}" type="parTrans" cxnId="{A8FA9CF0-84CD-4412-B567-C3C9DC6ACB59}">
      <dgm:prSet/>
      <dgm:spPr/>
      <dgm:t>
        <a:bodyPr/>
        <a:lstStyle/>
        <a:p>
          <a:pPr algn="ctr"/>
          <a:endParaRPr lang="en-IN" sz="1600"/>
        </a:p>
      </dgm:t>
    </dgm:pt>
    <dgm:pt modelId="{3402F459-F345-4879-9F2B-0209F30EE969}" type="sibTrans" cxnId="{A8FA9CF0-84CD-4412-B567-C3C9DC6ACB59}">
      <dgm:prSet/>
      <dgm:spPr/>
      <dgm:t>
        <a:bodyPr/>
        <a:lstStyle/>
        <a:p>
          <a:pPr algn="ctr"/>
          <a:endParaRPr lang="en-IN" sz="1600"/>
        </a:p>
      </dgm:t>
    </dgm:pt>
    <dgm:pt modelId="{2ABFE9A4-E7B4-4DA1-B740-0586A2309C0E}">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DE19A5C3-F159-4759-8A4B-2E4491401278}" type="parTrans" cxnId="{CECF663A-3251-41FE-8F4B-742101C02951}">
      <dgm:prSet/>
      <dgm:spPr/>
      <dgm:t>
        <a:bodyPr/>
        <a:lstStyle/>
        <a:p>
          <a:endParaRPr lang="en-IN"/>
        </a:p>
      </dgm:t>
    </dgm:pt>
    <dgm:pt modelId="{A048FC82-0E3B-4323-B4DF-A71F901D4811}" type="sibTrans" cxnId="{CECF663A-3251-41FE-8F4B-742101C02951}">
      <dgm:prSet/>
      <dgm:spPr/>
      <dgm:t>
        <a:bodyPr/>
        <a:lstStyle/>
        <a:p>
          <a:endParaRPr lang="en-IN"/>
        </a:p>
      </dgm:t>
    </dgm:pt>
    <dgm:pt modelId="{20A0E0AD-1856-43BF-9BA7-F3F8124A6C04}">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IN" sz="1600" b="1" dirty="0"/>
            <a:t>C</a:t>
          </a:r>
        </a:p>
      </dgm:t>
    </dgm:pt>
    <dgm:pt modelId="{19297ECC-0BAB-4944-A712-08329E3F29CB}" type="parTrans" cxnId="{DE53D0B4-7A3F-46A4-92A1-1712C0A90C0A}">
      <dgm:prSet/>
      <dgm:spPr/>
      <dgm:t>
        <a:bodyPr/>
        <a:lstStyle/>
        <a:p>
          <a:endParaRPr lang="en-IN"/>
        </a:p>
      </dgm:t>
    </dgm:pt>
    <dgm:pt modelId="{E03B525B-CE70-42C4-9A80-14E66D216F5B}" type="sibTrans" cxnId="{DE53D0B4-7A3F-46A4-92A1-1712C0A90C0A}">
      <dgm:prSet/>
      <dgm:spPr/>
      <dgm:t>
        <a:bodyPr/>
        <a:lstStyle/>
        <a:p>
          <a:endParaRPr lang="en-IN"/>
        </a:p>
      </dgm:t>
    </dgm:pt>
    <dgm:pt modelId="{516950E5-B600-499F-8C6B-5011511B9F5B}" type="pres">
      <dgm:prSet presAssocID="{A9ACD7DB-CF1E-42D7-B6DC-25D1DB50E0AE}" presName="linear" presStyleCnt="0">
        <dgm:presLayoutVars>
          <dgm:animLvl val="lvl"/>
          <dgm:resizeHandles val="exact"/>
        </dgm:presLayoutVars>
      </dgm:prSet>
      <dgm:spPr/>
    </dgm:pt>
    <dgm:pt modelId="{E00D6B38-3CAE-4B36-8ABB-3340CAC55452}" type="pres">
      <dgm:prSet presAssocID="{16895CBF-1CF5-4CC2-B90C-49C8D5D694EE}" presName="parentText" presStyleLbl="node1" presStyleIdx="0" presStyleCnt="8">
        <dgm:presLayoutVars>
          <dgm:chMax val="0"/>
          <dgm:bulletEnabled val="1"/>
        </dgm:presLayoutVars>
      </dgm:prSet>
      <dgm:spPr/>
    </dgm:pt>
    <dgm:pt modelId="{DA03F3C8-6DF1-4146-A303-3CDA47E53334}" type="pres">
      <dgm:prSet presAssocID="{E20CBE26-36A4-41C4-99BA-E446EC75A14E}" presName="spacer" presStyleCnt="0"/>
      <dgm:spPr/>
    </dgm:pt>
    <dgm:pt modelId="{9C7EC913-6C2D-46A2-A118-1F3D8B070708}" type="pres">
      <dgm:prSet presAssocID="{D0E0325D-9C0D-4884-92D1-993CBBE1EDA7}" presName="parentText" presStyleLbl="node1" presStyleIdx="1" presStyleCnt="8">
        <dgm:presLayoutVars>
          <dgm:chMax val="0"/>
          <dgm:bulletEnabled val="1"/>
        </dgm:presLayoutVars>
      </dgm:prSet>
      <dgm:spPr/>
    </dgm:pt>
    <dgm:pt modelId="{85CDD239-1B8F-4984-8567-439459153314}" type="pres">
      <dgm:prSet presAssocID="{91221C83-F38D-4A2F-8018-F0694D072490}" presName="spacer" presStyleCnt="0"/>
      <dgm:spPr/>
    </dgm:pt>
    <dgm:pt modelId="{ED7F5BC7-C3AA-493D-96A6-EA1DF127E072}" type="pres">
      <dgm:prSet presAssocID="{8D819B03-A90D-45C0-9611-54DA3F359D37}" presName="parentText" presStyleLbl="node1" presStyleIdx="2" presStyleCnt="8">
        <dgm:presLayoutVars>
          <dgm:chMax val="0"/>
          <dgm:bulletEnabled val="1"/>
        </dgm:presLayoutVars>
      </dgm:prSet>
      <dgm:spPr/>
    </dgm:pt>
    <dgm:pt modelId="{78F00BF7-80CE-408E-A285-48A259EB177E}" type="pres">
      <dgm:prSet presAssocID="{EA5A5F05-CE6C-44A4-8BC1-98AA8166DA3B}" presName="spacer" presStyleCnt="0"/>
      <dgm:spPr/>
    </dgm:pt>
    <dgm:pt modelId="{C6925630-E4EF-4B58-82BE-44AB68A32932}" type="pres">
      <dgm:prSet presAssocID="{0D52C650-1885-4B8F-B399-AF04D43E95C2}" presName="parentText" presStyleLbl="node1" presStyleIdx="3" presStyleCnt="8">
        <dgm:presLayoutVars>
          <dgm:chMax val="0"/>
          <dgm:bulletEnabled val="1"/>
        </dgm:presLayoutVars>
      </dgm:prSet>
      <dgm:spPr/>
    </dgm:pt>
    <dgm:pt modelId="{C6DBC2AA-93EE-4349-ADCF-5C798CDB2E94}" type="pres">
      <dgm:prSet presAssocID="{EE9ED6DD-C74F-4C7A-98EB-EBEE8985F301}" presName="spacer" presStyleCnt="0"/>
      <dgm:spPr/>
    </dgm:pt>
    <dgm:pt modelId="{AA879800-5B08-45B9-9BAE-37369BCB89F6}" type="pres">
      <dgm:prSet presAssocID="{80AF3B89-7EFC-499C-B134-C0C02F071B1B}" presName="parentText" presStyleLbl="node1" presStyleIdx="4" presStyleCnt="8">
        <dgm:presLayoutVars>
          <dgm:chMax val="0"/>
          <dgm:bulletEnabled val="1"/>
        </dgm:presLayoutVars>
      </dgm:prSet>
      <dgm:spPr/>
    </dgm:pt>
    <dgm:pt modelId="{40815BBC-EC20-4610-B86F-38222D1E9D5D}" type="pres">
      <dgm:prSet presAssocID="{3402F459-F345-4879-9F2B-0209F30EE969}" presName="spacer" presStyleCnt="0"/>
      <dgm:spPr/>
    </dgm:pt>
    <dgm:pt modelId="{42843B03-D128-4DD6-8052-B949301A2849}" type="pres">
      <dgm:prSet presAssocID="{2ABFE9A4-E7B4-4DA1-B740-0586A2309C0E}" presName="parentText" presStyleLbl="node1" presStyleIdx="5" presStyleCnt="8">
        <dgm:presLayoutVars>
          <dgm:chMax val="0"/>
          <dgm:bulletEnabled val="1"/>
        </dgm:presLayoutVars>
      </dgm:prSet>
      <dgm:spPr/>
    </dgm:pt>
    <dgm:pt modelId="{B9D04A96-0920-47F5-9314-AA1D70EBAFD3}" type="pres">
      <dgm:prSet presAssocID="{A048FC82-0E3B-4323-B4DF-A71F901D4811}" presName="spacer" presStyleCnt="0"/>
      <dgm:spPr/>
    </dgm:pt>
    <dgm:pt modelId="{857408BE-B2C2-4E10-A38A-7A7F3B3BA723}" type="pres">
      <dgm:prSet presAssocID="{20A0E0AD-1856-43BF-9BA7-F3F8124A6C04}" presName="parentText" presStyleLbl="node1" presStyleIdx="6" presStyleCnt="8">
        <dgm:presLayoutVars>
          <dgm:chMax val="0"/>
          <dgm:bulletEnabled val="1"/>
        </dgm:presLayoutVars>
      </dgm:prSet>
      <dgm:spPr/>
    </dgm:pt>
    <dgm:pt modelId="{EED4D23A-6857-4F5E-8A23-003811D33A8E}" type="pres">
      <dgm:prSet presAssocID="{E03B525B-CE70-42C4-9A80-14E66D216F5B}" presName="spacer" presStyleCnt="0"/>
      <dgm:spPr/>
    </dgm:pt>
    <dgm:pt modelId="{6210710C-834F-4272-9329-458B4350BDA0}" type="pres">
      <dgm:prSet presAssocID="{64E7C124-8E8E-405A-9147-09F40576908E}" presName="parentText" presStyleLbl="node1" presStyleIdx="7" presStyleCnt="8">
        <dgm:presLayoutVars>
          <dgm:chMax val="0"/>
          <dgm:bulletEnabled val="1"/>
        </dgm:presLayoutVars>
      </dgm:prSet>
      <dgm:spPr/>
    </dgm:pt>
  </dgm:ptLst>
  <dgm:cxnLst>
    <dgm:cxn modelId="{A4064900-6328-4750-87F4-3B6CD63F023A}" srcId="{A9ACD7DB-CF1E-42D7-B6DC-25D1DB50E0AE}" destId="{D0E0325D-9C0D-4884-92D1-993CBBE1EDA7}" srcOrd="1" destOrd="0" parTransId="{FDC5DC3A-914F-41D6-9A07-CDD5926E369C}" sibTransId="{91221C83-F38D-4A2F-8018-F0694D072490}"/>
    <dgm:cxn modelId="{C59E8205-BDDF-4E18-940F-193296A2C119}" srcId="{A9ACD7DB-CF1E-42D7-B6DC-25D1DB50E0AE}" destId="{8D819B03-A90D-45C0-9611-54DA3F359D37}" srcOrd="2" destOrd="0" parTransId="{65668F5A-9EB9-4523-8EF8-2A8AFA7DE473}" sibTransId="{EA5A5F05-CE6C-44A4-8BC1-98AA8166DA3B}"/>
    <dgm:cxn modelId="{19CE6A08-C08C-4906-944C-D63D983973D5}" type="presOf" srcId="{0D52C650-1885-4B8F-B399-AF04D43E95C2}" destId="{C6925630-E4EF-4B58-82BE-44AB68A32932}" srcOrd="0" destOrd="0" presId="urn:microsoft.com/office/officeart/2005/8/layout/vList2"/>
    <dgm:cxn modelId="{956EBB10-0F0D-44D8-AE60-A93320DB03A7}" type="presOf" srcId="{2ABFE9A4-E7B4-4DA1-B740-0586A2309C0E}" destId="{42843B03-D128-4DD6-8052-B949301A2849}" srcOrd="0" destOrd="0" presId="urn:microsoft.com/office/officeart/2005/8/layout/vList2"/>
    <dgm:cxn modelId="{D9CD0C32-15E8-4AEF-B1C0-76DFBFC76629}" type="presOf" srcId="{8D819B03-A90D-45C0-9611-54DA3F359D37}" destId="{ED7F5BC7-C3AA-493D-96A6-EA1DF127E072}" srcOrd="0" destOrd="0" presId="urn:microsoft.com/office/officeart/2005/8/layout/vList2"/>
    <dgm:cxn modelId="{CECF663A-3251-41FE-8F4B-742101C02951}" srcId="{A9ACD7DB-CF1E-42D7-B6DC-25D1DB50E0AE}" destId="{2ABFE9A4-E7B4-4DA1-B740-0586A2309C0E}" srcOrd="5" destOrd="0" parTransId="{DE19A5C3-F159-4759-8A4B-2E4491401278}" sibTransId="{A048FC82-0E3B-4323-B4DF-A71F901D4811}"/>
    <dgm:cxn modelId="{8247944A-DB58-4A63-8C3C-71FF520645E9}" type="presOf" srcId="{80AF3B89-7EFC-499C-B134-C0C02F071B1B}" destId="{AA879800-5B08-45B9-9BAE-37369BCB89F6}" srcOrd="0" destOrd="0" presId="urn:microsoft.com/office/officeart/2005/8/layout/vList2"/>
    <dgm:cxn modelId="{FECEF858-4D15-47EB-9216-9B06D5586827}" srcId="{A9ACD7DB-CF1E-42D7-B6DC-25D1DB50E0AE}" destId="{64E7C124-8E8E-405A-9147-09F40576908E}" srcOrd="7" destOrd="0" parTransId="{113DDA1A-94F0-4E75-AD03-00943FBD21D1}" sibTransId="{0A33E1E5-BF69-4597-9B17-0CBAB995CD7D}"/>
    <dgm:cxn modelId="{B3EFF46C-6C0B-4456-8F43-59310C6CB8A8}" type="presOf" srcId="{D0E0325D-9C0D-4884-92D1-993CBBE1EDA7}" destId="{9C7EC913-6C2D-46A2-A118-1F3D8B070708}" srcOrd="0" destOrd="0" presId="urn:microsoft.com/office/officeart/2005/8/layout/vList2"/>
    <dgm:cxn modelId="{F7A76A75-D5D5-41C5-9E92-87A897BD8FE3}" type="presOf" srcId="{16895CBF-1CF5-4CC2-B90C-49C8D5D694EE}" destId="{E00D6B38-3CAE-4B36-8ABB-3340CAC55452}" srcOrd="0" destOrd="0" presId="urn:microsoft.com/office/officeart/2005/8/layout/vList2"/>
    <dgm:cxn modelId="{CA3B3A8E-6CBD-4195-B462-FFB99B256854}" type="presOf" srcId="{64E7C124-8E8E-405A-9147-09F40576908E}" destId="{6210710C-834F-4272-9329-458B4350BDA0}" srcOrd="0" destOrd="0" presId="urn:microsoft.com/office/officeart/2005/8/layout/vList2"/>
    <dgm:cxn modelId="{D4C80493-059D-482E-99F4-6C6C0CCC09EF}" type="presOf" srcId="{20A0E0AD-1856-43BF-9BA7-F3F8124A6C04}" destId="{857408BE-B2C2-4E10-A38A-7A7F3B3BA723}" srcOrd="0" destOrd="0" presId="urn:microsoft.com/office/officeart/2005/8/layout/vList2"/>
    <dgm:cxn modelId="{23C635A3-958F-420D-8937-ECD6F36EEFD8}" srcId="{A9ACD7DB-CF1E-42D7-B6DC-25D1DB50E0AE}" destId="{16895CBF-1CF5-4CC2-B90C-49C8D5D694EE}" srcOrd="0" destOrd="0" parTransId="{3A1144EA-A6D4-4E4C-946F-38DF7F2FEA53}" sibTransId="{E20CBE26-36A4-41C4-99BA-E446EC75A14E}"/>
    <dgm:cxn modelId="{DE53D0B4-7A3F-46A4-92A1-1712C0A90C0A}" srcId="{A9ACD7DB-CF1E-42D7-B6DC-25D1DB50E0AE}" destId="{20A0E0AD-1856-43BF-9BA7-F3F8124A6C04}" srcOrd="6" destOrd="0" parTransId="{19297ECC-0BAB-4944-A712-08329E3F29CB}" sibTransId="{E03B525B-CE70-42C4-9A80-14E66D216F5B}"/>
    <dgm:cxn modelId="{EA9E7DBF-51F9-4B72-B10D-6C1190B7038B}" type="presOf" srcId="{A9ACD7DB-CF1E-42D7-B6DC-25D1DB50E0AE}" destId="{516950E5-B600-499F-8C6B-5011511B9F5B}" srcOrd="0" destOrd="0" presId="urn:microsoft.com/office/officeart/2005/8/layout/vList2"/>
    <dgm:cxn modelId="{114937C5-480D-45A6-91AB-808C5E510385}" srcId="{A9ACD7DB-CF1E-42D7-B6DC-25D1DB50E0AE}" destId="{0D52C650-1885-4B8F-B399-AF04D43E95C2}" srcOrd="3" destOrd="0" parTransId="{6702C7EA-3776-4821-AB4C-2513FB858E3E}" sibTransId="{EE9ED6DD-C74F-4C7A-98EB-EBEE8985F301}"/>
    <dgm:cxn modelId="{A8FA9CF0-84CD-4412-B567-C3C9DC6ACB59}" srcId="{A9ACD7DB-CF1E-42D7-B6DC-25D1DB50E0AE}" destId="{80AF3B89-7EFC-499C-B134-C0C02F071B1B}" srcOrd="4" destOrd="0" parTransId="{CE162DC1-3A1A-4126-B8AF-36F094001FE4}" sibTransId="{3402F459-F345-4879-9F2B-0209F30EE969}"/>
    <dgm:cxn modelId="{FB39F8F2-E796-46B8-9B61-12D65399D10E}" type="presParOf" srcId="{516950E5-B600-499F-8C6B-5011511B9F5B}" destId="{E00D6B38-3CAE-4B36-8ABB-3340CAC55452}" srcOrd="0" destOrd="0" presId="urn:microsoft.com/office/officeart/2005/8/layout/vList2"/>
    <dgm:cxn modelId="{2D1536F2-608E-4CC6-8BEB-F8B65647C48E}" type="presParOf" srcId="{516950E5-B600-499F-8C6B-5011511B9F5B}" destId="{DA03F3C8-6DF1-4146-A303-3CDA47E53334}" srcOrd="1" destOrd="0" presId="urn:microsoft.com/office/officeart/2005/8/layout/vList2"/>
    <dgm:cxn modelId="{C4E571B6-21B3-49D2-B81B-BBB850714CAD}" type="presParOf" srcId="{516950E5-B600-499F-8C6B-5011511B9F5B}" destId="{9C7EC913-6C2D-46A2-A118-1F3D8B070708}" srcOrd="2" destOrd="0" presId="urn:microsoft.com/office/officeart/2005/8/layout/vList2"/>
    <dgm:cxn modelId="{D3FF14A6-AD71-4AE4-9A7E-8706FB11CFA8}" type="presParOf" srcId="{516950E5-B600-499F-8C6B-5011511B9F5B}" destId="{85CDD239-1B8F-4984-8567-439459153314}" srcOrd="3" destOrd="0" presId="urn:microsoft.com/office/officeart/2005/8/layout/vList2"/>
    <dgm:cxn modelId="{90BC4B80-9D6F-41BE-B215-C8C0830E89FB}" type="presParOf" srcId="{516950E5-B600-499F-8C6B-5011511B9F5B}" destId="{ED7F5BC7-C3AA-493D-96A6-EA1DF127E072}" srcOrd="4" destOrd="0" presId="urn:microsoft.com/office/officeart/2005/8/layout/vList2"/>
    <dgm:cxn modelId="{AB250BBC-1A2B-4BE9-8FDE-8B8BFF7365AA}" type="presParOf" srcId="{516950E5-B600-499F-8C6B-5011511B9F5B}" destId="{78F00BF7-80CE-408E-A285-48A259EB177E}" srcOrd="5" destOrd="0" presId="urn:microsoft.com/office/officeart/2005/8/layout/vList2"/>
    <dgm:cxn modelId="{1C9E9D8E-4F58-4F68-9CA0-A80AD4CA2862}" type="presParOf" srcId="{516950E5-B600-499F-8C6B-5011511B9F5B}" destId="{C6925630-E4EF-4B58-82BE-44AB68A32932}" srcOrd="6" destOrd="0" presId="urn:microsoft.com/office/officeart/2005/8/layout/vList2"/>
    <dgm:cxn modelId="{E0D51FAC-A7F0-4D24-A6CF-7926AD3C39ED}" type="presParOf" srcId="{516950E5-B600-499F-8C6B-5011511B9F5B}" destId="{C6DBC2AA-93EE-4349-ADCF-5C798CDB2E94}" srcOrd="7" destOrd="0" presId="urn:microsoft.com/office/officeart/2005/8/layout/vList2"/>
    <dgm:cxn modelId="{B979622C-8BB8-439C-B40D-90319BF903F7}" type="presParOf" srcId="{516950E5-B600-499F-8C6B-5011511B9F5B}" destId="{AA879800-5B08-45B9-9BAE-37369BCB89F6}" srcOrd="8" destOrd="0" presId="urn:microsoft.com/office/officeart/2005/8/layout/vList2"/>
    <dgm:cxn modelId="{9784E372-BB2A-4DAA-9631-C0D6F0648570}" type="presParOf" srcId="{516950E5-B600-499F-8C6B-5011511B9F5B}" destId="{40815BBC-EC20-4610-B86F-38222D1E9D5D}" srcOrd="9" destOrd="0" presId="urn:microsoft.com/office/officeart/2005/8/layout/vList2"/>
    <dgm:cxn modelId="{334CEEB6-39BC-443F-B369-9A254024AEDA}" type="presParOf" srcId="{516950E5-B600-499F-8C6B-5011511B9F5B}" destId="{42843B03-D128-4DD6-8052-B949301A2849}" srcOrd="10" destOrd="0" presId="urn:microsoft.com/office/officeart/2005/8/layout/vList2"/>
    <dgm:cxn modelId="{2A808864-FFD4-41CF-8763-CF3D0592C3F0}" type="presParOf" srcId="{516950E5-B600-499F-8C6B-5011511B9F5B}" destId="{B9D04A96-0920-47F5-9314-AA1D70EBAFD3}" srcOrd="11" destOrd="0" presId="urn:microsoft.com/office/officeart/2005/8/layout/vList2"/>
    <dgm:cxn modelId="{60C46424-52AB-47E2-A5A8-40D41C70563F}" type="presParOf" srcId="{516950E5-B600-499F-8C6B-5011511B9F5B}" destId="{857408BE-B2C2-4E10-A38A-7A7F3B3BA723}" srcOrd="12" destOrd="0" presId="urn:microsoft.com/office/officeart/2005/8/layout/vList2"/>
    <dgm:cxn modelId="{A6AC18E7-F6CF-46B8-9E6A-9E703CC6D236}" type="presParOf" srcId="{516950E5-B600-499F-8C6B-5011511B9F5B}" destId="{EED4D23A-6857-4F5E-8A23-003811D33A8E}" srcOrd="13" destOrd="0" presId="urn:microsoft.com/office/officeart/2005/8/layout/vList2"/>
    <dgm:cxn modelId="{D614392F-0EC6-4319-814A-87664448DC85}" type="presParOf" srcId="{516950E5-B600-499F-8C6B-5011511B9F5B}" destId="{6210710C-834F-4272-9329-458B4350BDA0}" srcOrd="14"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95943F-708F-4208-85D1-F2EA530DBE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A1AFCAF-8E30-4943-839D-5D051E7608D5}">
      <dgm:prSet custT="1"/>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dgm:spPr>
      <dgm:t>
        <a:bodyPr/>
        <a:lstStyle/>
        <a:p>
          <a:r>
            <a:rPr lang="en-IN" sz="2800" b="1" dirty="0">
              <a:solidFill>
                <a:srgbClr val="FFFF00"/>
              </a:solidFill>
              <a:latin typeface="Browallia New" panose="020B0604020202020204" pitchFamily="34" charset="-34"/>
              <a:cs typeface="Browallia New" panose="020B0604020202020204" pitchFamily="34" charset="-34"/>
            </a:rPr>
            <a:t>Pre-existing hypocalcemia must be corrected </a:t>
          </a:r>
          <a:r>
            <a:rPr lang="en-IN" sz="2800" dirty="0">
              <a:latin typeface="Browallia New" panose="020B0604020202020204" pitchFamily="34" charset="-34"/>
              <a:cs typeface="Browallia New" panose="020B0604020202020204" pitchFamily="34" charset="-34"/>
            </a:rPr>
            <a:t>prior to initiating therapy with Denosumab</a:t>
          </a:r>
        </a:p>
      </dgm:t>
    </dgm:pt>
    <dgm:pt modelId="{93B250F6-7026-40FF-844D-188F57349544}" type="parTrans" cxnId="{B792DABA-71CF-480A-BC98-496D67754763}">
      <dgm:prSet/>
      <dgm:spPr/>
      <dgm:t>
        <a:bodyPr/>
        <a:lstStyle/>
        <a:p>
          <a:endParaRPr lang="en-IN" sz="2800">
            <a:latin typeface="Browallia New" panose="020B0604020202020204" pitchFamily="34" charset="-34"/>
            <a:cs typeface="Browallia New" panose="020B0604020202020204" pitchFamily="34" charset="-34"/>
          </a:endParaRPr>
        </a:p>
      </dgm:t>
    </dgm:pt>
    <dgm:pt modelId="{B8BD643F-3F32-44C6-8C5B-4511CEFBA559}" type="sibTrans" cxnId="{B792DABA-71CF-480A-BC98-496D67754763}">
      <dgm:prSet/>
      <dgm:spPr/>
      <dgm:t>
        <a:bodyPr/>
        <a:lstStyle/>
        <a:p>
          <a:endParaRPr lang="en-IN" sz="2800">
            <a:latin typeface="Browallia New" panose="020B0604020202020204" pitchFamily="34" charset="-34"/>
            <a:cs typeface="Browallia New" panose="020B0604020202020204" pitchFamily="34" charset="-34"/>
          </a:endParaRPr>
        </a:p>
      </dgm:t>
    </dgm:pt>
    <dgm:pt modelId="{F6120B03-4D66-4449-99A7-3730B9217E49}">
      <dgm:prSet custT="1"/>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dgm:spPr>
      <dgm:t>
        <a:bodyPr/>
        <a:lstStyle/>
        <a:p>
          <a:r>
            <a:rPr lang="en-IN" sz="2800" dirty="0">
              <a:latin typeface="Browallia New" panose="020B0604020202020204" pitchFamily="34" charset="-34"/>
              <a:cs typeface="Browallia New" panose="020B0604020202020204" pitchFamily="34" charset="-34"/>
            </a:rPr>
            <a:t>Adequately </a:t>
          </a:r>
          <a:r>
            <a:rPr lang="en-IN" sz="2800" b="1" dirty="0">
              <a:solidFill>
                <a:srgbClr val="FFFF00"/>
              </a:solidFill>
              <a:latin typeface="Browallia New" panose="020B0604020202020204" pitchFamily="34" charset="-34"/>
              <a:cs typeface="Browallia New" panose="020B0604020202020204" pitchFamily="34" charset="-34"/>
            </a:rPr>
            <a:t>supplement all patients with calcium and vitamin D</a:t>
          </a:r>
        </a:p>
      </dgm:t>
    </dgm:pt>
    <dgm:pt modelId="{E7C21A37-8E93-40F1-8E90-748BAA04147E}" type="parTrans" cxnId="{598FECAE-3B28-4026-A8CE-3B3D93B1D237}">
      <dgm:prSet/>
      <dgm:spPr/>
      <dgm:t>
        <a:bodyPr/>
        <a:lstStyle/>
        <a:p>
          <a:endParaRPr lang="en-IN" sz="2800">
            <a:latin typeface="Browallia New" panose="020B0604020202020204" pitchFamily="34" charset="-34"/>
            <a:cs typeface="Browallia New" panose="020B0604020202020204" pitchFamily="34" charset="-34"/>
          </a:endParaRPr>
        </a:p>
      </dgm:t>
    </dgm:pt>
    <dgm:pt modelId="{54F97D39-E197-4119-9ADF-6F13EFAA4738}" type="sibTrans" cxnId="{598FECAE-3B28-4026-A8CE-3B3D93B1D237}">
      <dgm:prSet/>
      <dgm:spPr/>
      <dgm:t>
        <a:bodyPr/>
        <a:lstStyle/>
        <a:p>
          <a:endParaRPr lang="en-IN" sz="2800">
            <a:latin typeface="Browallia New" panose="020B0604020202020204" pitchFamily="34" charset="-34"/>
            <a:cs typeface="Browallia New" panose="020B0604020202020204" pitchFamily="34" charset="-34"/>
          </a:endParaRPr>
        </a:p>
      </dgm:t>
    </dgm:pt>
    <dgm:pt modelId="{7E1E2C3F-2A80-40D4-9506-7A1FEA860E8F}">
      <dgm:prSet custT="1"/>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dgm:spPr>
      <dgm:t>
        <a:bodyPr/>
        <a:lstStyle/>
        <a:p>
          <a:r>
            <a:rPr lang="en-IN" sz="2800" b="1" dirty="0">
              <a:solidFill>
                <a:srgbClr val="FFFF00"/>
              </a:solidFill>
              <a:latin typeface="Browallia New" panose="020B0604020202020204" pitchFamily="34" charset="-34"/>
              <a:cs typeface="Browallia New" panose="020B0604020202020204" pitchFamily="34" charset="-34"/>
            </a:rPr>
            <a:t>Multiple vertebral fractures </a:t>
          </a:r>
          <a:r>
            <a:rPr lang="en-IN" sz="2800" dirty="0">
              <a:latin typeface="Browallia New" panose="020B0604020202020204" pitchFamily="34" charset="-34"/>
              <a:cs typeface="Browallia New" panose="020B0604020202020204" pitchFamily="34" charset="-34"/>
            </a:rPr>
            <a:t>have been </a:t>
          </a:r>
          <a:r>
            <a:rPr lang="en-IN" sz="2800" b="1" dirty="0">
              <a:solidFill>
                <a:srgbClr val="FFFF00"/>
              </a:solidFill>
              <a:latin typeface="Browallia New" panose="020B0604020202020204" pitchFamily="34" charset="-34"/>
              <a:cs typeface="Browallia New" panose="020B0604020202020204" pitchFamily="34" charset="-34"/>
            </a:rPr>
            <a:t>reported following Denosumab discontinuation</a:t>
          </a:r>
        </a:p>
      </dgm:t>
    </dgm:pt>
    <dgm:pt modelId="{8F042C0D-DBF3-4ACA-BC5F-166C222BC250}" type="parTrans" cxnId="{6CA4A618-8B15-4A9E-B619-ECF41FEF4121}">
      <dgm:prSet/>
      <dgm:spPr/>
      <dgm:t>
        <a:bodyPr/>
        <a:lstStyle/>
        <a:p>
          <a:endParaRPr lang="en-IN" sz="2800">
            <a:latin typeface="Browallia New" panose="020B0604020202020204" pitchFamily="34" charset="-34"/>
            <a:cs typeface="Browallia New" panose="020B0604020202020204" pitchFamily="34" charset="-34"/>
          </a:endParaRPr>
        </a:p>
      </dgm:t>
    </dgm:pt>
    <dgm:pt modelId="{D95A50F1-2F74-49B0-B160-62C99C6E9B7D}" type="sibTrans" cxnId="{6CA4A618-8B15-4A9E-B619-ECF41FEF4121}">
      <dgm:prSet/>
      <dgm:spPr/>
      <dgm:t>
        <a:bodyPr/>
        <a:lstStyle/>
        <a:p>
          <a:endParaRPr lang="en-IN" sz="2800">
            <a:latin typeface="Browallia New" panose="020B0604020202020204" pitchFamily="34" charset="-34"/>
            <a:cs typeface="Browallia New" panose="020B0604020202020204" pitchFamily="34" charset="-34"/>
          </a:endParaRPr>
        </a:p>
      </dgm:t>
    </dgm:pt>
    <dgm:pt modelId="{060369F6-5710-4909-8494-ABE51AB3092F}">
      <dgm:prSet custT="1"/>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dgm:spPr>
      <dgm:t>
        <a:bodyPr/>
        <a:lstStyle/>
        <a:p>
          <a:r>
            <a:rPr lang="en-IN" sz="2800" dirty="0">
              <a:latin typeface="Browallia New" panose="020B0604020202020204" pitchFamily="34" charset="-34"/>
              <a:cs typeface="Browallia New" panose="020B0604020202020204" pitchFamily="34" charset="-34"/>
            </a:rPr>
            <a:t>As a </a:t>
          </a:r>
          <a:r>
            <a:rPr lang="en-IN" sz="2800" b="1" dirty="0">
              <a:solidFill>
                <a:srgbClr val="FFFF00"/>
              </a:solidFill>
              <a:latin typeface="Browallia New" panose="020B0604020202020204" pitchFamily="34" charset="-34"/>
              <a:cs typeface="Browallia New" panose="020B0604020202020204" pitchFamily="34" charset="-34"/>
            </a:rPr>
            <a:t>subcutaneous injection</a:t>
          </a:r>
          <a:r>
            <a:rPr lang="en-IN" sz="2800" dirty="0">
              <a:latin typeface="Browallia New" panose="020B0604020202020204" pitchFamily="34" charset="-34"/>
              <a:cs typeface="Browallia New" panose="020B0604020202020204" pitchFamily="34" charset="-34"/>
            </a:rPr>
            <a:t>, Denosumab </a:t>
          </a:r>
          <a:r>
            <a:rPr lang="en-IN" sz="2800" b="1" dirty="0">
              <a:solidFill>
                <a:srgbClr val="FFFF00"/>
              </a:solidFill>
              <a:latin typeface="Browallia New" panose="020B0604020202020204" pitchFamily="34" charset="-34"/>
              <a:cs typeface="Browallia New" panose="020B0604020202020204" pitchFamily="34" charset="-34"/>
            </a:rPr>
            <a:t>does not undergo first-pass metabolism</a:t>
          </a:r>
          <a:r>
            <a:rPr lang="en-IN" sz="2800" baseline="30000" dirty="0">
              <a:latin typeface="Browallia New" panose="020B0604020202020204" pitchFamily="34" charset="-34"/>
              <a:cs typeface="Browallia New" panose="020B0604020202020204" pitchFamily="34" charset="-34"/>
            </a:rPr>
            <a:t>1</a:t>
          </a:r>
        </a:p>
      </dgm:t>
    </dgm:pt>
    <dgm:pt modelId="{F1A8854B-BFA9-40CD-8650-F437FC4659DB}" type="parTrans" cxnId="{DCC5BA4E-507B-4D99-A086-E4ED5A7093C9}">
      <dgm:prSet/>
      <dgm:spPr/>
      <dgm:t>
        <a:bodyPr/>
        <a:lstStyle/>
        <a:p>
          <a:endParaRPr lang="en-IN" sz="2800">
            <a:latin typeface="Browallia New" panose="020B0604020202020204" pitchFamily="34" charset="-34"/>
            <a:cs typeface="Browallia New" panose="020B0604020202020204" pitchFamily="34" charset="-34"/>
          </a:endParaRPr>
        </a:p>
      </dgm:t>
    </dgm:pt>
    <dgm:pt modelId="{1E45B3E5-FF1E-4FDD-A2F5-73D3C20875F5}" type="sibTrans" cxnId="{DCC5BA4E-507B-4D99-A086-E4ED5A7093C9}">
      <dgm:prSet/>
      <dgm:spPr/>
      <dgm:t>
        <a:bodyPr/>
        <a:lstStyle/>
        <a:p>
          <a:endParaRPr lang="en-IN" sz="2800">
            <a:latin typeface="Browallia New" panose="020B0604020202020204" pitchFamily="34" charset="-34"/>
            <a:cs typeface="Browallia New" panose="020B0604020202020204" pitchFamily="34" charset="-34"/>
          </a:endParaRPr>
        </a:p>
      </dgm:t>
    </dgm:pt>
    <dgm:pt modelId="{66665DD3-2FC1-474B-8B2D-A67778822458}">
      <dgm:prSet custT="1"/>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dgm:spPr>
      <dgm:t>
        <a:bodyPr/>
        <a:lstStyle/>
        <a:p>
          <a:r>
            <a:rPr lang="en-IN" sz="2800" dirty="0">
              <a:latin typeface="Browallia New" panose="020B0604020202020204" pitchFamily="34" charset="-34"/>
              <a:cs typeface="Browallia New" panose="020B0604020202020204" pitchFamily="34" charset="-34"/>
            </a:rPr>
            <a:t>May </a:t>
          </a:r>
          <a:r>
            <a:rPr lang="en-IN" sz="2800" b="1" dirty="0">
              <a:solidFill>
                <a:srgbClr val="FFFF00"/>
              </a:solidFill>
              <a:latin typeface="Browallia New" panose="020B0604020202020204" pitchFamily="34" charset="-34"/>
              <a:cs typeface="Browallia New" panose="020B0604020202020204" pitchFamily="34" charset="-34"/>
            </a:rPr>
            <a:t>lessen patient pill burden</a:t>
          </a:r>
        </a:p>
      </dgm:t>
    </dgm:pt>
    <dgm:pt modelId="{924A3143-DD70-47FF-A982-0855C7578511}" type="parTrans" cxnId="{7E64F8AA-539F-49CF-BF84-51D16670AF57}">
      <dgm:prSet/>
      <dgm:spPr/>
      <dgm:t>
        <a:bodyPr/>
        <a:lstStyle/>
        <a:p>
          <a:endParaRPr lang="en-IN" sz="2800">
            <a:latin typeface="Browallia New" panose="020B0604020202020204" pitchFamily="34" charset="-34"/>
            <a:cs typeface="Browallia New" panose="020B0604020202020204" pitchFamily="34" charset="-34"/>
          </a:endParaRPr>
        </a:p>
      </dgm:t>
    </dgm:pt>
    <dgm:pt modelId="{5F4D066B-6270-4E2F-A7DD-B0ADBA73928C}" type="sibTrans" cxnId="{7E64F8AA-539F-49CF-BF84-51D16670AF57}">
      <dgm:prSet/>
      <dgm:spPr/>
      <dgm:t>
        <a:bodyPr/>
        <a:lstStyle/>
        <a:p>
          <a:endParaRPr lang="en-IN" sz="2800">
            <a:latin typeface="Browallia New" panose="020B0604020202020204" pitchFamily="34" charset="-34"/>
            <a:cs typeface="Browallia New" panose="020B0604020202020204" pitchFamily="34" charset="-34"/>
          </a:endParaRPr>
        </a:p>
      </dgm:t>
    </dgm:pt>
    <dgm:pt modelId="{A54338EE-A917-4B47-B825-9638ABBF4AEB}" type="pres">
      <dgm:prSet presAssocID="{A595943F-708F-4208-85D1-F2EA530DBE75}" presName="linear" presStyleCnt="0">
        <dgm:presLayoutVars>
          <dgm:animLvl val="lvl"/>
          <dgm:resizeHandles val="exact"/>
        </dgm:presLayoutVars>
      </dgm:prSet>
      <dgm:spPr/>
    </dgm:pt>
    <dgm:pt modelId="{12E39434-026E-40C1-8CF4-D80B67011794}" type="pres">
      <dgm:prSet presAssocID="{9A1AFCAF-8E30-4943-839D-5D051E7608D5}" presName="parentText" presStyleLbl="node1" presStyleIdx="0" presStyleCnt="5">
        <dgm:presLayoutVars>
          <dgm:chMax val="0"/>
          <dgm:bulletEnabled val="1"/>
        </dgm:presLayoutVars>
      </dgm:prSet>
      <dgm:spPr/>
    </dgm:pt>
    <dgm:pt modelId="{2C1A79EF-E3E5-48B1-B560-121EA86E235F}" type="pres">
      <dgm:prSet presAssocID="{B8BD643F-3F32-44C6-8C5B-4511CEFBA559}" presName="spacer" presStyleCnt="0"/>
      <dgm:spPr/>
    </dgm:pt>
    <dgm:pt modelId="{A4A14C62-C38F-45E8-8D62-2345D5FE188D}" type="pres">
      <dgm:prSet presAssocID="{F6120B03-4D66-4449-99A7-3730B9217E49}" presName="parentText" presStyleLbl="node1" presStyleIdx="1" presStyleCnt="5">
        <dgm:presLayoutVars>
          <dgm:chMax val="0"/>
          <dgm:bulletEnabled val="1"/>
        </dgm:presLayoutVars>
      </dgm:prSet>
      <dgm:spPr/>
    </dgm:pt>
    <dgm:pt modelId="{40BFFB4E-EB84-49A1-B842-F07478CB1825}" type="pres">
      <dgm:prSet presAssocID="{54F97D39-E197-4119-9ADF-6F13EFAA4738}" presName="spacer" presStyleCnt="0"/>
      <dgm:spPr/>
    </dgm:pt>
    <dgm:pt modelId="{F0622D54-E39E-4169-954B-505FDBB91A05}" type="pres">
      <dgm:prSet presAssocID="{7E1E2C3F-2A80-40D4-9506-7A1FEA860E8F}" presName="parentText" presStyleLbl="node1" presStyleIdx="2" presStyleCnt="5">
        <dgm:presLayoutVars>
          <dgm:chMax val="0"/>
          <dgm:bulletEnabled val="1"/>
        </dgm:presLayoutVars>
      </dgm:prSet>
      <dgm:spPr/>
    </dgm:pt>
    <dgm:pt modelId="{C968D668-41D7-4B9A-9922-F88B47A683D1}" type="pres">
      <dgm:prSet presAssocID="{D95A50F1-2F74-49B0-B160-62C99C6E9B7D}" presName="spacer" presStyleCnt="0"/>
      <dgm:spPr/>
    </dgm:pt>
    <dgm:pt modelId="{B3799EB9-5E36-4A6C-B952-9DDC37706BC5}" type="pres">
      <dgm:prSet presAssocID="{060369F6-5710-4909-8494-ABE51AB3092F}" presName="parentText" presStyleLbl="node1" presStyleIdx="3" presStyleCnt="5">
        <dgm:presLayoutVars>
          <dgm:chMax val="0"/>
          <dgm:bulletEnabled val="1"/>
        </dgm:presLayoutVars>
      </dgm:prSet>
      <dgm:spPr/>
    </dgm:pt>
    <dgm:pt modelId="{6C709A9F-EEF6-4047-B9C9-62D58138794F}" type="pres">
      <dgm:prSet presAssocID="{1E45B3E5-FF1E-4FDD-A2F5-73D3C20875F5}" presName="spacer" presStyleCnt="0"/>
      <dgm:spPr/>
    </dgm:pt>
    <dgm:pt modelId="{B02B3031-A7AC-42BD-88DF-E81778BB6503}" type="pres">
      <dgm:prSet presAssocID="{66665DD3-2FC1-474B-8B2D-A67778822458}" presName="parentText" presStyleLbl="node1" presStyleIdx="4" presStyleCnt="5">
        <dgm:presLayoutVars>
          <dgm:chMax val="0"/>
          <dgm:bulletEnabled val="1"/>
        </dgm:presLayoutVars>
      </dgm:prSet>
      <dgm:spPr/>
    </dgm:pt>
  </dgm:ptLst>
  <dgm:cxnLst>
    <dgm:cxn modelId="{6CA4A618-8B15-4A9E-B619-ECF41FEF4121}" srcId="{A595943F-708F-4208-85D1-F2EA530DBE75}" destId="{7E1E2C3F-2A80-40D4-9506-7A1FEA860E8F}" srcOrd="2" destOrd="0" parTransId="{8F042C0D-DBF3-4ACA-BC5F-166C222BC250}" sibTransId="{D95A50F1-2F74-49B0-B160-62C99C6E9B7D}"/>
    <dgm:cxn modelId="{4BE4CA26-54B8-43B4-BFC4-995CEDF8F4F7}" type="presOf" srcId="{7E1E2C3F-2A80-40D4-9506-7A1FEA860E8F}" destId="{F0622D54-E39E-4169-954B-505FDBB91A05}" srcOrd="0" destOrd="0" presId="urn:microsoft.com/office/officeart/2005/8/layout/vList2"/>
    <dgm:cxn modelId="{3C114A30-F418-4D49-8D69-40E51298BFDD}" type="presOf" srcId="{F6120B03-4D66-4449-99A7-3730B9217E49}" destId="{A4A14C62-C38F-45E8-8D62-2345D5FE188D}" srcOrd="0" destOrd="0" presId="urn:microsoft.com/office/officeart/2005/8/layout/vList2"/>
    <dgm:cxn modelId="{DCC5BA4E-507B-4D99-A086-E4ED5A7093C9}" srcId="{A595943F-708F-4208-85D1-F2EA530DBE75}" destId="{060369F6-5710-4909-8494-ABE51AB3092F}" srcOrd="3" destOrd="0" parTransId="{F1A8854B-BFA9-40CD-8650-F437FC4659DB}" sibTransId="{1E45B3E5-FF1E-4FDD-A2F5-73D3C20875F5}"/>
    <dgm:cxn modelId="{24E81EA8-13D5-4161-A606-BC984A5BC66C}" type="presOf" srcId="{060369F6-5710-4909-8494-ABE51AB3092F}" destId="{B3799EB9-5E36-4A6C-B952-9DDC37706BC5}" srcOrd="0" destOrd="0" presId="urn:microsoft.com/office/officeart/2005/8/layout/vList2"/>
    <dgm:cxn modelId="{2AB4AFAA-63D7-4CF1-BB1A-00C9E09DA7B9}" type="presOf" srcId="{66665DD3-2FC1-474B-8B2D-A67778822458}" destId="{B02B3031-A7AC-42BD-88DF-E81778BB6503}" srcOrd="0" destOrd="0" presId="urn:microsoft.com/office/officeart/2005/8/layout/vList2"/>
    <dgm:cxn modelId="{7E64F8AA-539F-49CF-BF84-51D16670AF57}" srcId="{A595943F-708F-4208-85D1-F2EA530DBE75}" destId="{66665DD3-2FC1-474B-8B2D-A67778822458}" srcOrd="4" destOrd="0" parTransId="{924A3143-DD70-47FF-A982-0855C7578511}" sibTransId="{5F4D066B-6270-4E2F-A7DD-B0ADBA73928C}"/>
    <dgm:cxn modelId="{598FECAE-3B28-4026-A8CE-3B3D93B1D237}" srcId="{A595943F-708F-4208-85D1-F2EA530DBE75}" destId="{F6120B03-4D66-4449-99A7-3730B9217E49}" srcOrd="1" destOrd="0" parTransId="{E7C21A37-8E93-40F1-8E90-748BAA04147E}" sibTransId="{54F97D39-E197-4119-9ADF-6F13EFAA4738}"/>
    <dgm:cxn modelId="{CE8093AF-59D2-4BD8-96B9-F5DA33ECC5BA}" type="presOf" srcId="{9A1AFCAF-8E30-4943-839D-5D051E7608D5}" destId="{12E39434-026E-40C1-8CF4-D80B67011794}" srcOrd="0" destOrd="0" presId="urn:microsoft.com/office/officeart/2005/8/layout/vList2"/>
    <dgm:cxn modelId="{B792DABA-71CF-480A-BC98-496D67754763}" srcId="{A595943F-708F-4208-85D1-F2EA530DBE75}" destId="{9A1AFCAF-8E30-4943-839D-5D051E7608D5}" srcOrd="0" destOrd="0" parTransId="{93B250F6-7026-40FF-844D-188F57349544}" sibTransId="{B8BD643F-3F32-44C6-8C5B-4511CEFBA559}"/>
    <dgm:cxn modelId="{2A0051F1-778F-4505-B35C-BDD8777F6959}" type="presOf" srcId="{A595943F-708F-4208-85D1-F2EA530DBE75}" destId="{A54338EE-A917-4B47-B825-9638ABBF4AEB}" srcOrd="0" destOrd="0" presId="urn:microsoft.com/office/officeart/2005/8/layout/vList2"/>
    <dgm:cxn modelId="{EBE9740A-F90C-422B-BFD7-A6390122A3C4}" type="presParOf" srcId="{A54338EE-A917-4B47-B825-9638ABBF4AEB}" destId="{12E39434-026E-40C1-8CF4-D80B67011794}" srcOrd="0" destOrd="0" presId="urn:microsoft.com/office/officeart/2005/8/layout/vList2"/>
    <dgm:cxn modelId="{77B3D43D-D92E-42E4-9BB9-51002B6BEFF3}" type="presParOf" srcId="{A54338EE-A917-4B47-B825-9638ABBF4AEB}" destId="{2C1A79EF-E3E5-48B1-B560-121EA86E235F}" srcOrd="1" destOrd="0" presId="urn:microsoft.com/office/officeart/2005/8/layout/vList2"/>
    <dgm:cxn modelId="{B9472AB2-DDD1-4072-8D60-6A0D2CA6B8FF}" type="presParOf" srcId="{A54338EE-A917-4B47-B825-9638ABBF4AEB}" destId="{A4A14C62-C38F-45E8-8D62-2345D5FE188D}" srcOrd="2" destOrd="0" presId="urn:microsoft.com/office/officeart/2005/8/layout/vList2"/>
    <dgm:cxn modelId="{6FF9B19F-3641-4D26-8DE1-83BE5406392C}" type="presParOf" srcId="{A54338EE-A917-4B47-B825-9638ABBF4AEB}" destId="{40BFFB4E-EB84-49A1-B842-F07478CB1825}" srcOrd="3" destOrd="0" presId="urn:microsoft.com/office/officeart/2005/8/layout/vList2"/>
    <dgm:cxn modelId="{AEA6F475-C8C7-4334-B2EC-629901D4CE39}" type="presParOf" srcId="{A54338EE-A917-4B47-B825-9638ABBF4AEB}" destId="{F0622D54-E39E-4169-954B-505FDBB91A05}" srcOrd="4" destOrd="0" presId="urn:microsoft.com/office/officeart/2005/8/layout/vList2"/>
    <dgm:cxn modelId="{A956AED0-DF46-4B21-B2B5-AE1FC9000551}" type="presParOf" srcId="{A54338EE-A917-4B47-B825-9638ABBF4AEB}" destId="{C968D668-41D7-4B9A-9922-F88B47A683D1}" srcOrd="5" destOrd="0" presId="urn:microsoft.com/office/officeart/2005/8/layout/vList2"/>
    <dgm:cxn modelId="{F5379D3D-DFDA-49D3-915B-0B02EF3212E9}" type="presParOf" srcId="{A54338EE-A917-4B47-B825-9638ABBF4AEB}" destId="{B3799EB9-5E36-4A6C-B952-9DDC37706BC5}" srcOrd="6" destOrd="0" presId="urn:microsoft.com/office/officeart/2005/8/layout/vList2"/>
    <dgm:cxn modelId="{5124DEAA-B570-4FED-A849-64B833ECF8AB}" type="presParOf" srcId="{A54338EE-A917-4B47-B825-9638ABBF4AEB}" destId="{6C709A9F-EEF6-4047-B9C9-62D58138794F}" srcOrd="7" destOrd="0" presId="urn:microsoft.com/office/officeart/2005/8/layout/vList2"/>
    <dgm:cxn modelId="{DF4181C1-4C24-49BE-A6C9-EC015DA00340}" type="presParOf" srcId="{A54338EE-A917-4B47-B825-9638ABBF4AEB}" destId="{B02B3031-A7AC-42BD-88DF-E81778BB6503}" srcOrd="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D0D39AF-2040-4032-AF7F-E5EA3EA1643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7B4DB7B-E760-4CDB-94CD-B9EED9B8F5D2}">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just"/>
          <a:r>
            <a:rPr lang="en-GB" sz="2800" dirty="0">
              <a:latin typeface="Browallia New" panose="020B0604020202020204" pitchFamily="34" charset="-34"/>
              <a:cs typeface="Browallia New" panose="020B0604020202020204" pitchFamily="34" charset="-34"/>
            </a:rPr>
            <a:t>Aim: </a:t>
          </a:r>
          <a:endParaRPr lang="en-IN" sz="2800" dirty="0">
            <a:latin typeface="Browallia New" panose="020B0604020202020204" pitchFamily="34" charset="-34"/>
            <a:cs typeface="Browallia New" panose="020B0604020202020204" pitchFamily="34" charset="-34"/>
          </a:endParaRPr>
        </a:p>
      </dgm:t>
    </dgm:pt>
    <dgm:pt modelId="{A85FC620-2D87-40A2-BD18-53FCE3BB25E7}" type="parTrans" cxnId="{D4A28566-F5C5-4324-B56E-3DE3339B9C6C}">
      <dgm:prSet/>
      <dgm:spPr/>
      <dgm:t>
        <a:bodyPr/>
        <a:lstStyle/>
        <a:p>
          <a:endParaRPr lang="en-IN"/>
        </a:p>
      </dgm:t>
    </dgm:pt>
    <dgm:pt modelId="{815D4C58-727D-4340-894B-66159CABB7AA}" type="sibTrans" cxnId="{D4A28566-F5C5-4324-B56E-3DE3339B9C6C}">
      <dgm:prSet/>
      <dgm:spPr/>
      <dgm:t>
        <a:bodyPr/>
        <a:lstStyle/>
        <a:p>
          <a:endParaRPr lang="en-IN"/>
        </a:p>
      </dgm:t>
    </dgm:pt>
    <dgm:pt modelId="{0C528856-7EBE-426C-9919-E08A556A52D0}">
      <dgm:prSet custT="1"/>
      <dgm:spPr/>
      <dgm:t>
        <a:bodyPr/>
        <a:lstStyle/>
        <a:p>
          <a:pPr algn="just"/>
          <a:r>
            <a:rPr lang="en-GB" sz="2800" dirty="0">
              <a:latin typeface="Browallia New" panose="020B0604020202020204" pitchFamily="34" charset="-34"/>
              <a:cs typeface="Browallia New" panose="020B0604020202020204" pitchFamily="34" charset="-34"/>
            </a:rPr>
            <a:t>A network metanalysis to compare each BMA for the </a:t>
          </a:r>
          <a:r>
            <a:rPr lang="en-GB" sz="2800" dirty="0" err="1">
              <a:latin typeface="Browallia New" panose="020B0604020202020204" pitchFamily="34" charset="-34"/>
              <a:cs typeface="Browallia New" panose="020B0604020202020204" pitchFamily="34" charset="-34"/>
            </a:rPr>
            <a:t>efcacy</a:t>
          </a:r>
          <a:r>
            <a:rPr lang="en-GB" sz="2800" dirty="0">
              <a:latin typeface="Browallia New" panose="020B0604020202020204" pitchFamily="34" charset="-34"/>
              <a:cs typeface="Browallia New" panose="020B0604020202020204" pitchFamily="34" charset="-34"/>
            </a:rPr>
            <a:t> of bone mineral densities (BMDs) and the risk of fracture.</a:t>
          </a:r>
          <a:endParaRPr lang="en-IN" sz="2800" dirty="0">
            <a:latin typeface="Browallia New" panose="020B0604020202020204" pitchFamily="34" charset="-34"/>
            <a:cs typeface="Browallia New" panose="020B0604020202020204" pitchFamily="34" charset="-34"/>
          </a:endParaRPr>
        </a:p>
      </dgm:t>
    </dgm:pt>
    <dgm:pt modelId="{BF3F2787-613F-42D9-98E5-3757325AEFEF}" type="parTrans" cxnId="{D627E770-FBDF-4830-B78F-24B97EDB9FB0}">
      <dgm:prSet/>
      <dgm:spPr/>
      <dgm:t>
        <a:bodyPr/>
        <a:lstStyle/>
        <a:p>
          <a:endParaRPr lang="en-IN"/>
        </a:p>
      </dgm:t>
    </dgm:pt>
    <dgm:pt modelId="{C7F6E91C-F566-4C03-973F-E02AA9B3DFAF}" type="sibTrans" cxnId="{D627E770-FBDF-4830-B78F-24B97EDB9FB0}">
      <dgm:prSet/>
      <dgm:spPr/>
      <dgm:t>
        <a:bodyPr/>
        <a:lstStyle/>
        <a:p>
          <a:endParaRPr lang="en-IN"/>
        </a:p>
      </dgm:t>
    </dgm:pt>
    <dgm:pt modelId="{7D5EC26A-7B62-42A6-B49E-1D59CCBAA04F}">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just"/>
          <a:r>
            <a:rPr lang="en-GB" sz="2800" dirty="0">
              <a:latin typeface="Browallia New" panose="020B0604020202020204" pitchFamily="34" charset="-34"/>
              <a:cs typeface="Browallia New" panose="020B0604020202020204" pitchFamily="34" charset="-34"/>
            </a:rPr>
            <a:t>Primary Outcomes : </a:t>
          </a:r>
          <a:endParaRPr lang="en-IN" sz="2800" dirty="0">
            <a:latin typeface="Browallia New" panose="020B0604020202020204" pitchFamily="34" charset="-34"/>
            <a:cs typeface="Browallia New" panose="020B0604020202020204" pitchFamily="34" charset="-34"/>
          </a:endParaRPr>
        </a:p>
      </dgm:t>
    </dgm:pt>
    <dgm:pt modelId="{F34EE7E8-1793-40E1-8155-2D60C026B73E}" type="parTrans" cxnId="{9050824F-5B57-4DD5-A72F-D465715A41EC}">
      <dgm:prSet/>
      <dgm:spPr/>
      <dgm:t>
        <a:bodyPr/>
        <a:lstStyle/>
        <a:p>
          <a:endParaRPr lang="en-IN"/>
        </a:p>
      </dgm:t>
    </dgm:pt>
    <dgm:pt modelId="{13049BFD-B558-49E2-9F07-F55EE76F014F}" type="sibTrans" cxnId="{9050824F-5B57-4DD5-A72F-D465715A41EC}">
      <dgm:prSet/>
      <dgm:spPr/>
      <dgm:t>
        <a:bodyPr/>
        <a:lstStyle/>
        <a:p>
          <a:endParaRPr lang="en-IN"/>
        </a:p>
      </dgm:t>
    </dgm:pt>
    <dgm:pt modelId="{C44A0531-0C45-4B5B-8E7C-4F43F8452D6C}">
      <dgm:prSet custT="1"/>
      <dgm:spPr/>
      <dgm:t>
        <a:bodyPr/>
        <a:lstStyle/>
        <a:p>
          <a:pPr algn="just"/>
          <a:r>
            <a:rPr lang="en-GB" sz="2800" dirty="0">
              <a:latin typeface="Browallia New" panose="020B0604020202020204" pitchFamily="34" charset="-34"/>
              <a:cs typeface="Browallia New" panose="020B0604020202020204" pitchFamily="34" charset="-34"/>
            </a:rPr>
            <a:t>Change of BMD of the lumbar spine (LS) and the total hip (TH) from the baseline at 1 year from the initiation of the BMA </a:t>
          </a:r>
          <a:endParaRPr lang="en-IN" sz="2800" dirty="0">
            <a:latin typeface="Browallia New" panose="020B0604020202020204" pitchFamily="34" charset="-34"/>
            <a:cs typeface="Browallia New" panose="020B0604020202020204" pitchFamily="34" charset="-34"/>
          </a:endParaRPr>
        </a:p>
      </dgm:t>
    </dgm:pt>
    <dgm:pt modelId="{6395C868-D359-4783-85DC-DDE2B994F79C}" type="parTrans" cxnId="{E676D96D-C383-4464-865A-FC8A6800C107}">
      <dgm:prSet/>
      <dgm:spPr/>
      <dgm:t>
        <a:bodyPr/>
        <a:lstStyle/>
        <a:p>
          <a:endParaRPr lang="en-IN"/>
        </a:p>
      </dgm:t>
    </dgm:pt>
    <dgm:pt modelId="{6141A9F1-2023-40AC-AD5D-C7E4C0226AA0}" type="sibTrans" cxnId="{E676D96D-C383-4464-865A-FC8A6800C107}">
      <dgm:prSet/>
      <dgm:spPr/>
      <dgm:t>
        <a:bodyPr/>
        <a:lstStyle/>
        <a:p>
          <a:endParaRPr lang="en-IN"/>
        </a:p>
      </dgm:t>
    </dgm:pt>
    <dgm:pt modelId="{5487A4E0-1CC6-40BD-B8B3-607264E734E3}">
      <dgm:prSet custT="1"/>
      <dgm:spPr/>
      <dgm:t>
        <a:bodyPr/>
        <a:lstStyle/>
        <a:p>
          <a:pPr algn="just"/>
          <a:r>
            <a:rPr lang="en-GB" sz="2800" dirty="0">
              <a:latin typeface="Browallia New" panose="020B0604020202020204" pitchFamily="34" charset="-34"/>
              <a:cs typeface="Browallia New" panose="020B0604020202020204" pitchFamily="34" charset="-34"/>
            </a:rPr>
            <a:t>The risk of vertebral fracture.</a:t>
          </a:r>
          <a:endParaRPr lang="en-IN" sz="2800" dirty="0">
            <a:latin typeface="Browallia New" panose="020B0604020202020204" pitchFamily="34" charset="-34"/>
            <a:cs typeface="Browallia New" panose="020B0604020202020204" pitchFamily="34" charset="-34"/>
          </a:endParaRPr>
        </a:p>
      </dgm:t>
    </dgm:pt>
    <dgm:pt modelId="{BDED8729-20F3-4C1E-9E8F-F19BF50BD226}" type="parTrans" cxnId="{752E4220-721D-41C2-B53B-AA621EFB2F5C}">
      <dgm:prSet/>
      <dgm:spPr/>
      <dgm:t>
        <a:bodyPr/>
        <a:lstStyle/>
        <a:p>
          <a:endParaRPr lang="en-IN"/>
        </a:p>
      </dgm:t>
    </dgm:pt>
    <dgm:pt modelId="{7A1D7268-C0CD-4671-B84B-7A59398DE283}" type="sibTrans" cxnId="{752E4220-721D-41C2-B53B-AA621EFB2F5C}">
      <dgm:prSet/>
      <dgm:spPr/>
      <dgm:t>
        <a:bodyPr/>
        <a:lstStyle/>
        <a:p>
          <a:endParaRPr lang="en-IN"/>
        </a:p>
      </dgm:t>
    </dgm:pt>
    <dgm:pt modelId="{8EEF5713-608D-4703-8F3A-1A1279202CD0}" type="pres">
      <dgm:prSet presAssocID="{5D0D39AF-2040-4032-AF7F-E5EA3EA1643A}" presName="linear" presStyleCnt="0">
        <dgm:presLayoutVars>
          <dgm:animLvl val="lvl"/>
          <dgm:resizeHandles val="exact"/>
        </dgm:presLayoutVars>
      </dgm:prSet>
      <dgm:spPr/>
    </dgm:pt>
    <dgm:pt modelId="{C2652985-8C54-46E8-8F52-CC17C14E33CF}" type="pres">
      <dgm:prSet presAssocID="{57B4DB7B-E760-4CDB-94CD-B9EED9B8F5D2}" presName="parentText" presStyleLbl="node1" presStyleIdx="0" presStyleCnt="2" custScaleY="46438">
        <dgm:presLayoutVars>
          <dgm:chMax val="0"/>
          <dgm:bulletEnabled val="1"/>
        </dgm:presLayoutVars>
      </dgm:prSet>
      <dgm:spPr/>
    </dgm:pt>
    <dgm:pt modelId="{2E1827B0-EF14-4B92-B655-F3852C8E5E64}" type="pres">
      <dgm:prSet presAssocID="{57B4DB7B-E760-4CDB-94CD-B9EED9B8F5D2}" presName="childText" presStyleLbl="revTx" presStyleIdx="0" presStyleCnt="2">
        <dgm:presLayoutVars>
          <dgm:bulletEnabled val="1"/>
        </dgm:presLayoutVars>
      </dgm:prSet>
      <dgm:spPr/>
    </dgm:pt>
    <dgm:pt modelId="{A69F397E-EFD7-412D-9609-E25CBAA2FC08}" type="pres">
      <dgm:prSet presAssocID="{7D5EC26A-7B62-42A6-B49E-1D59CCBAA04F}" presName="parentText" presStyleLbl="node1" presStyleIdx="1" presStyleCnt="2" custScaleY="46438">
        <dgm:presLayoutVars>
          <dgm:chMax val="0"/>
          <dgm:bulletEnabled val="1"/>
        </dgm:presLayoutVars>
      </dgm:prSet>
      <dgm:spPr/>
    </dgm:pt>
    <dgm:pt modelId="{91608B9B-49B4-4C65-8152-C8A1784D7541}" type="pres">
      <dgm:prSet presAssocID="{7D5EC26A-7B62-42A6-B49E-1D59CCBAA04F}" presName="childText" presStyleLbl="revTx" presStyleIdx="1" presStyleCnt="2">
        <dgm:presLayoutVars>
          <dgm:bulletEnabled val="1"/>
        </dgm:presLayoutVars>
      </dgm:prSet>
      <dgm:spPr/>
    </dgm:pt>
  </dgm:ptLst>
  <dgm:cxnLst>
    <dgm:cxn modelId="{D887201E-8953-4B16-8324-F994D4D77515}" type="presOf" srcId="{5487A4E0-1CC6-40BD-B8B3-607264E734E3}" destId="{91608B9B-49B4-4C65-8152-C8A1784D7541}" srcOrd="0" destOrd="1" presId="urn:microsoft.com/office/officeart/2005/8/layout/vList2"/>
    <dgm:cxn modelId="{2F572120-D0EC-48A6-AFEC-1549F25F9100}" type="presOf" srcId="{57B4DB7B-E760-4CDB-94CD-B9EED9B8F5D2}" destId="{C2652985-8C54-46E8-8F52-CC17C14E33CF}" srcOrd="0" destOrd="0" presId="urn:microsoft.com/office/officeart/2005/8/layout/vList2"/>
    <dgm:cxn modelId="{752E4220-721D-41C2-B53B-AA621EFB2F5C}" srcId="{7D5EC26A-7B62-42A6-B49E-1D59CCBAA04F}" destId="{5487A4E0-1CC6-40BD-B8B3-607264E734E3}" srcOrd="1" destOrd="0" parTransId="{BDED8729-20F3-4C1E-9E8F-F19BF50BD226}" sibTransId="{7A1D7268-C0CD-4671-B84B-7A59398DE283}"/>
    <dgm:cxn modelId="{9050824F-5B57-4DD5-A72F-D465715A41EC}" srcId="{5D0D39AF-2040-4032-AF7F-E5EA3EA1643A}" destId="{7D5EC26A-7B62-42A6-B49E-1D59CCBAA04F}" srcOrd="1" destOrd="0" parTransId="{F34EE7E8-1793-40E1-8155-2D60C026B73E}" sibTransId="{13049BFD-B558-49E2-9F07-F55EE76F014F}"/>
    <dgm:cxn modelId="{58B54460-872E-443F-801A-7CF06169222B}" type="presOf" srcId="{5D0D39AF-2040-4032-AF7F-E5EA3EA1643A}" destId="{8EEF5713-608D-4703-8F3A-1A1279202CD0}" srcOrd="0" destOrd="0" presId="urn:microsoft.com/office/officeart/2005/8/layout/vList2"/>
    <dgm:cxn modelId="{D4A28566-F5C5-4324-B56E-3DE3339B9C6C}" srcId="{5D0D39AF-2040-4032-AF7F-E5EA3EA1643A}" destId="{57B4DB7B-E760-4CDB-94CD-B9EED9B8F5D2}" srcOrd="0" destOrd="0" parTransId="{A85FC620-2D87-40A2-BD18-53FCE3BB25E7}" sibTransId="{815D4C58-727D-4340-894B-66159CABB7AA}"/>
    <dgm:cxn modelId="{E676D96D-C383-4464-865A-FC8A6800C107}" srcId="{7D5EC26A-7B62-42A6-B49E-1D59CCBAA04F}" destId="{C44A0531-0C45-4B5B-8E7C-4F43F8452D6C}" srcOrd="0" destOrd="0" parTransId="{6395C868-D359-4783-85DC-DDE2B994F79C}" sibTransId="{6141A9F1-2023-40AC-AD5D-C7E4C0226AA0}"/>
    <dgm:cxn modelId="{D627E770-FBDF-4830-B78F-24B97EDB9FB0}" srcId="{57B4DB7B-E760-4CDB-94CD-B9EED9B8F5D2}" destId="{0C528856-7EBE-426C-9919-E08A556A52D0}" srcOrd="0" destOrd="0" parTransId="{BF3F2787-613F-42D9-98E5-3757325AEFEF}" sibTransId="{C7F6E91C-F566-4C03-973F-E02AA9B3DFAF}"/>
    <dgm:cxn modelId="{607FF57A-0D6D-4AE4-A101-1D551F22A26F}" type="presOf" srcId="{7D5EC26A-7B62-42A6-B49E-1D59CCBAA04F}" destId="{A69F397E-EFD7-412D-9609-E25CBAA2FC08}" srcOrd="0" destOrd="0" presId="urn:microsoft.com/office/officeart/2005/8/layout/vList2"/>
    <dgm:cxn modelId="{DA5B839A-C66E-4B6D-8D27-EA4F91C1CAD2}" type="presOf" srcId="{C44A0531-0C45-4B5B-8E7C-4F43F8452D6C}" destId="{91608B9B-49B4-4C65-8152-C8A1784D7541}" srcOrd="0" destOrd="0" presId="urn:microsoft.com/office/officeart/2005/8/layout/vList2"/>
    <dgm:cxn modelId="{A387F8C5-3C22-4B59-99C8-2FEE6CFF5D72}" type="presOf" srcId="{0C528856-7EBE-426C-9919-E08A556A52D0}" destId="{2E1827B0-EF14-4B92-B655-F3852C8E5E64}" srcOrd="0" destOrd="0" presId="urn:microsoft.com/office/officeart/2005/8/layout/vList2"/>
    <dgm:cxn modelId="{D599B6B2-6CDC-4E4A-BEEE-68946035CAAF}" type="presParOf" srcId="{8EEF5713-608D-4703-8F3A-1A1279202CD0}" destId="{C2652985-8C54-46E8-8F52-CC17C14E33CF}" srcOrd="0" destOrd="0" presId="urn:microsoft.com/office/officeart/2005/8/layout/vList2"/>
    <dgm:cxn modelId="{C869FD78-DAD6-4B05-916E-9B37D99862D7}" type="presParOf" srcId="{8EEF5713-608D-4703-8F3A-1A1279202CD0}" destId="{2E1827B0-EF14-4B92-B655-F3852C8E5E64}" srcOrd="1" destOrd="0" presId="urn:microsoft.com/office/officeart/2005/8/layout/vList2"/>
    <dgm:cxn modelId="{03826280-174C-4F79-A113-667CE666B526}" type="presParOf" srcId="{8EEF5713-608D-4703-8F3A-1A1279202CD0}" destId="{A69F397E-EFD7-412D-9609-E25CBAA2FC08}" srcOrd="2" destOrd="0" presId="urn:microsoft.com/office/officeart/2005/8/layout/vList2"/>
    <dgm:cxn modelId="{D7FFDF97-015C-408F-98AC-AAD3B3C326CE}" type="presParOf" srcId="{8EEF5713-608D-4703-8F3A-1A1279202CD0}" destId="{91608B9B-49B4-4C65-8152-C8A1784D754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CC9CA3-0024-4AC2-941B-2965BB2232A5}"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C510BD81-50C1-48ED-A7C5-0B592B8B0374}">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400" b="1" dirty="0">
              <a:solidFill>
                <a:srgbClr val="FFFF00"/>
              </a:solidFill>
              <a:latin typeface="+mn-lt"/>
            </a:rPr>
            <a:t>Section 4: </a:t>
          </a:r>
          <a:r>
            <a:rPr lang="en-US" sz="2400" b="0" dirty="0">
              <a:solidFill>
                <a:schemeClr val="bg1"/>
              </a:solidFill>
              <a:latin typeface="+mn-lt"/>
            </a:rPr>
            <a:t>Denosumab Rx Information </a:t>
          </a:r>
        </a:p>
      </dgm:t>
    </dgm:pt>
    <dgm:pt modelId="{52EFE216-C1DD-4248-88DD-761A27E761B1}" type="parTrans" cxnId="{53EAB8B7-4F10-47AD-8886-E8D8AC9C46AA}">
      <dgm:prSet/>
      <dgm:spPr/>
      <dgm:t>
        <a:bodyPr/>
        <a:lstStyle/>
        <a:p>
          <a:endParaRPr lang="en-US"/>
        </a:p>
      </dgm:t>
    </dgm:pt>
    <dgm:pt modelId="{78AE1851-D10B-4C6A-9E9D-176DE37ED8EB}" type="sibTrans" cxnId="{53EAB8B7-4F10-47AD-8886-E8D8AC9C46AA}">
      <dgm:prSet/>
      <dgm:spPr/>
      <dgm:t>
        <a:bodyPr/>
        <a:lstStyle/>
        <a:p>
          <a:endParaRPr lang="en-US"/>
        </a:p>
      </dgm:t>
    </dgm:pt>
    <dgm:pt modelId="{9DF0F410-89BD-42A4-AFAC-133C4330B59C}">
      <dgm:prSet/>
      <dgm:spPr>
        <a:solidFill>
          <a:schemeClr val="bg1"/>
        </a:solidFill>
        <a:ln>
          <a:noFill/>
        </a:ln>
      </dgm:spPr>
      <dgm:t>
        <a:bodyPr/>
        <a:lstStyle/>
        <a:p>
          <a:r>
            <a:rPr lang="en-US" dirty="0"/>
            <a:t>Description &amp; Key Facts</a:t>
          </a:r>
        </a:p>
      </dgm:t>
    </dgm:pt>
    <dgm:pt modelId="{25FA313F-EC68-4DA2-AEBA-4816B516DA0E}" type="parTrans" cxnId="{F87B96A1-3E30-4A89-903D-5C18B37FE1DE}">
      <dgm:prSet/>
      <dgm:spPr/>
      <dgm:t>
        <a:bodyPr/>
        <a:lstStyle/>
        <a:p>
          <a:endParaRPr lang="en-US"/>
        </a:p>
      </dgm:t>
    </dgm:pt>
    <dgm:pt modelId="{3506FABC-7A49-4853-8415-45A40330A350}" type="sibTrans" cxnId="{F87B96A1-3E30-4A89-903D-5C18B37FE1DE}">
      <dgm:prSet/>
      <dgm:spPr/>
      <dgm:t>
        <a:bodyPr/>
        <a:lstStyle/>
        <a:p>
          <a:endParaRPr lang="en-US"/>
        </a:p>
      </dgm:t>
    </dgm:pt>
    <dgm:pt modelId="{49ED8AB2-82CD-43F8-AFA1-3C502BD73341}">
      <dgm:prSet/>
      <dgm:spPr>
        <a:solidFill>
          <a:schemeClr val="bg1"/>
        </a:solidFill>
        <a:ln>
          <a:noFill/>
        </a:ln>
      </dgm:spPr>
      <dgm:t>
        <a:bodyPr/>
        <a:lstStyle/>
        <a:p>
          <a:r>
            <a:rPr lang="en-US" dirty="0"/>
            <a:t>Indications</a:t>
          </a:r>
        </a:p>
      </dgm:t>
    </dgm:pt>
    <dgm:pt modelId="{99891AE0-F296-47C5-9CB1-94DE9654F8CD}" type="parTrans" cxnId="{6631A915-7C12-474C-ACCF-A6F304DC9402}">
      <dgm:prSet/>
      <dgm:spPr/>
      <dgm:t>
        <a:bodyPr/>
        <a:lstStyle/>
        <a:p>
          <a:endParaRPr lang="en-US"/>
        </a:p>
      </dgm:t>
    </dgm:pt>
    <dgm:pt modelId="{D632575B-836C-4FF0-A1CF-E3E55519E4DB}" type="sibTrans" cxnId="{6631A915-7C12-474C-ACCF-A6F304DC9402}">
      <dgm:prSet/>
      <dgm:spPr/>
      <dgm:t>
        <a:bodyPr/>
        <a:lstStyle/>
        <a:p>
          <a:endParaRPr lang="en-US"/>
        </a:p>
      </dgm:t>
    </dgm:pt>
    <dgm:pt modelId="{A0847F8A-81A6-4AA5-ADD2-1CD30A47BCF8}">
      <dgm:prSet/>
      <dgm:spPr>
        <a:solidFill>
          <a:schemeClr val="bg1"/>
        </a:solidFill>
        <a:ln>
          <a:noFill/>
        </a:ln>
      </dgm:spPr>
      <dgm:t>
        <a:bodyPr/>
        <a:lstStyle/>
        <a:p>
          <a:r>
            <a:rPr lang="en-US" dirty="0"/>
            <a:t>Contraindications </a:t>
          </a:r>
        </a:p>
      </dgm:t>
    </dgm:pt>
    <dgm:pt modelId="{81FCD1A7-06BA-4657-9677-8BEEB6E2B60A}" type="parTrans" cxnId="{93EC3378-4681-49DF-AEA6-7796D1A4A360}">
      <dgm:prSet/>
      <dgm:spPr/>
      <dgm:t>
        <a:bodyPr/>
        <a:lstStyle/>
        <a:p>
          <a:endParaRPr lang="en-US"/>
        </a:p>
      </dgm:t>
    </dgm:pt>
    <dgm:pt modelId="{D71EEF07-2E68-45D2-AE7E-FE13B7B20409}" type="sibTrans" cxnId="{93EC3378-4681-49DF-AEA6-7796D1A4A360}">
      <dgm:prSet/>
      <dgm:spPr/>
      <dgm:t>
        <a:bodyPr/>
        <a:lstStyle/>
        <a:p>
          <a:endParaRPr lang="en-US"/>
        </a:p>
      </dgm:t>
    </dgm:pt>
    <dgm:pt modelId="{F95E31BE-6CFF-4437-9011-87853672850A}">
      <dgm:prSet/>
      <dgm:spPr>
        <a:solidFill>
          <a:schemeClr val="bg1"/>
        </a:solidFill>
        <a:ln>
          <a:noFill/>
        </a:ln>
      </dgm:spPr>
      <dgm:t>
        <a:bodyPr/>
        <a:lstStyle/>
        <a:p>
          <a:r>
            <a:rPr lang="en-US" dirty="0"/>
            <a:t>Warning and precautions </a:t>
          </a:r>
        </a:p>
      </dgm:t>
    </dgm:pt>
    <dgm:pt modelId="{09C2E902-CEE9-45A3-8937-4C8CF2895FE8}" type="parTrans" cxnId="{7FEBAE1E-AE51-4F84-9CBB-5C6DC912FF3E}">
      <dgm:prSet/>
      <dgm:spPr/>
      <dgm:t>
        <a:bodyPr/>
        <a:lstStyle/>
        <a:p>
          <a:endParaRPr lang="en-US"/>
        </a:p>
      </dgm:t>
    </dgm:pt>
    <dgm:pt modelId="{5A597C26-9E5C-46DB-8685-64BC7EF2C2D8}" type="sibTrans" cxnId="{7FEBAE1E-AE51-4F84-9CBB-5C6DC912FF3E}">
      <dgm:prSet/>
      <dgm:spPr/>
      <dgm:t>
        <a:bodyPr/>
        <a:lstStyle/>
        <a:p>
          <a:endParaRPr lang="en-US"/>
        </a:p>
      </dgm:t>
    </dgm:pt>
    <dgm:pt modelId="{9B581D77-22CD-439C-9ECA-0344A3AF1C68}">
      <dgm:prSet/>
      <dgm:spPr>
        <a:solidFill>
          <a:schemeClr val="bg1"/>
        </a:solidFill>
        <a:ln>
          <a:noFill/>
        </a:ln>
      </dgm:spPr>
      <dgm:t>
        <a:bodyPr/>
        <a:lstStyle/>
        <a:p>
          <a:r>
            <a:rPr lang="en-US" dirty="0"/>
            <a:t>Adverse Reaction</a:t>
          </a:r>
        </a:p>
      </dgm:t>
    </dgm:pt>
    <dgm:pt modelId="{269A16C6-5A43-4CE6-A3F0-0086751088B8}" type="parTrans" cxnId="{8CC55423-2ACC-4C03-8B6D-B2F2EC1314AD}">
      <dgm:prSet/>
      <dgm:spPr/>
      <dgm:t>
        <a:bodyPr/>
        <a:lstStyle/>
        <a:p>
          <a:endParaRPr lang="en-US"/>
        </a:p>
      </dgm:t>
    </dgm:pt>
    <dgm:pt modelId="{58369792-F13D-4577-8DE8-60625210288F}" type="sibTrans" cxnId="{8CC55423-2ACC-4C03-8B6D-B2F2EC1314AD}">
      <dgm:prSet/>
      <dgm:spPr/>
      <dgm:t>
        <a:bodyPr/>
        <a:lstStyle/>
        <a:p>
          <a:endParaRPr lang="en-US"/>
        </a:p>
      </dgm:t>
    </dgm:pt>
    <dgm:pt modelId="{F3A217E6-31DA-473E-A578-9A3B5C4AEE0E}">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400" b="1" dirty="0">
              <a:solidFill>
                <a:srgbClr val="FFFF00"/>
              </a:solidFill>
              <a:latin typeface="+mn-lt"/>
            </a:rPr>
            <a:t>Section 5: </a:t>
          </a:r>
          <a:r>
            <a:rPr lang="en-US" sz="2400" b="0" dirty="0">
              <a:solidFill>
                <a:schemeClr val="bg1"/>
              </a:solidFill>
              <a:latin typeface="+mn-lt"/>
            </a:rPr>
            <a:t>Guidelines &amp; Recommendations</a:t>
          </a:r>
        </a:p>
      </dgm:t>
    </dgm:pt>
    <dgm:pt modelId="{360922EE-A057-487D-A26A-1EAF8BBA256D}" type="parTrans" cxnId="{77CBA19D-045F-4F49-B4A3-96D90A29EFD6}">
      <dgm:prSet/>
      <dgm:spPr/>
      <dgm:t>
        <a:bodyPr/>
        <a:lstStyle/>
        <a:p>
          <a:endParaRPr lang="en-US"/>
        </a:p>
      </dgm:t>
    </dgm:pt>
    <dgm:pt modelId="{CFE75944-15AE-4227-8A3A-8AFA3C8F653C}" type="sibTrans" cxnId="{77CBA19D-045F-4F49-B4A3-96D90A29EFD6}">
      <dgm:prSet/>
      <dgm:spPr/>
      <dgm:t>
        <a:bodyPr/>
        <a:lstStyle/>
        <a:p>
          <a:endParaRPr lang="en-US"/>
        </a:p>
      </dgm:t>
    </dgm:pt>
    <dgm:pt modelId="{2C37F8BA-F1F8-4057-B32B-E5F3B26DDEF4}">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400" b="1" dirty="0">
              <a:solidFill>
                <a:srgbClr val="FFFF00"/>
              </a:solidFill>
              <a:latin typeface="+mn-lt"/>
            </a:rPr>
            <a:t>Section 7: </a:t>
          </a:r>
          <a:r>
            <a:rPr lang="en-US" sz="2400" b="0" dirty="0">
              <a:solidFill>
                <a:schemeClr val="bg1"/>
              </a:solidFill>
              <a:latin typeface="+mn-lt"/>
            </a:rPr>
            <a:t>Clinical Overview </a:t>
          </a:r>
        </a:p>
      </dgm:t>
    </dgm:pt>
    <dgm:pt modelId="{9B72D349-5201-489C-A2B0-6C4121837C44}" type="parTrans" cxnId="{EB0055FD-32F3-4E77-809A-25E98BF9316E}">
      <dgm:prSet/>
      <dgm:spPr/>
      <dgm:t>
        <a:bodyPr/>
        <a:lstStyle/>
        <a:p>
          <a:endParaRPr lang="en-US"/>
        </a:p>
      </dgm:t>
    </dgm:pt>
    <dgm:pt modelId="{CE47652D-7712-4765-8F77-87EADC91CFBD}" type="sibTrans" cxnId="{EB0055FD-32F3-4E77-809A-25E98BF9316E}">
      <dgm:prSet/>
      <dgm:spPr/>
      <dgm:t>
        <a:bodyPr/>
        <a:lstStyle/>
        <a:p>
          <a:endParaRPr lang="en-US"/>
        </a:p>
      </dgm:t>
    </dgm:pt>
    <dgm:pt modelId="{634A19BD-FFE8-40BD-B59F-9EC56B3FD9A6}">
      <dgm:prSet/>
      <dgm:spPr>
        <a:solidFill>
          <a:schemeClr val="bg1"/>
        </a:solidFill>
        <a:ln>
          <a:noFill/>
        </a:ln>
      </dgm:spPr>
      <dgm:t>
        <a:bodyPr/>
        <a:lstStyle/>
        <a:p>
          <a:r>
            <a:rPr lang="en-US" dirty="0"/>
            <a:t>MOA : Denosumab</a:t>
          </a:r>
        </a:p>
      </dgm:t>
    </dgm:pt>
    <dgm:pt modelId="{2692B8CF-2D95-4D16-AAD7-8AC2D01B5B4B}" type="parTrans" cxnId="{829D0048-8055-4E25-A440-7EC13A6C187A}">
      <dgm:prSet/>
      <dgm:spPr/>
      <dgm:t>
        <a:bodyPr/>
        <a:lstStyle/>
        <a:p>
          <a:endParaRPr lang="en-US"/>
        </a:p>
      </dgm:t>
    </dgm:pt>
    <dgm:pt modelId="{8C6F506A-3866-490B-B389-5D4A99AFA50E}" type="sibTrans" cxnId="{829D0048-8055-4E25-A440-7EC13A6C187A}">
      <dgm:prSet/>
      <dgm:spPr/>
      <dgm:t>
        <a:bodyPr/>
        <a:lstStyle/>
        <a:p>
          <a:endParaRPr lang="en-US"/>
        </a:p>
      </dgm:t>
    </dgm:pt>
    <dgm:pt modelId="{410D8554-F7A0-4951-A8A9-7BEB283DFB2E}">
      <dgm:prSet/>
      <dgm:spPr>
        <a:solidFill>
          <a:schemeClr val="bg1"/>
        </a:solidFill>
        <a:ln>
          <a:noFill/>
        </a:ln>
      </dgm:spPr>
      <dgm:t>
        <a:bodyPr/>
        <a:lstStyle/>
        <a:p>
          <a:r>
            <a:rPr lang="en-US" dirty="0"/>
            <a:t>MOA: Denosumab Vs Bisphosphonates </a:t>
          </a:r>
        </a:p>
      </dgm:t>
    </dgm:pt>
    <dgm:pt modelId="{38C0E9E0-711B-4195-B519-0DC87692F874}" type="parTrans" cxnId="{3794513C-229E-4993-B49C-3DEAAAC23853}">
      <dgm:prSet/>
      <dgm:spPr/>
      <dgm:t>
        <a:bodyPr/>
        <a:lstStyle/>
        <a:p>
          <a:endParaRPr lang="en-US"/>
        </a:p>
      </dgm:t>
    </dgm:pt>
    <dgm:pt modelId="{267086D3-3A8D-4E32-A78A-693E22005CAB}" type="sibTrans" cxnId="{3794513C-229E-4993-B49C-3DEAAAC23853}">
      <dgm:prSet/>
      <dgm:spPr/>
      <dgm:t>
        <a:bodyPr/>
        <a:lstStyle/>
        <a:p>
          <a:endParaRPr lang="en-US"/>
        </a:p>
      </dgm:t>
    </dgm:pt>
    <dgm:pt modelId="{E112885D-4B8F-4CE7-A0F6-831977F4EF12}">
      <dgm:prSet/>
      <dgm:spPr>
        <a:solidFill>
          <a:schemeClr val="bg1"/>
        </a:solidFill>
        <a:ln>
          <a:noFill/>
        </a:ln>
      </dgm:spPr>
      <dgm:t>
        <a:bodyPr/>
        <a:lstStyle/>
        <a:p>
          <a:r>
            <a:rPr lang="en-US" dirty="0"/>
            <a:t>Dosage &amp; Administration</a:t>
          </a:r>
        </a:p>
      </dgm:t>
    </dgm:pt>
    <dgm:pt modelId="{D6CB528A-5FF3-4C60-B3FC-017E0E2EA0DE}" type="parTrans" cxnId="{48BE9707-442B-4B09-AC88-123CEB85F114}">
      <dgm:prSet/>
      <dgm:spPr/>
      <dgm:t>
        <a:bodyPr/>
        <a:lstStyle/>
        <a:p>
          <a:endParaRPr lang="en-US"/>
        </a:p>
      </dgm:t>
    </dgm:pt>
    <dgm:pt modelId="{92E40FEB-98B7-4A8A-B4DF-1F0B7F42CA1A}" type="sibTrans" cxnId="{48BE9707-442B-4B09-AC88-123CEB85F114}">
      <dgm:prSet/>
      <dgm:spPr/>
      <dgm:t>
        <a:bodyPr/>
        <a:lstStyle/>
        <a:p>
          <a:endParaRPr lang="en-US"/>
        </a:p>
      </dgm:t>
    </dgm:pt>
    <dgm:pt modelId="{2E78EF7D-9562-4DB4-8C64-C04BF32DD9EF}">
      <dgm:prSet/>
      <dgm:spPr>
        <a:solidFill>
          <a:schemeClr val="bg1"/>
        </a:solidFill>
        <a:ln>
          <a:noFill/>
        </a:ln>
      </dgm:spPr>
      <dgm:t>
        <a:bodyPr/>
        <a:lstStyle/>
        <a:p>
          <a:r>
            <a:rPr lang="en-US" dirty="0"/>
            <a:t>PK/PD</a:t>
          </a:r>
        </a:p>
      </dgm:t>
    </dgm:pt>
    <dgm:pt modelId="{AB3F1220-BE79-4CEE-9F44-C8D434F90203}" type="parTrans" cxnId="{3E107B72-165F-4BAF-92D8-FA93CD0DC4D0}">
      <dgm:prSet/>
      <dgm:spPr/>
      <dgm:t>
        <a:bodyPr/>
        <a:lstStyle/>
        <a:p>
          <a:endParaRPr lang="en-US"/>
        </a:p>
      </dgm:t>
    </dgm:pt>
    <dgm:pt modelId="{79BF5580-EF6E-4C30-A76F-0F7BAD10A8AD}" type="sibTrans" cxnId="{3E107B72-165F-4BAF-92D8-FA93CD0DC4D0}">
      <dgm:prSet/>
      <dgm:spPr/>
      <dgm:t>
        <a:bodyPr/>
        <a:lstStyle/>
        <a:p>
          <a:endParaRPr lang="en-US"/>
        </a:p>
      </dgm:t>
    </dgm:pt>
    <dgm:pt modelId="{074F7C53-16E2-4F1D-AD9E-47BB015227B6}">
      <dgm:prSet/>
      <dgm:spPr>
        <a:solidFill>
          <a:schemeClr val="bg1"/>
        </a:solidFill>
        <a:ln>
          <a:noFill/>
        </a:ln>
      </dgm:spPr>
      <dgm:t>
        <a:bodyPr/>
        <a:lstStyle/>
        <a:p>
          <a:r>
            <a:rPr lang="en-US" dirty="0"/>
            <a:t>Use in Specific population </a:t>
          </a:r>
        </a:p>
      </dgm:t>
    </dgm:pt>
    <dgm:pt modelId="{DAE77E67-6360-40CA-A276-26D180A8A262}" type="parTrans" cxnId="{0C147DD5-5918-4493-970B-26816C9ED481}">
      <dgm:prSet/>
      <dgm:spPr/>
      <dgm:t>
        <a:bodyPr/>
        <a:lstStyle/>
        <a:p>
          <a:endParaRPr lang="en-US"/>
        </a:p>
      </dgm:t>
    </dgm:pt>
    <dgm:pt modelId="{2A9FB6CE-902A-44F5-BA1B-7E6345320FFA}" type="sibTrans" cxnId="{0C147DD5-5918-4493-970B-26816C9ED481}">
      <dgm:prSet/>
      <dgm:spPr/>
      <dgm:t>
        <a:bodyPr/>
        <a:lstStyle/>
        <a:p>
          <a:endParaRPr lang="en-US"/>
        </a:p>
      </dgm:t>
    </dgm:pt>
    <dgm:pt modelId="{74BF5A42-A980-4869-99E5-DF0012816925}">
      <dgm:prSet/>
      <dgm:spPr>
        <a:solidFill>
          <a:schemeClr val="bg1"/>
        </a:solidFill>
        <a:ln>
          <a:noFill/>
        </a:ln>
      </dgm:spPr>
      <dgm:t>
        <a:bodyPr/>
        <a:lstStyle/>
        <a:p>
          <a:r>
            <a:rPr lang="en-US" dirty="0"/>
            <a:t>Over Dosage </a:t>
          </a:r>
        </a:p>
      </dgm:t>
    </dgm:pt>
    <dgm:pt modelId="{A5F16520-AD62-4275-AD2F-4FD4F4F7BFA0}" type="parTrans" cxnId="{7C714AC6-C324-49A8-82AA-9F8013C7D7D8}">
      <dgm:prSet/>
      <dgm:spPr/>
      <dgm:t>
        <a:bodyPr/>
        <a:lstStyle/>
        <a:p>
          <a:endParaRPr lang="en-US"/>
        </a:p>
      </dgm:t>
    </dgm:pt>
    <dgm:pt modelId="{84012391-DA75-4DD6-AA92-8ABAE2E2F490}" type="sibTrans" cxnId="{7C714AC6-C324-49A8-82AA-9F8013C7D7D8}">
      <dgm:prSet/>
      <dgm:spPr/>
      <dgm:t>
        <a:bodyPr/>
        <a:lstStyle/>
        <a:p>
          <a:endParaRPr lang="en-US"/>
        </a:p>
      </dgm:t>
    </dgm:pt>
    <dgm:pt modelId="{1D0F8F33-AB86-437C-9214-2ACF17D551A9}">
      <dgm:prSet/>
      <dgm:spPr>
        <a:solidFill>
          <a:schemeClr val="bg1"/>
        </a:solidFill>
        <a:ln>
          <a:noFill/>
        </a:ln>
      </dgm:spPr>
      <dgm:t>
        <a:bodyPr/>
        <a:lstStyle/>
        <a:p>
          <a:r>
            <a:rPr lang="en-GB" dirty="0"/>
            <a:t>Key differences : bisphosphonates Vs Denosumab</a:t>
          </a:r>
          <a:endParaRPr lang="en-US" dirty="0"/>
        </a:p>
      </dgm:t>
    </dgm:pt>
    <dgm:pt modelId="{2A1CE2AA-15F9-4387-9D7E-A015FDEBFFF6}" type="parTrans" cxnId="{9CB6785C-DA3E-4FE9-A7FF-C51328DDD5B4}">
      <dgm:prSet/>
      <dgm:spPr/>
      <dgm:t>
        <a:bodyPr/>
        <a:lstStyle/>
        <a:p>
          <a:endParaRPr lang="en-US"/>
        </a:p>
      </dgm:t>
    </dgm:pt>
    <dgm:pt modelId="{6CA09A93-218B-43FE-9080-2908391AD903}" type="sibTrans" cxnId="{9CB6785C-DA3E-4FE9-A7FF-C51328DDD5B4}">
      <dgm:prSet/>
      <dgm:spPr/>
      <dgm:t>
        <a:bodyPr/>
        <a:lstStyle/>
        <a:p>
          <a:endParaRPr lang="en-US"/>
        </a:p>
      </dgm:t>
    </dgm:pt>
    <dgm:pt modelId="{D005C917-6DF6-4BF2-848D-363780AF2DDD}">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kumimoji="0" lang="en-US" sz="2400" b="1" i="0" u="none" strike="noStrike" cap="none" spc="0" normalizeH="0" baseline="0" noProof="0" dirty="0">
              <a:ln>
                <a:noFill/>
              </a:ln>
              <a:solidFill>
                <a:srgbClr val="FFFF00"/>
              </a:solidFill>
              <a:effectLst/>
              <a:uLnTx/>
              <a:uFillTx/>
              <a:latin typeface="+mn-lt"/>
              <a:ea typeface="+mn-ea"/>
              <a:cs typeface="Browallia New" panose="020B0604020202020204" pitchFamily="34" charset="-34"/>
            </a:rPr>
            <a:t>Section 6: </a:t>
          </a:r>
          <a:r>
            <a:rPr lang="en-US" sz="2400" b="0" dirty="0">
              <a:solidFill>
                <a:schemeClr val="bg1"/>
              </a:solidFill>
              <a:latin typeface="+mn-lt"/>
            </a:rPr>
            <a:t>Place in therapy </a:t>
          </a:r>
        </a:p>
      </dgm:t>
    </dgm:pt>
    <dgm:pt modelId="{5D62B811-E44F-41CA-AEBF-08C54FB445D4}" type="parTrans" cxnId="{B0CD8563-F15A-41C8-8628-7E6E76D3255A}">
      <dgm:prSet/>
      <dgm:spPr/>
      <dgm:t>
        <a:bodyPr/>
        <a:lstStyle/>
        <a:p>
          <a:endParaRPr lang="en-US"/>
        </a:p>
      </dgm:t>
    </dgm:pt>
    <dgm:pt modelId="{FCDAABC4-5A49-4F9F-8805-67F61ABAE8E6}" type="sibTrans" cxnId="{B0CD8563-F15A-41C8-8628-7E6E76D3255A}">
      <dgm:prSet/>
      <dgm:spPr/>
      <dgm:t>
        <a:bodyPr/>
        <a:lstStyle/>
        <a:p>
          <a:endParaRPr lang="en-US"/>
        </a:p>
      </dgm:t>
    </dgm:pt>
    <dgm:pt modelId="{2615B6D3-C6E7-4F2C-ABC0-E28A37A07DF1}">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400" b="1" dirty="0">
              <a:solidFill>
                <a:srgbClr val="FFFF00"/>
              </a:solidFill>
              <a:latin typeface="+mn-lt"/>
            </a:rPr>
            <a:t>Section 8 : </a:t>
          </a:r>
          <a:r>
            <a:rPr lang="en-US" sz="2400" b="0" dirty="0">
              <a:solidFill>
                <a:schemeClr val="bg1"/>
              </a:solidFill>
              <a:latin typeface="+mn-lt"/>
            </a:rPr>
            <a:t>FAQ</a:t>
          </a:r>
        </a:p>
      </dgm:t>
    </dgm:pt>
    <dgm:pt modelId="{68E86A92-77D1-423E-BAFC-BFF2F5D5B2E6}" type="parTrans" cxnId="{5FBA2D15-F2E1-4CB1-AE1A-A5C75027468A}">
      <dgm:prSet/>
      <dgm:spPr/>
      <dgm:t>
        <a:bodyPr/>
        <a:lstStyle/>
        <a:p>
          <a:endParaRPr lang="en-US"/>
        </a:p>
      </dgm:t>
    </dgm:pt>
    <dgm:pt modelId="{6688BCB2-179D-4B91-894D-213644CD5BAF}" type="sibTrans" cxnId="{5FBA2D15-F2E1-4CB1-AE1A-A5C75027468A}">
      <dgm:prSet/>
      <dgm:spPr/>
      <dgm:t>
        <a:bodyPr/>
        <a:lstStyle/>
        <a:p>
          <a:endParaRPr lang="en-US"/>
        </a:p>
      </dgm:t>
    </dgm:pt>
    <dgm:pt modelId="{B51344FF-99A9-4AA4-9E0D-CF9747C6EC22}" type="pres">
      <dgm:prSet presAssocID="{DBCC9CA3-0024-4AC2-941B-2965BB2232A5}" presName="linear" presStyleCnt="0">
        <dgm:presLayoutVars>
          <dgm:animLvl val="lvl"/>
          <dgm:resizeHandles val="exact"/>
        </dgm:presLayoutVars>
      </dgm:prSet>
      <dgm:spPr/>
    </dgm:pt>
    <dgm:pt modelId="{8E27F162-33CA-4988-9DAE-D1CA668712F6}" type="pres">
      <dgm:prSet presAssocID="{C510BD81-50C1-48ED-A7C5-0B592B8B0374}" presName="parentText" presStyleLbl="node1" presStyleIdx="0" presStyleCnt="5">
        <dgm:presLayoutVars>
          <dgm:chMax val="0"/>
          <dgm:bulletEnabled val="1"/>
        </dgm:presLayoutVars>
      </dgm:prSet>
      <dgm:spPr/>
    </dgm:pt>
    <dgm:pt modelId="{6C2A926A-7A4E-4626-8804-448EEB58B7B5}" type="pres">
      <dgm:prSet presAssocID="{C510BD81-50C1-48ED-A7C5-0B592B8B0374}" presName="childText" presStyleLbl="revTx" presStyleIdx="0" presStyleCnt="1" custLinFactNeighborX="0" custLinFactNeighborY="5346">
        <dgm:presLayoutVars>
          <dgm:bulletEnabled val="1"/>
        </dgm:presLayoutVars>
      </dgm:prSet>
      <dgm:spPr/>
    </dgm:pt>
    <dgm:pt modelId="{ECB89C96-5827-4FB6-BB7E-AD32916538C8}" type="pres">
      <dgm:prSet presAssocID="{F3A217E6-31DA-473E-A578-9A3B5C4AEE0E}" presName="parentText" presStyleLbl="node1" presStyleIdx="1" presStyleCnt="5">
        <dgm:presLayoutVars>
          <dgm:chMax val="0"/>
          <dgm:bulletEnabled val="1"/>
        </dgm:presLayoutVars>
      </dgm:prSet>
      <dgm:spPr/>
    </dgm:pt>
    <dgm:pt modelId="{B94D1D82-CFC3-40F5-9F0A-F0A72A3CFA28}" type="pres">
      <dgm:prSet presAssocID="{CFE75944-15AE-4227-8A3A-8AFA3C8F653C}" presName="spacer" presStyleCnt="0"/>
      <dgm:spPr/>
    </dgm:pt>
    <dgm:pt modelId="{EFE0B0DF-D0B0-40AA-B290-8B63E204F1B7}" type="pres">
      <dgm:prSet presAssocID="{D005C917-6DF6-4BF2-848D-363780AF2DDD}" presName="parentText" presStyleLbl="node1" presStyleIdx="2" presStyleCnt="5">
        <dgm:presLayoutVars>
          <dgm:chMax val="0"/>
          <dgm:bulletEnabled val="1"/>
        </dgm:presLayoutVars>
      </dgm:prSet>
      <dgm:spPr/>
    </dgm:pt>
    <dgm:pt modelId="{A3084C8B-1333-4F79-B10B-F41B67B4927B}" type="pres">
      <dgm:prSet presAssocID="{FCDAABC4-5A49-4F9F-8805-67F61ABAE8E6}" presName="spacer" presStyleCnt="0"/>
      <dgm:spPr/>
    </dgm:pt>
    <dgm:pt modelId="{DAD6D983-BEC2-4E50-9739-C1B833853547}" type="pres">
      <dgm:prSet presAssocID="{2C37F8BA-F1F8-4057-B32B-E5F3B26DDEF4}" presName="parentText" presStyleLbl="node1" presStyleIdx="3" presStyleCnt="5">
        <dgm:presLayoutVars>
          <dgm:chMax val="0"/>
          <dgm:bulletEnabled val="1"/>
        </dgm:presLayoutVars>
      </dgm:prSet>
      <dgm:spPr/>
    </dgm:pt>
    <dgm:pt modelId="{62AE70D2-80F6-4FF3-935F-DB1263151E86}" type="pres">
      <dgm:prSet presAssocID="{CE47652D-7712-4765-8F77-87EADC91CFBD}" presName="spacer" presStyleCnt="0"/>
      <dgm:spPr/>
    </dgm:pt>
    <dgm:pt modelId="{CEF83185-D276-4E28-86BD-4B4B9E4EDD72}" type="pres">
      <dgm:prSet presAssocID="{2615B6D3-C6E7-4F2C-ABC0-E28A37A07DF1}" presName="parentText" presStyleLbl="node1" presStyleIdx="4" presStyleCnt="5">
        <dgm:presLayoutVars>
          <dgm:chMax val="0"/>
          <dgm:bulletEnabled val="1"/>
        </dgm:presLayoutVars>
      </dgm:prSet>
      <dgm:spPr/>
    </dgm:pt>
  </dgm:ptLst>
  <dgm:cxnLst>
    <dgm:cxn modelId="{2105D206-BB27-4B2F-8FB2-45A03A5A8AA2}" type="presOf" srcId="{9DF0F410-89BD-42A4-AFAC-133C4330B59C}" destId="{6C2A926A-7A4E-4626-8804-448EEB58B7B5}" srcOrd="0" destOrd="0" presId="urn:microsoft.com/office/officeart/2005/8/layout/vList2"/>
    <dgm:cxn modelId="{48BE9707-442B-4B09-AC88-123CEB85F114}" srcId="{C510BD81-50C1-48ED-A7C5-0B592B8B0374}" destId="{E112885D-4B8F-4CE7-A0F6-831977F4EF12}" srcOrd="6" destOrd="0" parTransId="{D6CB528A-5FF3-4C60-B3FC-017E0E2EA0DE}" sibTransId="{92E40FEB-98B7-4A8A-B4DF-1F0B7F42CA1A}"/>
    <dgm:cxn modelId="{2EEA8F09-6401-47B2-BC4C-4D585ABE9E0C}" type="presOf" srcId="{2E78EF7D-9562-4DB4-8C64-C04BF32DD9EF}" destId="{6C2A926A-7A4E-4626-8804-448EEB58B7B5}" srcOrd="0" destOrd="2" presId="urn:microsoft.com/office/officeart/2005/8/layout/vList2"/>
    <dgm:cxn modelId="{5FBA2D15-F2E1-4CB1-AE1A-A5C75027468A}" srcId="{DBCC9CA3-0024-4AC2-941B-2965BB2232A5}" destId="{2615B6D3-C6E7-4F2C-ABC0-E28A37A07DF1}" srcOrd="4" destOrd="0" parTransId="{68E86A92-77D1-423E-BAFC-BFF2F5D5B2E6}" sibTransId="{6688BCB2-179D-4B91-894D-213644CD5BAF}"/>
    <dgm:cxn modelId="{6631A915-7C12-474C-ACCF-A6F304DC9402}" srcId="{C510BD81-50C1-48ED-A7C5-0B592B8B0374}" destId="{49ED8AB2-82CD-43F8-AFA1-3C502BD73341}" srcOrd="1" destOrd="0" parTransId="{99891AE0-F296-47C5-9CB1-94DE9654F8CD}" sibTransId="{D632575B-836C-4FF0-A1CF-E3E55519E4DB}"/>
    <dgm:cxn modelId="{1AD09C1A-D64C-4517-A3B8-921348C9EE74}" type="presOf" srcId="{2C37F8BA-F1F8-4057-B32B-E5F3B26DDEF4}" destId="{DAD6D983-BEC2-4E50-9739-C1B833853547}" srcOrd="0" destOrd="0" presId="urn:microsoft.com/office/officeart/2005/8/layout/vList2"/>
    <dgm:cxn modelId="{7FEBAE1E-AE51-4F84-9CBB-5C6DC912FF3E}" srcId="{C510BD81-50C1-48ED-A7C5-0B592B8B0374}" destId="{F95E31BE-6CFF-4437-9011-87853672850A}" srcOrd="8" destOrd="0" parTransId="{09C2E902-CEE9-45A3-8937-4C8CF2895FE8}" sibTransId="{5A597C26-9E5C-46DB-8685-64BC7EF2C2D8}"/>
    <dgm:cxn modelId="{8CC55423-2ACC-4C03-8B6D-B2F2EC1314AD}" srcId="{C510BD81-50C1-48ED-A7C5-0B592B8B0374}" destId="{9B581D77-22CD-439C-9ECA-0344A3AF1C68}" srcOrd="9" destOrd="0" parTransId="{269A16C6-5A43-4CE6-A3F0-0086751088B8}" sibTransId="{58369792-F13D-4577-8DE8-60625210288F}"/>
    <dgm:cxn modelId="{DF98D928-376E-4A1B-BCBD-D4975894199B}" type="presOf" srcId="{49ED8AB2-82CD-43F8-AFA1-3C502BD73341}" destId="{6C2A926A-7A4E-4626-8804-448EEB58B7B5}" srcOrd="0" destOrd="1" presId="urn:microsoft.com/office/officeart/2005/8/layout/vList2"/>
    <dgm:cxn modelId="{221FD331-1C5F-421F-A216-A3F62727D460}" type="presOf" srcId="{E112885D-4B8F-4CE7-A0F6-831977F4EF12}" destId="{6C2A926A-7A4E-4626-8804-448EEB58B7B5}" srcOrd="0" destOrd="6" presId="urn:microsoft.com/office/officeart/2005/8/layout/vList2"/>
    <dgm:cxn modelId="{75B27133-EE5E-430C-B6B1-0C8966C8C311}" type="presOf" srcId="{A0847F8A-81A6-4AA5-ADD2-1CD30A47BCF8}" destId="{6C2A926A-7A4E-4626-8804-448EEB58B7B5}" srcOrd="0" destOrd="7" presId="urn:microsoft.com/office/officeart/2005/8/layout/vList2"/>
    <dgm:cxn modelId="{A2AC4D3A-B08E-4462-BF32-8508DB975006}" type="presOf" srcId="{D005C917-6DF6-4BF2-848D-363780AF2DDD}" destId="{EFE0B0DF-D0B0-40AA-B290-8B63E204F1B7}" srcOrd="0" destOrd="0" presId="urn:microsoft.com/office/officeart/2005/8/layout/vList2"/>
    <dgm:cxn modelId="{3794513C-229E-4993-B49C-3DEAAAC23853}" srcId="{C510BD81-50C1-48ED-A7C5-0B592B8B0374}" destId="{410D8554-F7A0-4951-A8A9-7BEB283DFB2E}" srcOrd="4" destOrd="0" parTransId="{38C0E9E0-711B-4195-B519-0DC87692F874}" sibTransId="{267086D3-3A8D-4E32-A78A-693E22005CAB}"/>
    <dgm:cxn modelId="{53EA1746-5CC9-43B8-8EEA-E981FBBDB67E}" type="presOf" srcId="{74BF5A42-A980-4869-99E5-DF0012816925}" destId="{6C2A926A-7A4E-4626-8804-448EEB58B7B5}" srcOrd="0" destOrd="11" presId="urn:microsoft.com/office/officeart/2005/8/layout/vList2"/>
    <dgm:cxn modelId="{BD4D4547-3B6A-40F2-891E-8043B9500691}" type="presOf" srcId="{2615B6D3-C6E7-4F2C-ABC0-E28A37A07DF1}" destId="{CEF83185-D276-4E28-86BD-4B4B9E4EDD72}" srcOrd="0" destOrd="0" presId="urn:microsoft.com/office/officeart/2005/8/layout/vList2"/>
    <dgm:cxn modelId="{829D0048-8055-4E25-A440-7EC13A6C187A}" srcId="{C510BD81-50C1-48ED-A7C5-0B592B8B0374}" destId="{634A19BD-FFE8-40BD-B59F-9EC56B3FD9A6}" srcOrd="3" destOrd="0" parTransId="{2692B8CF-2D95-4D16-AAD7-8AC2D01B5B4B}" sibTransId="{8C6F506A-3866-490B-B389-5D4A99AFA50E}"/>
    <dgm:cxn modelId="{9CB6785C-DA3E-4FE9-A7FF-C51328DDD5B4}" srcId="{C510BD81-50C1-48ED-A7C5-0B592B8B0374}" destId="{1D0F8F33-AB86-437C-9214-2ACF17D551A9}" srcOrd="5" destOrd="0" parTransId="{2A1CE2AA-15F9-4387-9D7E-A015FDEBFFF6}" sibTransId="{6CA09A93-218B-43FE-9080-2908391AD903}"/>
    <dgm:cxn modelId="{B0CD8563-F15A-41C8-8628-7E6E76D3255A}" srcId="{DBCC9CA3-0024-4AC2-941B-2965BB2232A5}" destId="{D005C917-6DF6-4BF2-848D-363780AF2DDD}" srcOrd="2" destOrd="0" parTransId="{5D62B811-E44F-41CA-AEBF-08C54FB445D4}" sibTransId="{FCDAABC4-5A49-4F9F-8805-67F61ABAE8E6}"/>
    <dgm:cxn modelId="{3E107B72-165F-4BAF-92D8-FA93CD0DC4D0}" srcId="{C510BD81-50C1-48ED-A7C5-0B592B8B0374}" destId="{2E78EF7D-9562-4DB4-8C64-C04BF32DD9EF}" srcOrd="2" destOrd="0" parTransId="{AB3F1220-BE79-4CEE-9F44-C8D434F90203}" sibTransId="{79BF5580-EF6E-4C30-A76F-0F7BAD10A8AD}"/>
    <dgm:cxn modelId="{93EC3378-4681-49DF-AEA6-7796D1A4A360}" srcId="{C510BD81-50C1-48ED-A7C5-0B592B8B0374}" destId="{A0847F8A-81A6-4AA5-ADD2-1CD30A47BCF8}" srcOrd="7" destOrd="0" parTransId="{81FCD1A7-06BA-4657-9677-8BEEB6E2B60A}" sibTransId="{D71EEF07-2E68-45D2-AE7E-FE13B7B20409}"/>
    <dgm:cxn modelId="{E6A88280-FD17-4641-A7F7-9B7F506926CF}" type="presOf" srcId="{F3A217E6-31DA-473E-A578-9A3B5C4AEE0E}" destId="{ECB89C96-5827-4FB6-BB7E-AD32916538C8}" srcOrd="0" destOrd="0" presId="urn:microsoft.com/office/officeart/2005/8/layout/vList2"/>
    <dgm:cxn modelId="{4B418C89-0D28-40D3-A85C-FBB1087C1790}" type="presOf" srcId="{9B581D77-22CD-439C-9ECA-0344A3AF1C68}" destId="{6C2A926A-7A4E-4626-8804-448EEB58B7B5}" srcOrd="0" destOrd="9" presId="urn:microsoft.com/office/officeart/2005/8/layout/vList2"/>
    <dgm:cxn modelId="{BE8E7993-6CD5-4B46-A354-102779E332DA}" type="presOf" srcId="{1D0F8F33-AB86-437C-9214-2ACF17D551A9}" destId="{6C2A926A-7A4E-4626-8804-448EEB58B7B5}" srcOrd="0" destOrd="5" presId="urn:microsoft.com/office/officeart/2005/8/layout/vList2"/>
    <dgm:cxn modelId="{77CBA19D-045F-4F49-B4A3-96D90A29EFD6}" srcId="{DBCC9CA3-0024-4AC2-941B-2965BB2232A5}" destId="{F3A217E6-31DA-473E-A578-9A3B5C4AEE0E}" srcOrd="1" destOrd="0" parTransId="{360922EE-A057-487D-A26A-1EAF8BBA256D}" sibTransId="{CFE75944-15AE-4227-8A3A-8AFA3C8F653C}"/>
    <dgm:cxn modelId="{F87B96A1-3E30-4A89-903D-5C18B37FE1DE}" srcId="{C510BD81-50C1-48ED-A7C5-0B592B8B0374}" destId="{9DF0F410-89BD-42A4-AFAC-133C4330B59C}" srcOrd="0" destOrd="0" parTransId="{25FA313F-EC68-4DA2-AEBA-4816B516DA0E}" sibTransId="{3506FABC-7A49-4853-8415-45A40330A350}"/>
    <dgm:cxn modelId="{6F4B74B0-A002-470A-A79C-BAC18834E270}" type="presOf" srcId="{C510BD81-50C1-48ED-A7C5-0B592B8B0374}" destId="{8E27F162-33CA-4988-9DAE-D1CA668712F6}" srcOrd="0" destOrd="0" presId="urn:microsoft.com/office/officeart/2005/8/layout/vList2"/>
    <dgm:cxn modelId="{CA0603B4-3E7B-4631-AAE5-55CC9983FD42}" type="presOf" srcId="{074F7C53-16E2-4F1D-AD9E-47BB015227B6}" destId="{6C2A926A-7A4E-4626-8804-448EEB58B7B5}" srcOrd="0" destOrd="10" presId="urn:microsoft.com/office/officeart/2005/8/layout/vList2"/>
    <dgm:cxn modelId="{53EAB8B7-4F10-47AD-8886-E8D8AC9C46AA}" srcId="{DBCC9CA3-0024-4AC2-941B-2965BB2232A5}" destId="{C510BD81-50C1-48ED-A7C5-0B592B8B0374}" srcOrd="0" destOrd="0" parTransId="{52EFE216-C1DD-4248-88DD-761A27E761B1}" sibTransId="{78AE1851-D10B-4C6A-9E9D-176DE37ED8EB}"/>
    <dgm:cxn modelId="{CDDDB6BD-F94B-4926-B588-C4A22CAB2AED}" type="presOf" srcId="{F95E31BE-6CFF-4437-9011-87853672850A}" destId="{6C2A926A-7A4E-4626-8804-448EEB58B7B5}" srcOrd="0" destOrd="8" presId="urn:microsoft.com/office/officeart/2005/8/layout/vList2"/>
    <dgm:cxn modelId="{112ED2C5-BCFD-40F0-B7E8-3C4B55712931}" type="presOf" srcId="{634A19BD-FFE8-40BD-B59F-9EC56B3FD9A6}" destId="{6C2A926A-7A4E-4626-8804-448EEB58B7B5}" srcOrd="0" destOrd="3" presId="urn:microsoft.com/office/officeart/2005/8/layout/vList2"/>
    <dgm:cxn modelId="{7C714AC6-C324-49A8-82AA-9F8013C7D7D8}" srcId="{C510BD81-50C1-48ED-A7C5-0B592B8B0374}" destId="{74BF5A42-A980-4869-99E5-DF0012816925}" srcOrd="11" destOrd="0" parTransId="{A5F16520-AD62-4275-AD2F-4FD4F4F7BFA0}" sibTransId="{84012391-DA75-4DD6-AA92-8ABAE2E2F490}"/>
    <dgm:cxn modelId="{0C147DD5-5918-4493-970B-26816C9ED481}" srcId="{C510BD81-50C1-48ED-A7C5-0B592B8B0374}" destId="{074F7C53-16E2-4F1D-AD9E-47BB015227B6}" srcOrd="10" destOrd="0" parTransId="{DAE77E67-6360-40CA-A276-26D180A8A262}" sibTransId="{2A9FB6CE-902A-44F5-BA1B-7E6345320FFA}"/>
    <dgm:cxn modelId="{0E77BEDD-382D-4501-B247-1712727AC61A}" type="presOf" srcId="{410D8554-F7A0-4951-A8A9-7BEB283DFB2E}" destId="{6C2A926A-7A4E-4626-8804-448EEB58B7B5}" srcOrd="0" destOrd="4" presId="urn:microsoft.com/office/officeart/2005/8/layout/vList2"/>
    <dgm:cxn modelId="{1F04B5F0-A41B-4BA6-9774-BC4BDD1C34F4}" type="presOf" srcId="{DBCC9CA3-0024-4AC2-941B-2965BB2232A5}" destId="{B51344FF-99A9-4AA4-9E0D-CF9747C6EC22}" srcOrd="0" destOrd="0" presId="urn:microsoft.com/office/officeart/2005/8/layout/vList2"/>
    <dgm:cxn modelId="{EB0055FD-32F3-4E77-809A-25E98BF9316E}" srcId="{DBCC9CA3-0024-4AC2-941B-2965BB2232A5}" destId="{2C37F8BA-F1F8-4057-B32B-E5F3B26DDEF4}" srcOrd="3" destOrd="0" parTransId="{9B72D349-5201-489C-A2B0-6C4121837C44}" sibTransId="{CE47652D-7712-4765-8F77-87EADC91CFBD}"/>
    <dgm:cxn modelId="{E8B57A22-38CC-4B5F-92D7-C8D93AB76D0B}" type="presParOf" srcId="{B51344FF-99A9-4AA4-9E0D-CF9747C6EC22}" destId="{8E27F162-33CA-4988-9DAE-D1CA668712F6}" srcOrd="0" destOrd="0" presId="urn:microsoft.com/office/officeart/2005/8/layout/vList2"/>
    <dgm:cxn modelId="{74907BFF-5921-4EA8-B07F-8A9812BB761B}" type="presParOf" srcId="{B51344FF-99A9-4AA4-9E0D-CF9747C6EC22}" destId="{6C2A926A-7A4E-4626-8804-448EEB58B7B5}" srcOrd="1" destOrd="0" presId="urn:microsoft.com/office/officeart/2005/8/layout/vList2"/>
    <dgm:cxn modelId="{82591CC9-8B70-4BE7-9610-DF326A0A5ECE}" type="presParOf" srcId="{B51344FF-99A9-4AA4-9E0D-CF9747C6EC22}" destId="{ECB89C96-5827-4FB6-BB7E-AD32916538C8}" srcOrd="2" destOrd="0" presId="urn:microsoft.com/office/officeart/2005/8/layout/vList2"/>
    <dgm:cxn modelId="{1E0CA01A-617E-46F6-A4B4-CD293A47B865}" type="presParOf" srcId="{B51344FF-99A9-4AA4-9E0D-CF9747C6EC22}" destId="{B94D1D82-CFC3-40F5-9F0A-F0A72A3CFA28}" srcOrd="3" destOrd="0" presId="urn:microsoft.com/office/officeart/2005/8/layout/vList2"/>
    <dgm:cxn modelId="{7A16266A-810C-4D51-B470-7259B9CF0310}" type="presParOf" srcId="{B51344FF-99A9-4AA4-9E0D-CF9747C6EC22}" destId="{EFE0B0DF-D0B0-40AA-B290-8B63E204F1B7}" srcOrd="4" destOrd="0" presId="urn:microsoft.com/office/officeart/2005/8/layout/vList2"/>
    <dgm:cxn modelId="{516A8F86-7B1D-48F9-9EE2-ED8B88CC7BC7}" type="presParOf" srcId="{B51344FF-99A9-4AA4-9E0D-CF9747C6EC22}" destId="{A3084C8B-1333-4F79-B10B-F41B67B4927B}" srcOrd="5" destOrd="0" presId="urn:microsoft.com/office/officeart/2005/8/layout/vList2"/>
    <dgm:cxn modelId="{77F6F4D7-057A-4C4D-8D8D-CAFF397E5277}" type="presParOf" srcId="{B51344FF-99A9-4AA4-9E0D-CF9747C6EC22}" destId="{DAD6D983-BEC2-4E50-9739-C1B833853547}" srcOrd="6" destOrd="0" presId="urn:microsoft.com/office/officeart/2005/8/layout/vList2"/>
    <dgm:cxn modelId="{B472DF9C-6B11-402B-867C-5A0EBECDD8DB}" type="presParOf" srcId="{B51344FF-99A9-4AA4-9E0D-CF9747C6EC22}" destId="{62AE70D2-80F6-4FF3-935F-DB1263151E86}" srcOrd="7" destOrd="0" presId="urn:microsoft.com/office/officeart/2005/8/layout/vList2"/>
    <dgm:cxn modelId="{FF20C599-9902-4E74-8352-7BEFB994D808}" type="presParOf" srcId="{B51344FF-99A9-4AA4-9E0D-CF9747C6EC22}" destId="{CEF83185-D276-4E28-86BD-4B4B9E4EDD72}" srcOrd="8" destOrd="0" presId="urn:microsoft.com/office/officeart/2005/8/layout/vList2"/>
  </dgm:cxnLst>
  <dgm:bg>
    <a:solidFill>
      <a:schemeClr val="bg1"/>
    </a:solidFill>
  </dgm:bg>
  <dgm:whole>
    <a:ln>
      <a:solidFill>
        <a:schemeClr val="bg1"/>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AB274-F9F0-4518-8513-E9A56730EC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64B146F-6117-454A-8F99-9F1CCA35A1E7}">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just"/>
          <a:r>
            <a:rPr lang="en-GB" sz="2800" b="1" i="0" dirty="0">
              <a:latin typeface="Browallia New" panose="020B0604020202020204" pitchFamily="34" charset="-34"/>
              <a:cs typeface="Browallia New" panose="020B0604020202020204" pitchFamily="34" charset="-34"/>
            </a:rPr>
            <a:t>Compact (cortical) bone:</a:t>
          </a:r>
          <a:r>
            <a:rPr lang="en-GB" sz="2800" b="0" i="0" dirty="0">
              <a:latin typeface="Browallia New" panose="020B0604020202020204" pitchFamily="34" charset="-34"/>
              <a:cs typeface="Browallia New" panose="020B0604020202020204" pitchFamily="34" charset="-34"/>
            </a:rPr>
            <a:t> </a:t>
          </a:r>
          <a:endParaRPr lang="en-IN" sz="2800" dirty="0">
            <a:latin typeface="Browallia New" panose="020B0604020202020204" pitchFamily="34" charset="-34"/>
            <a:cs typeface="Browallia New" panose="020B0604020202020204" pitchFamily="34" charset="-34"/>
          </a:endParaRPr>
        </a:p>
      </dgm:t>
    </dgm:pt>
    <dgm:pt modelId="{10743924-FAA7-40FA-B21F-0D02E139124E}" type="parTrans" cxnId="{5AB0BC3E-07B3-4970-8906-723107431C6A}">
      <dgm:prSet/>
      <dgm:spPr/>
      <dgm:t>
        <a:bodyPr/>
        <a:lstStyle/>
        <a:p>
          <a:endParaRPr lang="en-IN"/>
        </a:p>
      </dgm:t>
    </dgm:pt>
    <dgm:pt modelId="{FC976BEE-FF6B-4B5E-9D3E-7383AB6F1367}" type="sibTrans" cxnId="{5AB0BC3E-07B3-4970-8906-723107431C6A}">
      <dgm:prSet/>
      <dgm:spPr/>
      <dgm:t>
        <a:bodyPr/>
        <a:lstStyle/>
        <a:p>
          <a:endParaRPr lang="en-IN"/>
        </a:p>
      </dgm:t>
    </dgm:pt>
    <dgm:pt modelId="{79775562-3B35-4CC7-83E4-86B91F203D03}">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just"/>
          <a:r>
            <a:rPr lang="en-GB" sz="2800" b="1" i="0" dirty="0">
              <a:latin typeface="Browallia New" panose="020B0604020202020204" pitchFamily="34" charset="-34"/>
              <a:cs typeface="Browallia New" panose="020B0604020202020204" pitchFamily="34" charset="-34"/>
            </a:rPr>
            <a:t>Cancellous (trabecular or spongy) bone:</a:t>
          </a:r>
          <a:r>
            <a:rPr lang="en-GB" sz="2800" b="0" i="0" dirty="0">
              <a:latin typeface="Browallia New" panose="020B0604020202020204" pitchFamily="34" charset="-34"/>
              <a:cs typeface="Browallia New" panose="020B0604020202020204" pitchFamily="34" charset="-34"/>
            </a:rPr>
            <a:t> </a:t>
          </a:r>
          <a:endParaRPr lang="en-IN" sz="2800" dirty="0">
            <a:latin typeface="Browallia New" panose="020B0604020202020204" pitchFamily="34" charset="-34"/>
            <a:cs typeface="Browallia New" panose="020B0604020202020204" pitchFamily="34" charset="-34"/>
          </a:endParaRPr>
        </a:p>
      </dgm:t>
    </dgm:pt>
    <dgm:pt modelId="{B8BDDE12-3D06-44BE-BBB8-E1CBDEA94C45}" type="parTrans" cxnId="{63522520-DFC2-42D4-895E-ABD5AD16D218}">
      <dgm:prSet/>
      <dgm:spPr/>
      <dgm:t>
        <a:bodyPr/>
        <a:lstStyle/>
        <a:p>
          <a:endParaRPr lang="en-IN"/>
        </a:p>
      </dgm:t>
    </dgm:pt>
    <dgm:pt modelId="{E2F868F4-BE86-4FE9-A6F1-E73807BEDB53}" type="sibTrans" cxnId="{63522520-DFC2-42D4-895E-ABD5AD16D218}">
      <dgm:prSet/>
      <dgm:spPr/>
      <dgm:t>
        <a:bodyPr/>
        <a:lstStyle/>
        <a:p>
          <a:endParaRPr lang="en-IN"/>
        </a:p>
      </dgm:t>
    </dgm:pt>
    <dgm:pt modelId="{5D10DDEC-4C5A-4797-B83B-5F6FADBB765D}">
      <dgm:prSet custT="1"/>
      <dgm:spPr/>
      <dgm:t>
        <a:bodyPr/>
        <a:lstStyle/>
        <a:p>
          <a:pPr algn="just"/>
          <a:r>
            <a:rPr lang="en-GB" sz="2400" b="0" i="0" dirty="0">
              <a:latin typeface="Browallia New" panose="020B0604020202020204" pitchFamily="34" charset="-34"/>
              <a:cs typeface="Browallia New" panose="020B0604020202020204" pitchFamily="34" charset="-34"/>
            </a:rPr>
            <a:t>A hard outer layer that is dense, strong, and durable. </a:t>
          </a:r>
          <a:endParaRPr lang="en-IN" sz="2400" dirty="0">
            <a:latin typeface="Browallia New" panose="020B0604020202020204" pitchFamily="34" charset="-34"/>
            <a:cs typeface="Browallia New" panose="020B0604020202020204" pitchFamily="34" charset="-34"/>
          </a:endParaRPr>
        </a:p>
      </dgm:t>
    </dgm:pt>
    <dgm:pt modelId="{2B07AE46-6C37-4421-ABC1-671D26C7F38C}" type="parTrans" cxnId="{F48AB038-283A-48F0-AD9D-8AF4F734AE39}">
      <dgm:prSet/>
      <dgm:spPr/>
      <dgm:t>
        <a:bodyPr/>
        <a:lstStyle/>
        <a:p>
          <a:endParaRPr lang="en-IN"/>
        </a:p>
      </dgm:t>
    </dgm:pt>
    <dgm:pt modelId="{AF8EF4DA-7D8C-4D15-A435-6551E2AD8DB5}" type="sibTrans" cxnId="{F48AB038-283A-48F0-AD9D-8AF4F734AE39}">
      <dgm:prSet/>
      <dgm:spPr/>
      <dgm:t>
        <a:bodyPr/>
        <a:lstStyle/>
        <a:p>
          <a:endParaRPr lang="en-IN"/>
        </a:p>
      </dgm:t>
    </dgm:pt>
    <dgm:pt modelId="{EDDFB24B-07DA-4FA0-892E-8057BCFD2218}">
      <dgm:prSet custT="1"/>
      <dgm:spPr/>
      <dgm:t>
        <a:bodyPr/>
        <a:lstStyle/>
        <a:p>
          <a:pPr algn="just"/>
          <a:r>
            <a:rPr lang="en-GB" sz="2400" b="0" i="0" dirty="0">
              <a:latin typeface="Browallia New" panose="020B0604020202020204" pitchFamily="34" charset="-34"/>
              <a:cs typeface="Browallia New" panose="020B0604020202020204" pitchFamily="34" charset="-34"/>
            </a:rPr>
            <a:t>This consists of a network of trabeculae or rod-like structures. </a:t>
          </a:r>
          <a:endParaRPr lang="en-IN" sz="2400" dirty="0">
            <a:latin typeface="Browallia New" panose="020B0604020202020204" pitchFamily="34" charset="-34"/>
            <a:cs typeface="Browallia New" panose="020B0604020202020204" pitchFamily="34" charset="-34"/>
          </a:endParaRPr>
        </a:p>
      </dgm:t>
    </dgm:pt>
    <dgm:pt modelId="{99F2EC69-8BC3-4442-B19A-59DA5569937F}" type="parTrans" cxnId="{8D6BB514-188B-4EF8-98F7-9C903E33E2A5}">
      <dgm:prSet/>
      <dgm:spPr/>
      <dgm:t>
        <a:bodyPr/>
        <a:lstStyle/>
        <a:p>
          <a:endParaRPr lang="en-IN"/>
        </a:p>
      </dgm:t>
    </dgm:pt>
    <dgm:pt modelId="{F84A5E6F-5661-4305-981D-8D5FA8B691A7}" type="sibTrans" cxnId="{8D6BB514-188B-4EF8-98F7-9C903E33E2A5}">
      <dgm:prSet/>
      <dgm:spPr/>
      <dgm:t>
        <a:bodyPr/>
        <a:lstStyle/>
        <a:p>
          <a:endParaRPr lang="en-IN"/>
        </a:p>
      </dgm:t>
    </dgm:pt>
    <dgm:pt modelId="{8AC22B5D-535B-457A-819A-5244D0F3F643}">
      <dgm:prSet custT="1"/>
      <dgm:spPr/>
      <dgm:t>
        <a:bodyPr/>
        <a:lstStyle/>
        <a:p>
          <a:pPr algn="just"/>
          <a:r>
            <a:rPr lang="en-GB" sz="2400" b="0" i="0" dirty="0">
              <a:latin typeface="Browallia New" panose="020B0604020202020204" pitchFamily="34" charset="-34"/>
              <a:cs typeface="Browallia New" panose="020B0604020202020204" pitchFamily="34" charset="-34"/>
            </a:rPr>
            <a:t>Makes up around 80 % of adult bone mass.</a:t>
          </a:r>
          <a:endParaRPr lang="en-IN" sz="2400" dirty="0">
            <a:latin typeface="Browallia New" panose="020B0604020202020204" pitchFamily="34" charset="-34"/>
            <a:cs typeface="Browallia New" panose="020B0604020202020204" pitchFamily="34" charset="-34"/>
          </a:endParaRPr>
        </a:p>
      </dgm:t>
    </dgm:pt>
    <dgm:pt modelId="{8FBFAEB2-9BED-43BE-9EA7-F7ABC0167C04}" type="parTrans" cxnId="{0B2E9EF4-A33D-4C30-BC98-44D061D136FA}">
      <dgm:prSet/>
      <dgm:spPr/>
      <dgm:t>
        <a:bodyPr/>
        <a:lstStyle/>
        <a:p>
          <a:endParaRPr lang="en-IN"/>
        </a:p>
      </dgm:t>
    </dgm:pt>
    <dgm:pt modelId="{DD0DCC47-7297-4C48-9D9E-F02E2213E596}" type="sibTrans" cxnId="{0B2E9EF4-A33D-4C30-BC98-44D061D136FA}">
      <dgm:prSet/>
      <dgm:spPr/>
      <dgm:t>
        <a:bodyPr/>
        <a:lstStyle/>
        <a:p>
          <a:endParaRPr lang="en-IN"/>
        </a:p>
      </dgm:t>
    </dgm:pt>
    <dgm:pt modelId="{FF2B5C87-9BED-4FCC-937A-6C43CB682233}">
      <dgm:prSet custT="1"/>
      <dgm:spPr/>
      <dgm:t>
        <a:bodyPr/>
        <a:lstStyle/>
        <a:p>
          <a:pPr algn="just"/>
          <a:r>
            <a:rPr lang="en-GB" sz="2400" b="0" i="0" dirty="0">
              <a:latin typeface="Browallia New" panose="020B0604020202020204" pitchFamily="34" charset="-34"/>
              <a:cs typeface="Browallia New" panose="020B0604020202020204" pitchFamily="34" charset="-34"/>
            </a:rPr>
            <a:t>lighter, less dense, and more flexible than compact bone</a:t>
          </a:r>
          <a:endParaRPr lang="en-IN" sz="2400" dirty="0">
            <a:latin typeface="Browallia New" panose="020B0604020202020204" pitchFamily="34" charset="-34"/>
            <a:cs typeface="Browallia New" panose="020B0604020202020204" pitchFamily="34" charset="-34"/>
          </a:endParaRPr>
        </a:p>
      </dgm:t>
    </dgm:pt>
    <dgm:pt modelId="{7AC96EE0-1944-4F02-9F16-801E0CFB1D2C}" type="parTrans" cxnId="{5E78297F-5F56-4E32-9D48-9BE414D6A389}">
      <dgm:prSet/>
      <dgm:spPr/>
      <dgm:t>
        <a:bodyPr/>
        <a:lstStyle/>
        <a:p>
          <a:endParaRPr lang="en-IN"/>
        </a:p>
      </dgm:t>
    </dgm:pt>
    <dgm:pt modelId="{38F02B1C-3E60-4B6C-8442-A68E851B5274}" type="sibTrans" cxnId="{5E78297F-5F56-4E32-9D48-9BE414D6A389}">
      <dgm:prSet/>
      <dgm:spPr/>
      <dgm:t>
        <a:bodyPr/>
        <a:lstStyle/>
        <a:p>
          <a:endParaRPr lang="en-IN"/>
        </a:p>
      </dgm:t>
    </dgm:pt>
    <dgm:pt modelId="{76F3BC2E-C934-4605-B2CD-E23014112A50}" type="pres">
      <dgm:prSet presAssocID="{9B1AB274-F9F0-4518-8513-E9A56730EC3B}" presName="linear" presStyleCnt="0">
        <dgm:presLayoutVars>
          <dgm:animLvl val="lvl"/>
          <dgm:resizeHandles val="exact"/>
        </dgm:presLayoutVars>
      </dgm:prSet>
      <dgm:spPr/>
    </dgm:pt>
    <dgm:pt modelId="{54927E72-79F3-4CA1-A77F-689F2D6576E8}" type="pres">
      <dgm:prSet presAssocID="{D64B146F-6117-454A-8F99-9F1CCA35A1E7}" presName="parentText" presStyleLbl="node1" presStyleIdx="0" presStyleCnt="2" custScaleY="74667">
        <dgm:presLayoutVars>
          <dgm:chMax val="0"/>
          <dgm:bulletEnabled val="1"/>
        </dgm:presLayoutVars>
      </dgm:prSet>
      <dgm:spPr/>
    </dgm:pt>
    <dgm:pt modelId="{3540299B-CC96-4DD3-8B62-27702BDAA970}" type="pres">
      <dgm:prSet presAssocID="{D64B146F-6117-454A-8F99-9F1CCA35A1E7}" presName="childText" presStyleLbl="revTx" presStyleIdx="0" presStyleCnt="2">
        <dgm:presLayoutVars>
          <dgm:bulletEnabled val="1"/>
        </dgm:presLayoutVars>
      </dgm:prSet>
      <dgm:spPr/>
    </dgm:pt>
    <dgm:pt modelId="{B10838F7-C384-4E6E-970C-63EB84069344}" type="pres">
      <dgm:prSet presAssocID="{79775562-3B35-4CC7-83E4-86B91F203D03}" presName="parentText" presStyleLbl="node1" presStyleIdx="1" presStyleCnt="2" custScaleY="74667">
        <dgm:presLayoutVars>
          <dgm:chMax val="0"/>
          <dgm:bulletEnabled val="1"/>
        </dgm:presLayoutVars>
      </dgm:prSet>
      <dgm:spPr/>
    </dgm:pt>
    <dgm:pt modelId="{B933074A-8782-4752-8987-CD696BCD49A9}" type="pres">
      <dgm:prSet presAssocID="{79775562-3B35-4CC7-83E4-86B91F203D03}" presName="childText" presStyleLbl="revTx" presStyleIdx="1" presStyleCnt="2">
        <dgm:presLayoutVars>
          <dgm:bulletEnabled val="1"/>
        </dgm:presLayoutVars>
      </dgm:prSet>
      <dgm:spPr/>
    </dgm:pt>
  </dgm:ptLst>
  <dgm:cxnLst>
    <dgm:cxn modelId="{9AF3D60B-BD8D-43E0-848B-63CD2E7A2D9A}" type="presOf" srcId="{9B1AB274-F9F0-4518-8513-E9A56730EC3B}" destId="{76F3BC2E-C934-4605-B2CD-E23014112A50}" srcOrd="0" destOrd="0" presId="urn:microsoft.com/office/officeart/2005/8/layout/vList2"/>
    <dgm:cxn modelId="{8D6BB514-188B-4EF8-98F7-9C903E33E2A5}" srcId="{79775562-3B35-4CC7-83E4-86B91F203D03}" destId="{EDDFB24B-07DA-4FA0-892E-8057BCFD2218}" srcOrd="0" destOrd="0" parTransId="{99F2EC69-8BC3-4442-B19A-59DA5569937F}" sibTransId="{F84A5E6F-5661-4305-981D-8D5FA8B691A7}"/>
    <dgm:cxn modelId="{63522520-DFC2-42D4-895E-ABD5AD16D218}" srcId="{9B1AB274-F9F0-4518-8513-E9A56730EC3B}" destId="{79775562-3B35-4CC7-83E4-86B91F203D03}" srcOrd="1" destOrd="0" parTransId="{B8BDDE12-3D06-44BE-BBB8-E1CBDEA94C45}" sibTransId="{E2F868F4-BE86-4FE9-A6F1-E73807BEDB53}"/>
    <dgm:cxn modelId="{F48AB038-283A-48F0-AD9D-8AF4F734AE39}" srcId="{D64B146F-6117-454A-8F99-9F1CCA35A1E7}" destId="{5D10DDEC-4C5A-4797-B83B-5F6FADBB765D}" srcOrd="0" destOrd="0" parTransId="{2B07AE46-6C37-4421-ABC1-671D26C7F38C}" sibTransId="{AF8EF4DA-7D8C-4D15-A435-6551E2AD8DB5}"/>
    <dgm:cxn modelId="{81F6143D-5979-45A2-B387-3CB4D1F6BBA7}" type="presOf" srcId="{8AC22B5D-535B-457A-819A-5244D0F3F643}" destId="{3540299B-CC96-4DD3-8B62-27702BDAA970}" srcOrd="0" destOrd="1" presId="urn:microsoft.com/office/officeart/2005/8/layout/vList2"/>
    <dgm:cxn modelId="{5AB0BC3E-07B3-4970-8906-723107431C6A}" srcId="{9B1AB274-F9F0-4518-8513-E9A56730EC3B}" destId="{D64B146F-6117-454A-8F99-9F1CCA35A1E7}" srcOrd="0" destOrd="0" parTransId="{10743924-FAA7-40FA-B21F-0D02E139124E}" sibTransId="{FC976BEE-FF6B-4B5E-9D3E-7383AB6F1367}"/>
    <dgm:cxn modelId="{D0E7D86C-F28F-41B9-99B0-D36128C622DE}" type="presOf" srcId="{FF2B5C87-9BED-4FCC-937A-6C43CB682233}" destId="{B933074A-8782-4752-8987-CD696BCD49A9}" srcOrd="0" destOrd="1" presId="urn:microsoft.com/office/officeart/2005/8/layout/vList2"/>
    <dgm:cxn modelId="{5E78297F-5F56-4E32-9D48-9BE414D6A389}" srcId="{79775562-3B35-4CC7-83E4-86B91F203D03}" destId="{FF2B5C87-9BED-4FCC-937A-6C43CB682233}" srcOrd="1" destOrd="0" parTransId="{7AC96EE0-1944-4F02-9F16-801E0CFB1D2C}" sibTransId="{38F02B1C-3E60-4B6C-8442-A68E851B5274}"/>
    <dgm:cxn modelId="{9D49F09F-9AA2-4F30-B40F-6A4428CB0CC4}" type="presOf" srcId="{5D10DDEC-4C5A-4797-B83B-5F6FADBB765D}" destId="{3540299B-CC96-4DD3-8B62-27702BDAA970}" srcOrd="0" destOrd="0" presId="urn:microsoft.com/office/officeart/2005/8/layout/vList2"/>
    <dgm:cxn modelId="{B2FE0BA3-DA88-451C-A2CE-36E4DBF9F8A7}" type="presOf" srcId="{EDDFB24B-07DA-4FA0-892E-8057BCFD2218}" destId="{B933074A-8782-4752-8987-CD696BCD49A9}" srcOrd="0" destOrd="0" presId="urn:microsoft.com/office/officeart/2005/8/layout/vList2"/>
    <dgm:cxn modelId="{122AAAC1-EAA3-4FA9-80FB-34F8F4ABD151}" type="presOf" srcId="{D64B146F-6117-454A-8F99-9F1CCA35A1E7}" destId="{54927E72-79F3-4CA1-A77F-689F2D6576E8}" srcOrd="0" destOrd="0" presId="urn:microsoft.com/office/officeart/2005/8/layout/vList2"/>
    <dgm:cxn modelId="{F2891FD3-FD80-49A0-A400-58E99A632E94}" type="presOf" srcId="{79775562-3B35-4CC7-83E4-86B91F203D03}" destId="{B10838F7-C384-4E6E-970C-63EB84069344}" srcOrd="0" destOrd="0" presId="urn:microsoft.com/office/officeart/2005/8/layout/vList2"/>
    <dgm:cxn modelId="{0B2E9EF4-A33D-4C30-BC98-44D061D136FA}" srcId="{D64B146F-6117-454A-8F99-9F1CCA35A1E7}" destId="{8AC22B5D-535B-457A-819A-5244D0F3F643}" srcOrd="1" destOrd="0" parTransId="{8FBFAEB2-9BED-43BE-9EA7-F7ABC0167C04}" sibTransId="{DD0DCC47-7297-4C48-9D9E-F02E2213E596}"/>
    <dgm:cxn modelId="{9773217D-AC36-4623-8C7C-3284BECE86E9}" type="presParOf" srcId="{76F3BC2E-C934-4605-B2CD-E23014112A50}" destId="{54927E72-79F3-4CA1-A77F-689F2D6576E8}" srcOrd="0" destOrd="0" presId="urn:microsoft.com/office/officeart/2005/8/layout/vList2"/>
    <dgm:cxn modelId="{BC21076E-7CE8-4706-AB01-4BC92F071869}" type="presParOf" srcId="{76F3BC2E-C934-4605-B2CD-E23014112A50}" destId="{3540299B-CC96-4DD3-8B62-27702BDAA970}" srcOrd="1" destOrd="0" presId="urn:microsoft.com/office/officeart/2005/8/layout/vList2"/>
    <dgm:cxn modelId="{A0D361B8-3D7F-4C38-976E-D150060E2381}" type="presParOf" srcId="{76F3BC2E-C934-4605-B2CD-E23014112A50}" destId="{B10838F7-C384-4E6E-970C-63EB84069344}" srcOrd="2" destOrd="0" presId="urn:microsoft.com/office/officeart/2005/8/layout/vList2"/>
    <dgm:cxn modelId="{EC152E16-CDBD-4C5D-9267-798A36D582D6}" type="presParOf" srcId="{76F3BC2E-C934-4605-B2CD-E23014112A50}" destId="{B933074A-8782-4752-8987-CD696BCD49A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7710BE-ED32-4CE1-9A51-8D594631F60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IN"/>
        </a:p>
      </dgm:t>
    </dgm:pt>
    <dgm:pt modelId="{CD258308-35E2-47E0-A949-5DCE864DA023}">
      <dgm:prSet phldrT="[Text]" custT="1"/>
      <dgm:spPr/>
      <dgm:t>
        <a:bodyPr/>
        <a:lstStyle/>
        <a:p>
          <a:r>
            <a:rPr lang="en-IN" sz="1400" b="1" dirty="0"/>
            <a:t>Bone</a:t>
          </a:r>
        </a:p>
      </dgm:t>
    </dgm:pt>
    <dgm:pt modelId="{64DA13CB-A507-4A5B-A6F5-D82FB0667DD0}" type="parTrans" cxnId="{D42382E9-8CF1-4FF7-8120-7A2E3996949D}">
      <dgm:prSet/>
      <dgm:spPr/>
      <dgm:t>
        <a:bodyPr/>
        <a:lstStyle/>
        <a:p>
          <a:endParaRPr lang="en-IN"/>
        </a:p>
      </dgm:t>
    </dgm:pt>
    <dgm:pt modelId="{B133DF1C-FC99-4866-B0E1-8B645EB035DC}" type="sibTrans" cxnId="{D42382E9-8CF1-4FF7-8120-7A2E3996949D}">
      <dgm:prSet/>
      <dgm:spPr/>
      <dgm:t>
        <a:bodyPr/>
        <a:lstStyle/>
        <a:p>
          <a:endParaRPr lang="en-IN"/>
        </a:p>
      </dgm:t>
    </dgm:pt>
    <dgm:pt modelId="{C6220EE6-BADC-4FD0-9F2F-2E7589A84953}" type="asst">
      <dgm:prSet phldrT="[Text]" custT="1"/>
      <dgm:spPr>
        <a:ln>
          <a:solidFill>
            <a:srgbClr val="C00000"/>
          </a:solidFill>
        </a:ln>
      </dgm:spPr>
      <dgm:t>
        <a:bodyPr/>
        <a:lstStyle/>
        <a:p>
          <a:r>
            <a:rPr lang="en-IN" sz="1400" b="1" dirty="0"/>
            <a:t>Cells</a:t>
          </a:r>
        </a:p>
      </dgm:t>
    </dgm:pt>
    <dgm:pt modelId="{7A7AAB87-3B7E-4D51-B14C-202228FA8B80}" type="parTrans" cxnId="{6AF68809-F823-47BC-A699-CA0E815EA33D}">
      <dgm:prSet/>
      <dgm:spPr>
        <a:ln w="28575">
          <a:solidFill>
            <a:srgbClr val="C00000"/>
          </a:solidFill>
        </a:ln>
      </dgm:spPr>
      <dgm:t>
        <a:bodyPr/>
        <a:lstStyle/>
        <a:p>
          <a:endParaRPr lang="en-IN"/>
        </a:p>
      </dgm:t>
    </dgm:pt>
    <dgm:pt modelId="{A29978C9-6501-4405-A825-2302320EE2A4}" type="sibTrans" cxnId="{6AF68809-F823-47BC-A699-CA0E815EA33D}">
      <dgm:prSet/>
      <dgm:spPr/>
      <dgm:t>
        <a:bodyPr/>
        <a:lstStyle/>
        <a:p>
          <a:endParaRPr lang="en-IN"/>
        </a:p>
      </dgm:t>
    </dgm:pt>
    <dgm:pt modelId="{314F85DF-5A61-4865-B9A8-14A27163390C}" type="asst">
      <dgm:prSet phldrT="[Text]" custT="1"/>
      <dgm:spPr/>
      <dgm:t>
        <a:bodyPr/>
        <a:lstStyle/>
        <a:p>
          <a:r>
            <a:rPr lang="en-IN" sz="1400" b="1" dirty="0"/>
            <a:t>Osteoblast</a:t>
          </a:r>
        </a:p>
      </dgm:t>
    </dgm:pt>
    <dgm:pt modelId="{8BADA684-0545-42C3-A0AB-8EAD6EE036D8}" type="parTrans" cxnId="{68E4990F-5DF3-4DF5-9168-E00D25370294}">
      <dgm:prSet/>
      <dgm:spPr>
        <a:ln w="28575"/>
      </dgm:spPr>
      <dgm:t>
        <a:bodyPr/>
        <a:lstStyle/>
        <a:p>
          <a:endParaRPr lang="en-IN"/>
        </a:p>
      </dgm:t>
    </dgm:pt>
    <dgm:pt modelId="{FDA6ABF3-5001-47F7-961E-26BD0D7FCDFA}" type="sibTrans" cxnId="{68E4990F-5DF3-4DF5-9168-E00D25370294}">
      <dgm:prSet/>
      <dgm:spPr/>
      <dgm:t>
        <a:bodyPr/>
        <a:lstStyle/>
        <a:p>
          <a:endParaRPr lang="en-IN"/>
        </a:p>
      </dgm:t>
    </dgm:pt>
    <dgm:pt modelId="{0976FF65-BF97-48A8-AB7D-5CF917129B21}" type="asst">
      <dgm:prSet phldrT="[Text]" custT="1"/>
      <dgm:spPr/>
      <dgm:t>
        <a:bodyPr/>
        <a:lstStyle/>
        <a:p>
          <a:r>
            <a:rPr lang="en-IN" sz="1400" b="1" dirty="0"/>
            <a:t>Osteoclast</a:t>
          </a:r>
        </a:p>
      </dgm:t>
    </dgm:pt>
    <dgm:pt modelId="{6FBAEF0C-754D-4306-8363-4C55130C5D1C}" type="parTrans" cxnId="{D389E432-FA24-47B7-AE97-56A5F85F2A96}">
      <dgm:prSet/>
      <dgm:spPr/>
      <dgm:t>
        <a:bodyPr/>
        <a:lstStyle/>
        <a:p>
          <a:endParaRPr lang="en-IN"/>
        </a:p>
      </dgm:t>
    </dgm:pt>
    <dgm:pt modelId="{97542E73-5473-43E4-A63B-6FEF023F00EE}" type="sibTrans" cxnId="{D389E432-FA24-47B7-AE97-56A5F85F2A96}">
      <dgm:prSet/>
      <dgm:spPr/>
      <dgm:t>
        <a:bodyPr/>
        <a:lstStyle/>
        <a:p>
          <a:endParaRPr lang="en-IN"/>
        </a:p>
      </dgm:t>
    </dgm:pt>
    <dgm:pt modelId="{1B2AB6AF-5648-47CB-857E-4E9CC5C81BDE}" type="asst">
      <dgm:prSet phldrT="[Text]" custT="1"/>
      <dgm:spPr/>
      <dgm:t>
        <a:bodyPr/>
        <a:lstStyle/>
        <a:p>
          <a:r>
            <a:rPr lang="en-IN" sz="1400" b="1" dirty="0"/>
            <a:t>Osteocyte</a:t>
          </a:r>
        </a:p>
      </dgm:t>
    </dgm:pt>
    <dgm:pt modelId="{B0393BCC-273D-4615-92FD-35F16F3CBA75}" type="parTrans" cxnId="{F3F9D726-1CF9-4773-A0DB-EF4F7C169486}">
      <dgm:prSet/>
      <dgm:spPr>
        <a:ln w="28575"/>
      </dgm:spPr>
      <dgm:t>
        <a:bodyPr/>
        <a:lstStyle/>
        <a:p>
          <a:endParaRPr lang="en-IN"/>
        </a:p>
      </dgm:t>
    </dgm:pt>
    <dgm:pt modelId="{31366A71-7399-4407-9CD3-D915E0DB5695}" type="sibTrans" cxnId="{F3F9D726-1CF9-4773-A0DB-EF4F7C169486}">
      <dgm:prSet/>
      <dgm:spPr/>
      <dgm:t>
        <a:bodyPr/>
        <a:lstStyle/>
        <a:p>
          <a:endParaRPr lang="en-IN"/>
        </a:p>
      </dgm:t>
    </dgm:pt>
    <dgm:pt modelId="{7829B078-6089-4ADE-994E-9715767A3A37}" type="asst">
      <dgm:prSet phldrT="[Text]" custT="1"/>
      <dgm:spPr>
        <a:ln>
          <a:solidFill>
            <a:srgbClr val="C00000"/>
          </a:solidFill>
        </a:ln>
      </dgm:spPr>
      <dgm:t>
        <a:bodyPr/>
        <a:lstStyle/>
        <a:p>
          <a:r>
            <a:rPr lang="en-IN" sz="1400" b="1" dirty="0"/>
            <a:t>Matrix</a:t>
          </a:r>
        </a:p>
      </dgm:t>
    </dgm:pt>
    <dgm:pt modelId="{B994B233-246F-4D20-B647-010237156F8A}" type="parTrans" cxnId="{1DEBEBD2-6DA4-4025-BCF8-F188BB15D265}">
      <dgm:prSet/>
      <dgm:spPr>
        <a:ln w="28575">
          <a:solidFill>
            <a:srgbClr val="C00000"/>
          </a:solidFill>
        </a:ln>
      </dgm:spPr>
      <dgm:t>
        <a:bodyPr/>
        <a:lstStyle/>
        <a:p>
          <a:endParaRPr lang="en-IN"/>
        </a:p>
      </dgm:t>
    </dgm:pt>
    <dgm:pt modelId="{B58DD484-41D4-48CC-925E-C93AB634C1F0}" type="sibTrans" cxnId="{1DEBEBD2-6DA4-4025-BCF8-F188BB15D265}">
      <dgm:prSet/>
      <dgm:spPr/>
      <dgm:t>
        <a:bodyPr/>
        <a:lstStyle/>
        <a:p>
          <a:endParaRPr lang="en-IN"/>
        </a:p>
      </dgm:t>
    </dgm:pt>
    <dgm:pt modelId="{698AE7EC-7E75-4580-ACB3-44C3ED3BC53E}" type="asst">
      <dgm:prSet phldrT="[Text]" custT="1"/>
      <dgm:spPr>
        <a:ln>
          <a:solidFill>
            <a:srgbClr val="00B050"/>
          </a:solidFill>
        </a:ln>
      </dgm:spPr>
      <dgm:t>
        <a:bodyPr/>
        <a:lstStyle/>
        <a:p>
          <a:r>
            <a:rPr lang="en-IN" sz="1400" b="1" dirty="0"/>
            <a:t>Organic Compounds</a:t>
          </a:r>
        </a:p>
      </dgm:t>
    </dgm:pt>
    <dgm:pt modelId="{BA316EC4-A72E-40BC-A70A-73363FEA45EA}" type="parTrans" cxnId="{0B4ED2F4-321C-4D7A-A7B5-278095FB8126}">
      <dgm:prSet/>
      <dgm:spPr>
        <a:solidFill>
          <a:srgbClr val="00B050"/>
        </a:solidFill>
        <a:ln w="28575">
          <a:solidFill>
            <a:srgbClr val="00B050"/>
          </a:solidFill>
        </a:ln>
      </dgm:spPr>
      <dgm:t>
        <a:bodyPr/>
        <a:lstStyle/>
        <a:p>
          <a:endParaRPr lang="en-IN"/>
        </a:p>
      </dgm:t>
    </dgm:pt>
    <dgm:pt modelId="{3FF12B1E-E0B1-4BFA-A389-6DCD2A2D09BD}" type="sibTrans" cxnId="{0B4ED2F4-321C-4D7A-A7B5-278095FB8126}">
      <dgm:prSet/>
      <dgm:spPr/>
      <dgm:t>
        <a:bodyPr/>
        <a:lstStyle/>
        <a:p>
          <a:endParaRPr lang="en-IN"/>
        </a:p>
      </dgm:t>
    </dgm:pt>
    <dgm:pt modelId="{2A034CBA-2CA9-4F87-9CB0-15CF8FF1B353}" type="asst">
      <dgm:prSet phldrT="[Text]" custT="1"/>
      <dgm:spPr>
        <a:ln>
          <a:solidFill>
            <a:srgbClr val="002060"/>
          </a:solidFill>
        </a:ln>
      </dgm:spPr>
      <dgm:t>
        <a:bodyPr/>
        <a:lstStyle/>
        <a:p>
          <a:r>
            <a:rPr lang="en-IN" sz="1400" b="1" dirty="0"/>
            <a:t>Collagen</a:t>
          </a:r>
        </a:p>
      </dgm:t>
    </dgm:pt>
    <dgm:pt modelId="{0D0EC86E-ADC5-43FC-AD66-75DD8E91F2B1}" type="parTrans" cxnId="{CA580552-CAC7-4004-BA08-F77EBB0ADA78}">
      <dgm:prSet/>
      <dgm:spPr>
        <a:ln>
          <a:solidFill>
            <a:srgbClr val="002060"/>
          </a:solidFill>
        </a:ln>
      </dgm:spPr>
      <dgm:t>
        <a:bodyPr/>
        <a:lstStyle/>
        <a:p>
          <a:endParaRPr lang="en-IN"/>
        </a:p>
      </dgm:t>
    </dgm:pt>
    <dgm:pt modelId="{5B13D719-F009-42A8-A4DE-300EDF282952}" type="sibTrans" cxnId="{CA580552-CAC7-4004-BA08-F77EBB0ADA78}">
      <dgm:prSet/>
      <dgm:spPr/>
      <dgm:t>
        <a:bodyPr/>
        <a:lstStyle/>
        <a:p>
          <a:endParaRPr lang="en-IN"/>
        </a:p>
      </dgm:t>
    </dgm:pt>
    <dgm:pt modelId="{F2EC6BC1-5199-4A25-9EDF-903ACB24BCA3}" type="asst">
      <dgm:prSet phldrT="[Text]" custT="1"/>
      <dgm:spPr>
        <a:ln>
          <a:solidFill>
            <a:srgbClr val="002060"/>
          </a:solidFill>
        </a:ln>
      </dgm:spPr>
      <dgm:t>
        <a:bodyPr/>
        <a:lstStyle/>
        <a:p>
          <a:r>
            <a:rPr lang="en-IN" sz="1400" b="1" dirty="0"/>
            <a:t>Non Collagenous</a:t>
          </a:r>
        </a:p>
      </dgm:t>
    </dgm:pt>
    <dgm:pt modelId="{1D3F40E4-47B0-4475-8BA3-25B470F68447}" type="parTrans" cxnId="{E5FACFBB-1227-4A3B-8023-AF5D0FD1BBE9}">
      <dgm:prSet/>
      <dgm:spPr/>
      <dgm:t>
        <a:bodyPr/>
        <a:lstStyle/>
        <a:p>
          <a:endParaRPr lang="en-IN"/>
        </a:p>
      </dgm:t>
    </dgm:pt>
    <dgm:pt modelId="{04B4018E-E03B-4581-A187-BD803A7F4496}" type="sibTrans" cxnId="{E5FACFBB-1227-4A3B-8023-AF5D0FD1BBE9}">
      <dgm:prSet/>
      <dgm:spPr/>
      <dgm:t>
        <a:bodyPr/>
        <a:lstStyle/>
        <a:p>
          <a:endParaRPr lang="en-IN"/>
        </a:p>
      </dgm:t>
    </dgm:pt>
    <dgm:pt modelId="{2A59DF8D-C609-4C79-A608-095B92D4E792}" type="asst">
      <dgm:prSet phldrT="[Text]" custT="1"/>
      <dgm:spPr>
        <a:ln>
          <a:solidFill>
            <a:srgbClr val="00B050"/>
          </a:solidFill>
        </a:ln>
      </dgm:spPr>
      <dgm:t>
        <a:bodyPr/>
        <a:lstStyle/>
        <a:p>
          <a:r>
            <a:rPr lang="en-IN" sz="1400" b="1" dirty="0"/>
            <a:t>Inorganic Compounds</a:t>
          </a:r>
        </a:p>
      </dgm:t>
    </dgm:pt>
    <dgm:pt modelId="{AD522737-DE57-40DE-BE09-4955B814B660}" type="parTrans" cxnId="{A77BFF3C-C1DE-4382-95BE-D6FB6702FF6C}">
      <dgm:prSet/>
      <dgm:spPr>
        <a:solidFill>
          <a:srgbClr val="00B050"/>
        </a:solidFill>
        <a:ln w="28575">
          <a:solidFill>
            <a:srgbClr val="00B050"/>
          </a:solidFill>
        </a:ln>
      </dgm:spPr>
      <dgm:t>
        <a:bodyPr/>
        <a:lstStyle/>
        <a:p>
          <a:endParaRPr lang="en-IN"/>
        </a:p>
      </dgm:t>
    </dgm:pt>
    <dgm:pt modelId="{D2C1DE95-0360-48FE-8BE3-019F72B3D088}" type="sibTrans" cxnId="{A77BFF3C-C1DE-4382-95BE-D6FB6702FF6C}">
      <dgm:prSet/>
      <dgm:spPr/>
      <dgm:t>
        <a:bodyPr/>
        <a:lstStyle/>
        <a:p>
          <a:endParaRPr lang="en-IN"/>
        </a:p>
      </dgm:t>
    </dgm:pt>
    <dgm:pt modelId="{5D8A4A6F-4C41-4BAD-81E3-8173EA3AC7EF}" type="asst">
      <dgm:prSet phldrT="[Text]" custT="1"/>
      <dgm:spPr>
        <a:ln>
          <a:solidFill>
            <a:srgbClr val="00B0F0"/>
          </a:solidFill>
        </a:ln>
      </dgm:spPr>
      <dgm:t>
        <a:bodyPr/>
        <a:lstStyle/>
        <a:p>
          <a:r>
            <a:rPr lang="en-IN" sz="1200" b="1" dirty="0"/>
            <a:t>Calcium</a:t>
          </a:r>
        </a:p>
      </dgm:t>
    </dgm:pt>
    <dgm:pt modelId="{EAADB93E-47AC-4D86-9754-D3367E293F0D}" type="parTrans" cxnId="{98232ED8-87B4-4248-B8F0-8AD1D2BA5DB9}">
      <dgm:prSet/>
      <dgm:spPr>
        <a:ln w="28575">
          <a:solidFill>
            <a:srgbClr val="00B0F0"/>
          </a:solidFill>
        </a:ln>
      </dgm:spPr>
      <dgm:t>
        <a:bodyPr/>
        <a:lstStyle/>
        <a:p>
          <a:endParaRPr lang="en-IN"/>
        </a:p>
      </dgm:t>
    </dgm:pt>
    <dgm:pt modelId="{53AF269C-4E0B-4EBF-A77F-4EC05BE122C6}" type="sibTrans" cxnId="{98232ED8-87B4-4248-B8F0-8AD1D2BA5DB9}">
      <dgm:prSet/>
      <dgm:spPr/>
      <dgm:t>
        <a:bodyPr/>
        <a:lstStyle/>
        <a:p>
          <a:endParaRPr lang="en-IN"/>
        </a:p>
      </dgm:t>
    </dgm:pt>
    <dgm:pt modelId="{D8C12846-C113-4672-833D-8B14FDBA2E86}" type="asst">
      <dgm:prSet phldrT="[Text]" custT="1"/>
      <dgm:spPr>
        <a:ln>
          <a:solidFill>
            <a:srgbClr val="00B0F0"/>
          </a:solidFill>
        </a:ln>
      </dgm:spPr>
      <dgm:t>
        <a:bodyPr/>
        <a:lstStyle/>
        <a:p>
          <a:r>
            <a:rPr lang="en-IN" sz="1200" b="1" dirty="0"/>
            <a:t>Phosphate</a:t>
          </a:r>
        </a:p>
      </dgm:t>
    </dgm:pt>
    <dgm:pt modelId="{0FF2369C-98E2-45BE-A0E5-DC45AD7B9368}" type="parTrans" cxnId="{CBA230C6-AE0A-40E6-873B-4DECC6B094F5}">
      <dgm:prSet/>
      <dgm:spPr/>
      <dgm:t>
        <a:bodyPr/>
        <a:lstStyle/>
        <a:p>
          <a:endParaRPr lang="en-IN"/>
        </a:p>
      </dgm:t>
    </dgm:pt>
    <dgm:pt modelId="{4388DAC5-9BAC-4BCB-9BEB-7D725C966D04}" type="sibTrans" cxnId="{CBA230C6-AE0A-40E6-873B-4DECC6B094F5}">
      <dgm:prSet/>
      <dgm:spPr/>
      <dgm:t>
        <a:bodyPr/>
        <a:lstStyle/>
        <a:p>
          <a:endParaRPr lang="en-IN"/>
        </a:p>
      </dgm:t>
    </dgm:pt>
    <dgm:pt modelId="{EB3DCA6F-A422-46FB-A511-6CF27E0906B9}" type="asst">
      <dgm:prSet phldrT="[Text]" custT="1"/>
      <dgm:spPr>
        <a:ln>
          <a:solidFill>
            <a:srgbClr val="00B0F0"/>
          </a:solidFill>
        </a:ln>
      </dgm:spPr>
      <dgm:t>
        <a:bodyPr/>
        <a:lstStyle/>
        <a:p>
          <a:r>
            <a:rPr lang="en-IN" sz="1200" b="1" dirty="0"/>
            <a:t>Carbonate</a:t>
          </a:r>
        </a:p>
      </dgm:t>
    </dgm:pt>
    <dgm:pt modelId="{A04C4A56-C1C3-4568-80D0-1CCDCC8EB734}" type="parTrans" cxnId="{86279BF7-3792-4F69-96F2-140E752C4B8C}">
      <dgm:prSet/>
      <dgm:spPr/>
      <dgm:t>
        <a:bodyPr/>
        <a:lstStyle/>
        <a:p>
          <a:endParaRPr lang="en-IN"/>
        </a:p>
      </dgm:t>
    </dgm:pt>
    <dgm:pt modelId="{192F7FC0-09DE-491E-9EC5-E9C3F376B1EE}" type="sibTrans" cxnId="{86279BF7-3792-4F69-96F2-140E752C4B8C}">
      <dgm:prSet/>
      <dgm:spPr/>
      <dgm:t>
        <a:bodyPr/>
        <a:lstStyle/>
        <a:p>
          <a:endParaRPr lang="en-IN"/>
        </a:p>
      </dgm:t>
    </dgm:pt>
    <dgm:pt modelId="{13F04528-84FE-4043-9F4A-AEDD2D66A0B2}" type="asst">
      <dgm:prSet phldrT="[Text]" custT="1"/>
      <dgm:spPr>
        <a:ln>
          <a:solidFill>
            <a:srgbClr val="00B0F0"/>
          </a:solidFill>
        </a:ln>
      </dgm:spPr>
      <dgm:t>
        <a:bodyPr/>
        <a:lstStyle/>
        <a:p>
          <a:r>
            <a:rPr lang="en-IN" sz="1200" b="1" dirty="0"/>
            <a:t>Sodium</a:t>
          </a:r>
        </a:p>
      </dgm:t>
    </dgm:pt>
    <dgm:pt modelId="{969AEC0A-E32F-46FC-A562-59540905C4DA}" type="parTrans" cxnId="{0CED4317-412A-4844-B17B-6E9C42F60D57}">
      <dgm:prSet/>
      <dgm:spPr/>
      <dgm:t>
        <a:bodyPr/>
        <a:lstStyle/>
        <a:p>
          <a:endParaRPr lang="en-IN"/>
        </a:p>
      </dgm:t>
    </dgm:pt>
    <dgm:pt modelId="{0AA61220-1565-4804-835E-5E3D9896EF99}" type="sibTrans" cxnId="{0CED4317-412A-4844-B17B-6E9C42F60D57}">
      <dgm:prSet/>
      <dgm:spPr/>
      <dgm:t>
        <a:bodyPr/>
        <a:lstStyle/>
        <a:p>
          <a:endParaRPr lang="en-IN"/>
        </a:p>
      </dgm:t>
    </dgm:pt>
    <dgm:pt modelId="{16027CC8-553D-4F40-93F1-FF3E4C67501D}" type="asst">
      <dgm:prSet phldrT="[Text]" custT="1"/>
      <dgm:spPr>
        <a:ln>
          <a:solidFill>
            <a:srgbClr val="00B0F0"/>
          </a:solidFill>
        </a:ln>
      </dgm:spPr>
      <dgm:t>
        <a:bodyPr/>
        <a:lstStyle/>
        <a:p>
          <a:r>
            <a:rPr lang="en-IN" sz="1100" b="1" dirty="0"/>
            <a:t>Magnesium</a:t>
          </a:r>
        </a:p>
      </dgm:t>
    </dgm:pt>
    <dgm:pt modelId="{84A1D940-595E-47F3-99DB-C9F0979116CD}" type="parTrans" cxnId="{ED9BF601-84BD-4C3B-950B-956E382C3AC3}">
      <dgm:prSet/>
      <dgm:spPr>
        <a:ln>
          <a:solidFill>
            <a:srgbClr val="00B0F0"/>
          </a:solidFill>
        </a:ln>
      </dgm:spPr>
      <dgm:t>
        <a:bodyPr/>
        <a:lstStyle/>
        <a:p>
          <a:endParaRPr lang="en-IN"/>
        </a:p>
      </dgm:t>
    </dgm:pt>
    <dgm:pt modelId="{96B7278B-48CD-4AFA-A3C1-1E42C79A52F9}" type="sibTrans" cxnId="{ED9BF601-84BD-4C3B-950B-956E382C3AC3}">
      <dgm:prSet/>
      <dgm:spPr/>
      <dgm:t>
        <a:bodyPr/>
        <a:lstStyle/>
        <a:p>
          <a:endParaRPr lang="en-IN"/>
        </a:p>
      </dgm:t>
    </dgm:pt>
    <dgm:pt modelId="{71B4B597-56F5-4142-951C-0497E7167543}" type="asst">
      <dgm:prSet phldrT="[Text]" custT="1"/>
      <dgm:spPr>
        <a:ln>
          <a:solidFill>
            <a:srgbClr val="00B0F0"/>
          </a:solidFill>
        </a:ln>
      </dgm:spPr>
      <dgm:t>
        <a:bodyPr/>
        <a:lstStyle/>
        <a:p>
          <a:r>
            <a:rPr lang="en-IN" sz="1200" b="1" dirty="0"/>
            <a:t>Potassium</a:t>
          </a:r>
        </a:p>
      </dgm:t>
    </dgm:pt>
    <dgm:pt modelId="{64E27C95-ADE2-4CA7-9890-D2B9A6AD2F8E}" type="parTrans" cxnId="{4A37BEC1-3719-4742-86F4-42EEDFD374D2}">
      <dgm:prSet/>
      <dgm:spPr>
        <a:ln w="28575">
          <a:solidFill>
            <a:srgbClr val="00B0F0"/>
          </a:solidFill>
        </a:ln>
      </dgm:spPr>
      <dgm:t>
        <a:bodyPr/>
        <a:lstStyle/>
        <a:p>
          <a:endParaRPr lang="en-IN"/>
        </a:p>
      </dgm:t>
    </dgm:pt>
    <dgm:pt modelId="{643606F1-2F55-499A-97D3-CD2FD280DA78}" type="sibTrans" cxnId="{4A37BEC1-3719-4742-86F4-42EEDFD374D2}">
      <dgm:prSet/>
      <dgm:spPr/>
      <dgm:t>
        <a:bodyPr/>
        <a:lstStyle/>
        <a:p>
          <a:endParaRPr lang="en-IN"/>
        </a:p>
      </dgm:t>
    </dgm:pt>
    <dgm:pt modelId="{97429AFA-69AA-4D71-A389-B9424CF7C840}" type="asst">
      <dgm:prSet phldrT="[Text]" custT="1"/>
      <dgm:spPr/>
      <dgm:t>
        <a:bodyPr/>
        <a:lstStyle/>
        <a:p>
          <a:r>
            <a:rPr lang="en-IN" sz="1200" b="1" dirty="0"/>
            <a:t>Osteopontin</a:t>
          </a:r>
        </a:p>
      </dgm:t>
    </dgm:pt>
    <dgm:pt modelId="{D0B36FAD-7EEE-4337-ADAD-5B25F8A9B628}" type="parTrans" cxnId="{1E5F0AB7-91EE-4B41-922F-775DEA043154}">
      <dgm:prSet/>
      <dgm:spPr>
        <a:ln w="28575"/>
      </dgm:spPr>
      <dgm:t>
        <a:bodyPr/>
        <a:lstStyle/>
        <a:p>
          <a:endParaRPr lang="en-IN"/>
        </a:p>
      </dgm:t>
    </dgm:pt>
    <dgm:pt modelId="{53578B3E-D337-491D-89B9-F0A783BAA2E5}" type="sibTrans" cxnId="{1E5F0AB7-91EE-4B41-922F-775DEA043154}">
      <dgm:prSet/>
      <dgm:spPr/>
      <dgm:t>
        <a:bodyPr/>
        <a:lstStyle/>
        <a:p>
          <a:endParaRPr lang="en-IN"/>
        </a:p>
      </dgm:t>
    </dgm:pt>
    <dgm:pt modelId="{793A6CE1-E42A-4565-9EBD-B75F648B6125}" type="asst">
      <dgm:prSet phldrT="[Text]" custT="1"/>
      <dgm:spPr/>
      <dgm:t>
        <a:bodyPr/>
        <a:lstStyle/>
        <a:p>
          <a:r>
            <a:rPr lang="en-IN" sz="1200" b="1" dirty="0"/>
            <a:t>Osteonectin</a:t>
          </a:r>
        </a:p>
      </dgm:t>
    </dgm:pt>
    <dgm:pt modelId="{0034A606-D54B-48E5-AC3F-6DE0E797F083}" type="parTrans" cxnId="{A2F60752-2B69-4621-B51D-CC0F2E96D599}">
      <dgm:prSet/>
      <dgm:spPr>
        <a:ln w="28575"/>
      </dgm:spPr>
      <dgm:t>
        <a:bodyPr/>
        <a:lstStyle/>
        <a:p>
          <a:endParaRPr lang="en-IN"/>
        </a:p>
      </dgm:t>
    </dgm:pt>
    <dgm:pt modelId="{F8D51D56-FA4B-4C0D-903B-214B16E271BD}" type="sibTrans" cxnId="{A2F60752-2B69-4621-B51D-CC0F2E96D599}">
      <dgm:prSet/>
      <dgm:spPr/>
      <dgm:t>
        <a:bodyPr/>
        <a:lstStyle/>
        <a:p>
          <a:endParaRPr lang="en-IN"/>
        </a:p>
      </dgm:t>
    </dgm:pt>
    <dgm:pt modelId="{FD7FF8D0-DF78-4B3C-AEB1-807A509B1D52}" type="asst">
      <dgm:prSet phldrT="[Text]" custT="1"/>
      <dgm:spPr/>
      <dgm:t>
        <a:bodyPr/>
        <a:lstStyle/>
        <a:p>
          <a:r>
            <a:rPr lang="en-IN" sz="1200" b="1" dirty="0"/>
            <a:t>Bone Sialoprotein</a:t>
          </a:r>
        </a:p>
      </dgm:t>
    </dgm:pt>
    <dgm:pt modelId="{CEC7F73A-871C-4A88-BE31-2BC2B2C59899}" type="parTrans" cxnId="{B91D30F6-FD5C-40DF-8A8F-94305B34AEBF}">
      <dgm:prSet/>
      <dgm:spPr/>
      <dgm:t>
        <a:bodyPr/>
        <a:lstStyle/>
        <a:p>
          <a:endParaRPr lang="en-IN"/>
        </a:p>
      </dgm:t>
    </dgm:pt>
    <dgm:pt modelId="{173BE226-8262-40FF-9B55-BAC74B6E9498}" type="sibTrans" cxnId="{B91D30F6-FD5C-40DF-8A8F-94305B34AEBF}">
      <dgm:prSet/>
      <dgm:spPr/>
      <dgm:t>
        <a:bodyPr/>
        <a:lstStyle/>
        <a:p>
          <a:endParaRPr lang="en-IN"/>
        </a:p>
      </dgm:t>
    </dgm:pt>
    <dgm:pt modelId="{B831FE33-0647-4E81-A4F7-D1801D4C9AAA}" type="asst">
      <dgm:prSet phldrT="[Text]" custT="1"/>
      <dgm:spPr/>
      <dgm:t>
        <a:bodyPr/>
        <a:lstStyle/>
        <a:p>
          <a:r>
            <a:rPr lang="en-IN" sz="1200" b="1" dirty="0"/>
            <a:t>Osteocalcin</a:t>
          </a:r>
        </a:p>
      </dgm:t>
    </dgm:pt>
    <dgm:pt modelId="{3C81DD8D-D52D-4CE3-8BC8-74DDC8DA68BE}" type="parTrans" cxnId="{3398BA72-B278-454A-BBBA-9F73C84A2D26}">
      <dgm:prSet/>
      <dgm:spPr>
        <a:ln w="28575"/>
      </dgm:spPr>
      <dgm:t>
        <a:bodyPr/>
        <a:lstStyle/>
        <a:p>
          <a:endParaRPr lang="en-IN"/>
        </a:p>
      </dgm:t>
    </dgm:pt>
    <dgm:pt modelId="{9A3E30A7-AE6D-4E82-896F-95D3EA2E654C}" type="sibTrans" cxnId="{3398BA72-B278-454A-BBBA-9F73C84A2D26}">
      <dgm:prSet/>
      <dgm:spPr/>
      <dgm:t>
        <a:bodyPr/>
        <a:lstStyle/>
        <a:p>
          <a:endParaRPr lang="en-IN"/>
        </a:p>
      </dgm:t>
    </dgm:pt>
    <dgm:pt modelId="{ABB8578A-2591-46A6-8A2F-BD1226B7C49A}" type="asst">
      <dgm:prSet phldrT="[Text]" custT="1"/>
      <dgm:spPr>
        <a:ln>
          <a:solidFill>
            <a:srgbClr val="002060"/>
          </a:solidFill>
        </a:ln>
      </dgm:spPr>
      <dgm:t>
        <a:bodyPr/>
        <a:lstStyle/>
        <a:p>
          <a:r>
            <a:rPr lang="en-IN" sz="1200" b="1"/>
            <a:t>Proteoglycans</a:t>
          </a:r>
          <a:endParaRPr lang="en-IN" sz="1200" b="1" dirty="0"/>
        </a:p>
      </dgm:t>
    </dgm:pt>
    <dgm:pt modelId="{74C2D536-CA45-4A05-A205-50B4FE812747}" type="parTrans" cxnId="{56F0298A-848A-44E0-824B-7C896668ECB5}">
      <dgm:prSet/>
      <dgm:spPr>
        <a:ln w="28575"/>
      </dgm:spPr>
      <dgm:t>
        <a:bodyPr/>
        <a:lstStyle/>
        <a:p>
          <a:endParaRPr lang="en-IN"/>
        </a:p>
      </dgm:t>
    </dgm:pt>
    <dgm:pt modelId="{A6AD4FD0-0FAA-4FF0-A99F-8DF686B976B2}" type="sibTrans" cxnId="{56F0298A-848A-44E0-824B-7C896668ECB5}">
      <dgm:prSet/>
      <dgm:spPr/>
      <dgm:t>
        <a:bodyPr/>
        <a:lstStyle/>
        <a:p>
          <a:endParaRPr lang="en-IN"/>
        </a:p>
      </dgm:t>
    </dgm:pt>
    <dgm:pt modelId="{AC13AEF7-9CF4-472D-9CFA-AC66F10D3F93}" type="pres">
      <dgm:prSet presAssocID="{607710BE-ED32-4CE1-9A51-8D594631F605}" presName="hierChild1" presStyleCnt="0">
        <dgm:presLayoutVars>
          <dgm:chPref val="1"/>
          <dgm:dir/>
          <dgm:animOne val="branch"/>
          <dgm:animLvl val="lvl"/>
          <dgm:resizeHandles/>
        </dgm:presLayoutVars>
      </dgm:prSet>
      <dgm:spPr/>
    </dgm:pt>
    <dgm:pt modelId="{5B741187-27EE-41F5-A43C-E0DCBB2076C7}" type="pres">
      <dgm:prSet presAssocID="{CD258308-35E2-47E0-A949-5DCE864DA023}" presName="hierRoot1" presStyleCnt="0"/>
      <dgm:spPr/>
    </dgm:pt>
    <dgm:pt modelId="{E4037017-8E05-463D-AABA-98E8C06BCB8E}" type="pres">
      <dgm:prSet presAssocID="{CD258308-35E2-47E0-A949-5DCE864DA023}" presName="composite" presStyleCnt="0"/>
      <dgm:spPr/>
    </dgm:pt>
    <dgm:pt modelId="{5EDF732C-6154-4D92-81E3-A2B9340B5F1D}" type="pres">
      <dgm:prSet presAssocID="{CD258308-35E2-47E0-A949-5DCE864DA023}" presName="background" presStyleLbl="node0" presStyleIdx="0" presStyleCnt="1"/>
      <dgm:spPr/>
    </dgm:pt>
    <dgm:pt modelId="{6A2B6223-1C75-4193-9E0F-CD6DEF8F7746}" type="pres">
      <dgm:prSet presAssocID="{CD258308-35E2-47E0-A949-5DCE864DA023}" presName="text" presStyleLbl="fgAcc0" presStyleIdx="0" presStyleCnt="1" custScaleX="296287" custScaleY="161051" custLinFactX="120040" custLinFactY="-169530" custLinFactNeighborX="200000" custLinFactNeighborY="-200000">
        <dgm:presLayoutVars>
          <dgm:chPref val="3"/>
        </dgm:presLayoutVars>
      </dgm:prSet>
      <dgm:spPr>
        <a:prstGeom prst="roundRect">
          <a:avLst/>
        </a:prstGeom>
      </dgm:spPr>
    </dgm:pt>
    <dgm:pt modelId="{E778B6FA-65FA-41BD-9EDC-9FEBCB66082A}" type="pres">
      <dgm:prSet presAssocID="{CD258308-35E2-47E0-A949-5DCE864DA023}" presName="hierChild2" presStyleCnt="0"/>
      <dgm:spPr/>
    </dgm:pt>
    <dgm:pt modelId="{17A873C2-E5F3-47F4-8B30-E9420D859943}" type="pres">
      <dgm:prSet presAssocID="{7A7AAB87-3B7E-4D51-B14C-202228FA8B80}" presName="Name10" presStyleLbl="parChTrans1D2" presStyleIdx="0" presStyleCnt="2"/>
      <dgm:spPr/>
    </dgm:pt>
    <dgm:pt modelId="{DC397BF5-F425-4E52-9748-3C4F10833FE8}" type="pres">
      <dgm:prSet presAssocID="{C6220EE6-BADC-4FD0-9F2F-2E7589A84953}" presName="hierRoot2" presStyleCnt="0"/>
      <dgm:spPr/>
    </dgm:pt>
    <dgm:pt modelId="{6C04A8F9-61D5-40B1-8D57-B879222F8FE9}" type="pres">
      <dgm:prSet presAssocID="{C6220EE6-BADC-4FD0-9F2F-2E7589A84953}" presName="composite2" presStyleCnt="0"/>
      <dgm:spPr/>
    </dgm:pt>
    <dgm:pt modelId="{E9D40F78-3E31-4F45-B012-70CF80A5A1EC}" type="pres">
      <dgm:prSet presAssocID="{C6220EE6-BADC-4FD0-9F2F-2E7589A84953}" presName="background2" presStyleLbl="asst1" presStyleIdx="0" presStyleCnt="20"/>
      <dgm:spPr>
        <a:solidFill>
          <a:schemeClr val="accent2">
            <a:lumMod val="75000"/>
          </a:schemeClr>
        </a:solidFill>
      </dgm:spPr>
    </dgm:pt>
    <dgm:pt modelId="{60689A7E-669F-4808-B044-2DBF15754044}" type="pres">
      <dgm:prSet presAssocID="{C6220EE6-BADC-4FD0-9F2F-2E7589A84953}" presName="text2" presStyleLbl="fgAcc2" presStyleIdx="0" presStyleCnt="2" custScaleX="296287" custScaleY="161051" custLinFactX="100000" custLinFactY="-100000" custLinFactNeighborX="188192" custLinFactNeighborY="-112374">
        <dgm:presLayoutVars>
          <dgm:chPref val="3"/>
        </dgm:presLayoutVars>
      </dgm:prSet>
      <dgm:spPr>
        <a:prstGeom prst="roundRect">
          <a:avLst/>
        </a:prstGeom>
      </dgm:spPr>
    </dgm:pt>
    <dgm:pt modelId="{081A31D9-86A8-4176-9072-BF9FDEA371BD}" type="pres">
      <dgm:prSet presAssocID="{C6220EE6-BADC-4FD0-9F2F-2E7589A84953}" presName="hierChild3" presStyleCnt="0"/>
      <dgm:spPr/>
    </dgm:pt>
    <dgm:pt modelId="{8AC8C43F-C96E-4485-BDD8-133D6A0F8EA0}" type="pres">
      <dgm:prSet presAssocID="{8BADA684-0545-42C3-A0AB-8EAD6EE036D8}" presName="Name17" presStyleLbl="parChTrans1D3" presStyleIdx="0" presStyleCnt="5"/>
      <dgm:spPr/>
    </dgm:pt>
    <dgm:pt modelId="{21DC2355-D677-431D-BC4B-FE94BCC102EB}" type="pres">
      <dgm:prSet presAssocID="{314F85DF-5A61-4865-B9A8-14A27163390C}" presName="hierRoot3" presStyleCnt="0"/>
      <dgm:spPr/>
    </dgm:pt>
    <dgm:pt modelId="{BA833D17-B6BB-47CF-9345-15D465458A9D}" type="pres">
      <dgm:prSet presAssocID="{314F85DF-5A61-4865-B9A8-14A27163390C}" presName="composite3" presStyleCnt="0"/>
      <dgm:spPr/>
    </dgm:pt>
    <dgm:pt modelId="{0348F523-1281-48DA-A650-75D503BA463A}" type="pres">
      <dgm:prSet presAssocID="{314F85DF-5A61-4865-B9A8-14A27163390C}" presName="background3" presStyleLbl="asst1" presStyleIdx="1" presStyleCnt="20"/>
      <dgm:spPr>
        <a:solidFill>
          <a:srgbClr val="FFC000"/>
        </a:solidFill>
      </dgm:spPr>
    </dgm:pt>
    <dgm:pt modelId="{A3050C6F-8FAC-4BD6-876D-B76159661E12}" type="pres">
      <dgm:prSet presAssocID="{314F85DF-5A61-4865-B9A8-14A27163390C}" presName="text3" presStyleLbl="fgAcc3" presStyleIdx="0" presStyleCnt="5" custScaleX="271152" custScaleY="161051" custLinFactNeighborX="77150" custLinFactNeighborY="-7163">
        <dgm:presLayoutVars>
          <dgm:chPref val="3"/>
        </dgm:presLayoutVars>
      </dgm:prSet>
      <dgm:spPr>
        <a:prstGeom prst="roundRect">
          <a:avLst/>
        </a:prstGeom>
      </dgm:spPr>
    </dgm:pt>
    <dgm:pt modelId="{9B6B52E4-7D9A-47AF-A484-D131E3AAEA03}" type="pres">
      <dgm:prSet presAssocID="{314F85DF-5A61-4865-B9A8-14A27163390C}" presName="hierChild4" presStyleCnt="0"/>
      <dgm:spPr/>
    </dgm:pt>
    <dgm:pt modelId="{705EDD67-C03B-4C51-92AB-3CAF98299DC0}" type="pres">
      <dgm:prSet presAssocID="{6FBAEF0C-754D-4306-8363-4C55130C5D1C}" presName="Name17" presStyleLbl="parChTrans1D3" presStyleIdx="1" presStyleCnt="5"/>
      <dgm:spPr/>
    </dgm:pt>
    <dgm:pt modelId="{0FAF437F-8FA4-4A39-8D78-B5B9E5952628}" type="pres">
      <dgm:prSet presAssocID="{0976FF65-BF97-48A8-AB7D-5CF917129B21}" presName="hierRoot3" presStyleCnt="0"/>
      <dgm:spPr/>
    </dgm:pt>
    <dgm:pt modelId="{5EF099DA-CB53-4954-BC6C-142AA816B4FE}" type="pres">
      <dgm:prSet presAssocID="{0976FF65-BF97-48A8-AB7D-5CF917129B21}" presName="composite3" presStyleCnt="0"/>
      <dgm:spPr/>
    </dgm:pt>
    <dgm:pt modelId="{A0BA7CDB-2D58-4412-BA97-03B2AB9C9B13}" type="pres">
      <dgm:prSet presAssocID="{0976FF65-BF97-48A8-AB7D-5CF917129B21}" presName="background3" presStyleLbl="asst1" presStyleIdx="2" presStyleCnt="20"/>
      <dgm:spPr>
        <a:solidFill>
          <a:srgbClr val="FFC000"/>
        </a:solidFill>
      </dgm:spPr>
    </dgm:pt>
    <dgm:pt modelId="{F513D20E-76E2-4A86-A207-F783C9870DDD}" type="pres">
      <dgm:prSet presAssocID="{0976FF65-BF97-48A8-AB7D-5CF917129B21}" presName="text3" presStyleLbl="fgAcc3" presStyleIdx="1" presStyleCnt="5" custScaleX="271152" custScaleY="161051" custLinFactNeighborX="77150" custLinFactNeighborY="-7163">
        <dgm:presLayoutVars>
          <dgm:chPref val="3"/>
        </dgm:presLayoutVars>
      </dgm:prSet>
      <dgm:spPr>
        <a:prstGeom prst="roundRect">
          <a:avLst/>
        </a:prstGeom>
      </dgm:spPr>
    </dgm:pt>
    <dgm:pt modelId="{A42CCBC4-E8F0-4AAC-8ADE-C90142A6ACA9}" type="pres">
      <dgm:prSet presAssocID="{0976FF65-BF97-48A8-AB7D-5CF917129B21}" presName="hierChild4" presStyleCnt="0"/>
      <dgm:spPr/>
    </dgm:pt>
    <dgm:pt modelId="{69A19D5C-A3C8-4E1A-871E-13101EB2A43A}" type="pres">
      <dgm:prSet presAssocID="{B0393BCC-273D-4615-92FD-35F16F3CBA75}" presName="Name17" presStyleLbl="parChTrans1D3" presStyleIdx="2" presStyleCnt="5"/>
      <dgm:spPr/>
    </dgm:pt>
    <dgm:pt modelId="{EA5C6CCF-9C17-4610-A874-C47C1226C0A9}" type="pres">
      <dgm:prSet presAssocID="{1B2AB6AF-5648-47CB-857E-4E9CC5C81BDE}" presName="hierRoot3" presStyleCnt="0"/>
      <dgm:spPr/>
    </dgm:pt>
    <dgm:pt modelId="{2D80B2C2-EE66-4869-AD10-EBFE4A22CB24}" type="pres">
      <dgm:prSet presAssocID="{1B2AB6AF-5648-47CB-857E-4E9CC5C81BDE}" presName="composite3" presStyleCnt="0"/>
      <dgm:spPr/>
    </dgm:pt>
    <dgm:pt modelId="{EA4874D1-4339-4CF1-995A-74597A167E58}" type="pres">
      <dgm:prSet presAssocID="{1B2AB6AF-5648-47CB-857E-4E9CC5C81BDE}" presName="background3" presStyleLbl="asst1" presStyleIdx="3" presStyleCnt="20"/>
      <dgm:spPr>
        <a:solidFill>
          <a:srgbClr val="FFC000"/>
        </a:solidFill>
      </dgm:spPr>
    </dgm:pt>
    <dgm:pt modelId="{27960908-C403-49E0-B073-BBB8DBC13629}" type="pres">
      <dgm:prSet presAssocID="{1B2AB6AF-5648-47CB-857E-4E9CC5C81BDE}" presName="text3" presStyleLbl="fgAcc3" presStyleIdx="2" presStyleCnt="5" custScaleX="271152" custScaleY="161051" custLinFactNeighborX="77150" custLinFactNeighborY="-7163">
        <dgm:presLayoutVars>
          <dgm:chPref val="3"/>
        </dgm:presLayoutVars>
      </dgm:prSet>
      <dgm:spPr>
        <a:prstGeom prst="roundRect">
          <a:avLst/>
        </a:prstGeom>
      </dgm:spPr>
    </dgm:pt>
    <dgm:pt modelId="{4AC4183C-10AF-4E05-8BE6-18EE0DC4099D}" type="pres">
      <dgm:prSet presAssocID="{1B2AB6AF-5648-47CB-857E-4E9CC5C81BDE}" presName="hierChild4" presStyleCnt="0"/>
      <dgm:spPr/>
    </dgm:pt>
    <dgm:pt modelId="{274834F3-DBC4-4621-8C63-986F1E1F5087}" type="pres">
      <dgm:prSet presAssocID="{B994B233-246F-4D20-B647-010237156F8A}" presName="Name10" presStyleLbl="parChTrans1D2" presStyleIdx="1" presStyleCnt="2"/>
      <dgm:spPr/>
    </dgm:pt>
    <dgm:pt modelId="{D64D7626-33A9-4FAC-88A6-CF1E4FF36DFA}" type="pres">
      <dgm:prSet presAssocID="{7829B078-6089-4ADE-994E-9715767A3A37}" presName="hierRoot2" presStyleCnt="0"/>
      <dgm:spPr/>
    </dgm:pt>
    <dgm:pt modelId="{4801C969-8BE3-43EB-83AD-A56B01AEEA48}" type="pres">
      <dgm:prSet presAssocID="{7829B078-6089-4ADE-994E-9715767A3A37}" presName="composite2" presStyleCnt="0"/>
      <dgm:spPr/>
    </dgm:pt>
    <dgm:pt modelId="{9E7456EC-5DB4-4E8E-B55D-1CEEBBDD2419}" type="pres">
      <dgm:prSet presAssocID="{7829B078-6089-4ADE-994E-9715767A3A37}" presName="background2" presStyleLbl="asst1" presStyleIdx="4" presStyleCnt="20"/>
      <dgm:spPr>
        <a:solidFill>
          <a:schemeClr val="accent2">
            <a:lumMod val="75000"/>
          </a:schemeClr>
        </a:solidFill>
      </dgm:spPr>
    </dgm:pt>
    <dgm:pt modelId="{589C439D-B9F7-4A70-A23D-FC419B09EB60}" type="pres">
      <dgm:prSet presAssocID="{7829B078-6089-4ADE-994E-9715767A3A37}" presName="text2" presStyleLbl="fgAcc2" presStyleIdx="1" presStyleCnt="2" custScaleX="296287" custScaleY="161051" custLinFactX="100000" custLinFactY="-100000" custLinFactNeighborX="188192" custLinFactNeighborY="-112374">
        <dgm:presLayoutVars>
          <dgm:chPref val="3"/>
        </dgm:presLayoutVars>
      </dgm:prSet>
      <dgm:spPr>
        <a:prstGeom prst="roundRect">
          <a:avLst/>
        </a:prstGeom>
      </dgm:spPr>
    </dgm:pt>
    <dgm:pt modelId="{E74990CF-5BE3-430A-9D92-AA67BFBCC612}" type="pres">
      <dgm:prSet presAssocID="{7829B078-6089-4ADE-994E-9715767A3A37}" presName="hierChild3" presStyleCnt="0"/>
      <dgm:spPr/>
    </dgm:pt>
    <dgm:pt modelId="{DC57D758-F597-4822-8A4E-15A6A3650EF6}" type="pres">
      <dgm:prSet presAssocID="{BA316EC4-A72E-40BC-A70A-73363FEA45EA}" presName="Name17" presStyleLbl="parChTrans1D3" presStyleIdx="3" presStyleCnt="5"/>
      <dgm:spPr/>
    </dgm:pt>
    <dgm:pt modelId="{47D68DBD-1A1F-4C80-A824-800D363B6A53}" type="pres">
      <dgm:prSet presAssocID="{698AE7EC-7E75-4580-ACB3-44C3ED3BC53E}" presName="hierRoot3" presStyleCnt="0"/>
      <dgm:spPr/>
    </dgm:pt>
    <dgm:pt modelId="{89B2B62A-827B-46D0-B2DA-E6E68C19BB08}" type="pres">
      <dgm:prSet presAssocID="{698AE7EC-7E75-4580-ACB3-44C3ED3BC53E}" presName="composite3" presStyleCnt="0"/>
      <dgm:spPr/>
    </dgm:pt>
    <dgm:pt modelId="{95FFA3A6-8328-4407-AEFA-14EB1C014B19}" type="pres">
      <dgm:prSet presAssocID="{698AE7EC-7E75-4580-ACB3-44C3ED3BC53E}" presName="background3" presStyleLbl="asst1" presStyleIdx="5" presStyleCnt="20"/>
      <dgm:spPr>
        <a:solidFill>
          <a:srgbClr val="00B050"/>
        </a:solidFill>
      </dgm:spPr>
    </dgm:pt>
    <dgm:pt modelId="{D180BD35-D13F-4CE4-A14D-F3B4CFBB3840}" type="pres">
      <dgm:prSet presAssocID="{698AE7EC-7E75-4580-ACB3-44C3ED3BC53E}" presName="text3" presStyleLbl="fgAcc3" presStyleIdx="3" presStyleCnt="5" custScaleX="338864" custScaleY="161051" custLinFactX="200000" custLinFactNeighborX="259180" custLinFactNeighborY="-2013">
        <dgm:presLayoutVars>
          <dgm:chPref val="3"/>
        </dgm:presLayoutVars>
      </dgm:prSet>
      <dgm:spPr>
        <a:prstGeom prst="roundRect">
          <a:avLst/>
        </a:prstGeom>
      </dgm:spPr>
    </dgm:pt>
    <dgm:pt modelId="{D6539840-A69F-4225-9B3F-7E04ABFAD52A}" type="pres">
      <dgm:prSet presAssocID="{698AE7EC-7E75-4580-ACB3-44C3ED3BC53E}" presName="hierChild4" presStyleCnt="0"/>
      <dgm:spPr/>
    </dgm:pt>
    <dgm:pt modelId="{1F87316D-F2D4-4FFB-83E7-2FA5AC158E4E}" type="pres">
      <dgm:prSet presAssocID="{0D0EC86E-ADC5-43FC-AD66-75DD8E91F2B1}" presName="Name23" presStyleLbl="parChTrans1D4" presStyleIdx="0" presStyleCnt="13"/>
      <dgm:spPr/>
    </dgm:pt>
    <dgm:pt modelId="{B3212856-AC84-4A9B-9436-1D6EBA1E20C8}" type="pres">
      <dgm:prSet presAssocID="{2A034CBA-2CA9-4F87-9CB0-15CF8FF1B353}" presName="hierRoot4" presStyleCnt="0"/>
      <dgm:spPr/>
    </dgm:pt>
    <dgm:pt modelId="{9813D8E1-5BAF-4A99-9732-108CA9742120}" type="pres">
      <dgm:prSet presAssocID="{2A034CBA-2CA9-4F87-9CB0-15CF8FF1B353}" presName="composite4" presStyleCnt="0"/>
      <dgm:spPr/>
    </dgm:pt>
    <dgm:pt modelId="{AD9F7723-173C-4C21-8CE1-54D37C014766}" type="pres">
      <dgm:prSet presAssocID="{2A034CBA-2CA9-4F87-9CB0-15CF8FF1B353}" presName="background4" presStyleLbl="asst1" presStyleIdx="6" presStyleCnt="20"/>
      <dgm:spPr>
        <a:solidFill>
          <a:srgbClr val="002060"/>
        </a:solidFill>
      </dgm:spPr>
    </dgm:pt>
    <dgm:pt modelId="{F1CB575B-7381-49D4-B12A-27E4BDA9F267}" type="pres">
      <dgm:prSet presAssocID="{2A034CBA-2CA9-4F87-9CB0-15CF8FF1B353}" presName="text4" presStyleLbl="fgAcc4" presStyleIdx="0" presStyleCnt="13" custScaleX="341556" custScaleY="161051" custLinFactX="-218945" custLinFactY="90890" custLinFactNeighborX="-300000" custLinFactNeighborY="100000">
        <dgm:presLayoutVars>
          <dgm:chPref val="3"/>
        </dgm:presLayoutVars>
      </dgm:prSet>
      <dgm:spPr>
        <a:prstGeom prst="roundRect">
          <a:avLst/>
        </a:prstGeom>
      </dgm:spPr>
    </dgm:pt>
    <dgm:pt modelId="{1C4A60CD-B7DF-484F-8445-EF5A6BD8B8AF}" type="pres">
      <dgm:prSet presAssocID="{2A034CBA-2CA9-4F87-9CB0-15CF8FF1B353}" presName="hierChild5" presStyleCnt="0"/>
      <dgm:spPr/>
    </dgm:pt>
    <dgm:pt modelId="{DBABE31F-C71E-4E81-96E4-3B1BD3BFF24E}" type="pres">
      <dgm:prSet presAssocID="{1D3F40E4-47B0-4475-8BA3-25B470F68447}" presName="Name23" presStyleLbl="parChTrans1D4" presStyleIdx="1" presStyleCnt="13"/>
      <dgm:spPr/>
    </dgm:pt>
    <dgm:pt modelId="{987DDDCC-FACB-4F58-8C3D-8757766A5F6D}" type="pres">
      <dgm:prSet presAssocID="{F2EC6BC1-5199-4A25-9EDF-903ACB24BCA3}" presName="hierRoot4" presStyleCnt="0"/>
      <dgm:spPr/>
    </dgm:pt>
    <dgm:pt modelId="{1DD6F844-137F-4FEA-BB2B-9ABBA42F3724}" type="pres">
      <dgm:prSet presAssocID="{F2EC6BC1-5199-4A25-9EDF-903ACB24BCA3}" presName="composite4" presStyleCnt="0"/>
      <dgm:spPr/>
    </dgm:pt>
    <dgm:pt modelId="{6C49CBC0-27EC-4BC1-B96E-BB9AC4019947}" type="pres">
      <dgm:prSet presAssocID="{F2EC6BC1-5199-4A25-9EDF-903ACB24BCA3}" presName="background4" presStyleLbl="asst1" presStyleIdx="7" presStyleCnt="20"/>
      <dgm:spPr>
        <a:solidFill>
          <a:srgbClr val="002060"/>
        </a:solidFill>
      </dgm:spPr>
    </dgm:pt>
    <dgm:pt modelId="{D2BBB696-71CC-4785-AA9B-889649FC1BA8}" type="pres">
      <dgm:prSet presAssocID="{F2EC6BC1-5199-4A25-9EDF-903ACB24BCA3}" presName="text4" presStyleLbl="fgAcc4" presStyleIdx="1" presStyleCnt="13" custScaleX="341556" custScaleY="161051" custLinFactX="-218945" custLinFactY="90890" custLinFactNeighborX="-300000" custLinFactNeighborY="100000">
        <dgm:presLayoutVars>
          <dgm:chPref val="3"/>
        </dgm:presLayoutVars>
      </dgm:prSet>
      <dgm:spPr>
        <a:prstGeom prst="roundRect">
          <a:avLst/>
        </a:prstGeom>
      </dgm:spPr>
    </dgm:pt>
    <dgm:pt modelId="{22DDA342-76FD-4F98-9CD6-47EEE7CC5BF7}" type="pres">
      <dgm:prSet presAssocID="{F2EC6BC1-5199-4A25-9EDF-903ACB24BCA3}" presName="hierChild5" presStyleCnt="0"/>
      <dgm:spPr/>
    </dgm:pt>
    <dgm:pt modelId="{AF99F3D2-8FC1-4E98-89CA-C13071493458}" type="pres">
      <dgm:prSet presAssocID="{D0B36FAD-7EEE-4337-ADAD-5B25F8A9B628}" presName="Name23" presStyleLbl="parChTrans1D4" presStyleIdx="2" presStyleCnt="13"/>
      <dgm:spPr/>
    </dgm:pt>
    <dgm:pt modelId="{28C66A01-69A9-45A5-A844-35ED5EA58BEB}" type="pres">
      <dgm:prSet presAssocID="{97429AFA-69AA-4D71-A389-B9424CF7C840}" presName="hierRoot4" presStyleCnt="0"/>
      <dgm:spPr/>
    </dgm:pt>
    <dgm:pt modelId="{2F2CBE9A-CB5D-4CEA-A04A-BE853458F190}" type="pres">
      <dgm:prSet presAssocID="{97429AFA-69AA-4D71-A389-B9424CF7C840}" presName="composite4" presStyleCnt="0"/>
      <dgm:spPr/>
    </dgm:pt>
    <dgm:pt modelId="{ECD954DE-18B1-40CF-9C6A-6A617CACE1D2}" type="pres">
      <dgm:prSet presAssocID="{97429AFA-69AA-4D71-A389-B9424CF7C840}" presName="background4" presStyleLbl="asst1" presStyleIdx="8" presStyleCnt="20"/>
      <dgm:spPr/>
    </dgm:pt>
    <dgm:pt modelId="{48C43B14-EE75-4C6C-8B67-039ECDF144CB}" type="pres">
      <dgm:prSet presAssocID="{97429AFA-69AA-4D71-A389-B9424CF7C840}" presName="text4" presStyleLbl="fgAcc4" presStyleIdx="2" presStyleCnt="13" custScaleX="382646" custScaleY="161051" custLinFactY="200000" custLinFactNeighborX="-22052" custLinFactNeighborY="279262">
        <dgm:presLayoutVars>
          <dgm:chPref val="3"/>
        </dgm:presLayoutVars>
      </dgm:prSet>
      <dgm:spPr>
        <a:prstGeom prst="roundRect">
          <a:avLst/>
        </a:prstGeom>
      </dgm:spPr>
    </dgm:pt>
    <dgm:pt modelId="{05FBB140-4D91-4B7D-9FCC-5776F60A0B90}" type="pres">
      <dgm:prSet presAssocID="{97429AFA-69AA-4D71-A389-B9424CF7C840}" presName="hierChild5" presStyleCnt="0"/>
      <dgm:spPr/>
    </dgm:pt>
    <dgm:pt modelId="{EC6ADA22-45D0-4424-8904-8F079FFCD518}" type="pres">
      <dgm:prSet presAssocID="{CEC7F73A-871C-4A88-BE31-2BC2B2C59899}" presName="Name23" presStyleLbl="parChTrans1D4" presStyleIdx="3" presStyleCnt="13"/>
      <dgm:spPr/>
    </dgm:pt>
    <dgm:pt modelId="{781173F0-CA7E-487B-8D43-A23E8F05F93B}" type="pres">
      <dgm:prSet presAssocID="{FD7FF8D0-DF78-4B3C-AEB1-807A509B1D52}" presName="hierRoot4" presStyleCnt="0"/>
      <dgm:spPr/>
    </dgm:pt>
    <dgm:pt modelId="{ECCA325B-0A44-4231-B527-E210FD5F9ADE}" type="pres">
      <dgm:prSet presAssocID="{FD7FF8D0-DF78-4B3C-AEB1-807A509B1D52}" presName="composite4" presStyleCnt="0"/>
      <dgm:spPr/>
    </dgm:pt>
    <dgm:pt modelId="{70401479-DDA5-482B-A623-FCB621814390}" type="pres">
      <dgm:prSet presAssocID="{FD7FF8D0-DF78-4B3C-AEB1-807A509B1D52}" presName="background4" presStyleLbl="asst1" presStyleIdx="9" presStyleCnt="20"/>
      <dgm:spPr/>
    </dgm:pt>
    <dgm:pt modelId="{2FA84C4E-22D5-4C68-B08A-6A88FC9B37CA}" type="pres">
      <dgm:prSet presAssocID="{FD7FF8D0-DF78-4B3C-AEB1-807A509B1D52}" presName="text4" presStyleLbl="fgAcc4" presStyleIdx="3" presStyleCnt="13" custScaleX="382646" custScaleY="161051" custLinFactY="200000" custLinFactNeighborX="-22052" custLinFactNeighborY="279262">
        <dgm:presLayoutVars>
          <dgm:chPref val="3"/>
        </dgm:presLayoutVars>
      </dgm:prSet>
      <dgm:spPr>
        <a:prstGeom prst="roundRect">
          <a:avLst/>
        </a:prstGeom>
      </dgm:spPr>
    </dgm:pt>
    <dgm:pt modelId="{BA2D58C5-1F5A-473F-99FB-C1C685DBFCF2}" type="pres">
      <dgm:prSet presAssocID="{FD7FF8D0-DF78-4B3C-AEB1-807A509B1D52}" presName="hierChild5" presStyleCnt="0"/>
      <dgm:spPr/>
    </dgm:pt>
    <dgm:pt modelId="{C1CF224D-9648-40C6-BD4A-359744680EB8}" type="pres">
      <dgm:prSet presAssocID="{3C81DD8D-D52D-4CE3-8BC8-74DDC8DA68BE}" presName="Name23" presStyleLbl="parChTrans1D4" presStyleIdx="4" presStyleCnt="13"/>
      <dgm:spPr/>
    </dgm:pt>
    <dgm:pt modelId="{CEF7513F-A8A6-4079-803A-14A074424121}" type="pres">
      <dgm:prSet presAssocID="{B831FE33-0647-4E81-A4F7-D1801D4C9AAA}" presName="hierRoot4" presStyleCnt="0"/>
      <dgm:spPr/>
    </dgm:pt>
    <dgm:pt modelId="{DE1A54D7-9ABC-46D4-9EE3-2EA18C9E117C}" type="pres">
      <dgm:prSet presAssocID="{B831FE33-0647-4E81-A4F7-D1801D4C9AAA}" presName="composite4" presStyleCnt="0"/>
      <dgm:spPr/>
    </dgm:pt>
    <dgm:pt modelId="{7E8E389A-C091-42CD-A026-38C29C5B0666}" type="pres">
      <dgm:prSet presAssocID="{B831FE33-0647-4E81-A4F7-D1801D4C9AAA}" presName="background4" presStyleLbl="asst1" presStyleIdx="10" presStyleCnt="20"/>
      <dgm:spPr/>
    </dgm:pt>
    <dgm:pt modelId="{6F24EF24-D6F7-48A1-AF93-B68DFEB80463}" type="pres">
      <dgm:prSet presAssocID="{B831FE33-0647-4E81-A4F7-D1801D4C9AAA}" presName="text4" presStyleLbl="fgAcc4" presStyleIdx="4" presStyleCnt="13" custScaleX="382646" custScaleY="161051" custLinFactY="200000" custLinFactNeighborX="-22052" custLinFactNeighborY="279262">
        <dgm:presLayoutVars>
          <dgm:chPref val="3"/>
        </dgm:presLayoutVars>
      </dgm:prSet>
      <dgm:spPr>
        <a:prstGeom prst="roundRect">
          <a:avLst/>
        </a:prstGeom>
      </dgm:spPr>
    </dgm:pt>
    <dgm:pt modelId="{F0F6ADB4-06E4-43B3-A43A-35034B5BBC81}" type="pres">
      <dgm:prSet presAssocID="{B831FE33-0647-4E81-A4F7-D1801D4C9AAA}" presName="hierChild5" presStyleCnt="0"/>
      <dgm:spPr/>
    </dgm:pt>
    <dgm:pt modelId="{D47995AD-2F96-4524-A9EE-38C2D4DCFF6D}" type="pres">
      <dgm:prSet presAssocID="{0034A606-D54B-48E5-AC3F-6DE0E797F083}" presName="Name23" presStyleLbl="parChTrans1D4" presStyleIdx="5" presStyleCnt="13"/>
      <dgm:spPr/>
    </dgm:pt>
    <dgm:pt modelId="{5710573E-EA9B-49E4-BD9E-43237B6A8744}" type="pres">
      <dgm:prSet presAssocID="{793A6CE1-E42A-4565-9EBD-B75F648B6125}" presName="hierRoot4" presStyleCnt="0"/>
      <dgm:spPr/>
    </dgm:pt>
    <dgm:pt modelId="{96B22E27-EED3-41CD-9572-1A94A4D1557F}" type="pres">
      <dgm:prSet presAssocID="{793A6CE1-E42A-4565-9EBD-B75F648B6125}" presName="composite4" presStyleCnt="0"/>
      <dgm:spPr/>
    </dgm:pt>
    <dgm:pt modelId="{5C96FAC8-F913-4CE0-A30B-8E60DFE8BA7B}" type="pres">
      <dgm:prSet presAssocID="{793A6CE1-E42A-4565-9EBD-B75F648B6125}" presName="background4" presStyleLbl="asst1" presStyleIdx="11" presStyleCnt="20"/>
      <dgm:spPr/>
    </dgm:pt>
    <dgm:pt modelId="{3908CDFF-D2EF-49B1-9E48-8703E2035CD6}" type="pres">
      <dgm:prSet presAssocID="{793A6CE1-E42A-4565-9EBD-B75F648B6125}" presName="text4" presStyleLbl="fgAcc4" presStyleIdx="5" presStyleCnt="13" custScaleX="382646" custScaleY="161051" custLinFactY="200000" custLinFactNeighborX="-22052" custLinFactNeighborY="279262">
        <dgm:presLayoutVars>
          <dgm:chPref val="3"/>
        </dgm:presLayoutVars>
      </dgm:prSet>
      <dgm:spPr>
        <a:prstGeom prst="roundRect">
          <a:avLst/>
        </a:prstGeom>
      </dgm:spPr>
    </dgm:pt>
    <dgm:pt modelId="{FB39AE72-8E0C-403F-8CE2-2AFB2A4F2E55}" type="pres">
      <dgm:prSet presAssocID="{793A6CE1-E42A-4565-9EBD-B75F648B6125}" presName="hierChild5" presStyleCnt="0"/>
      <dgm:spPr/>
    </dgm:pt>
    <dgm:pt modelId="{3178AA8F-BD3D-4B0E-828D-B30C136E1E5A}" type="pres">
      <dgm:prSet presAssocID="{74C2D536-CA45-4A05-A205-50B4FE812747}" presName="Name23" presStyleLbl="parChTrans1D4" presStyleIdx="6" presStyleCnt="13"/>
      <dgm:spPr/>
    </dgm:pt>
    <dgm:pt modelId="{EEC3C667-44D3-4184-9E1B-8AD56BB82CFF}" type="pres">
      <dgm:prSet presAssocID="{ABB8578A-2591-46A6-8A2F-BD1226B7C49A}" presName="hierRoot4" presStyleCnt="0"/>
      <dgm:spPr/>
    </dgm:pt>
    <dgm:pt modelId="{5FBF6001-AE4F-40F6-AD5E-311E49FEE910}" type="pres">
      <dgm:prSet presAssocID="{ABB8578A-2591-46A6-8A2F-BD1226B7C49A}" presName="composite4" presStyleCnt="0"/>
      <dgm:spPr/>
    </dgm:pt>
    <dgm:pt modelId="{AE24605D-122C-412B-BB50-288A08EF5E58}" type="pres">
      <dgm:prSet presAssocID="{ABB8578A-2591-46A6-8A2F-BD1226B7C49A}" presName="background4" presStyleLbl="asst1" presStyleIdx="12" presStyleCnt="20"/>
      <dgm:spPr/>
    </dgm:pt>
    <dgm:pt modelId="{5EE4C3AD-7336-492B-9F80-3AE0BF0E1A60}" type="pres">
      <dgm:prSet presAssocID="{ABB8578A-2591-46A6-8A2F-BD1226B7C49A}" presName="text4" presStyleLbl="fgAcc4" presStyleIdx="6" presStyleCnt="13" custScaleX="341556" custScaleY="161051" custLinFactY="200000" custLinFactNeighborX="9527" custLinFactNeighborY="280896">
        <dgm:presLayoutVars>
          <dgm:chPref val="3"/>
        </dgm:presLayoutVars>
      </dgm:prSet>
      <dgm:spPr>
        <a:prstGeom prst="roundRect">
          <a:avLst/>
        </a:prstGeom>
      </dgm:spPr>
    </dgm:pt>
    <dgm:pt modelId="{16FBC38B-F68F-4BFA-B751-4BE2F0166D45}" type="pres">
      <dgm:prSet presAssocID="{ABB8578A-2591-46A6-8A2F-BD1226B7C49A}" presName="hierChild5" presStyleCnt="0"/>
      <dgm:spPr/>
    </dgm:pt>
    <dgm:pt modelId="{399544F7-5B30-4757-8C9D-C08F9B045184}" type="pres">
      <dgm:prSet presAssocID="{AD522737-DE57-40DE-BE09-4955B814B660}" presName="Name17" presStyleLbl="parChTrans1D3" presStyleIdx="4" presStyleCnt="5"/>
      <dgm:spPr/>
    </dgm:pt>
    <dgm:pt modelId="{10CAB9E1-4FCF-4DC3-A278-C5A3DD8E73B2}" type="pres">
      <dgm:prSet presAssocID="{2A59DF8D-C609-4C79-A608-095B92D4E792}" presName="hierRoot3" presStyleCnt="0"/>
      <dgm:spPr/>
    </dgm:pt>
    <dgm:pt modelId="{D9C17914-B2E6-414F-9809-4F14F95EBC4F}" type="pres">
      <dgm:prSet presAssocID="{2A59DF8D-C609-4C79-A608-095B92D4E792}" presName="composite3" presStyleCnt="0"/>
      <dgm:spPr/>
    </dgm:pt>
    <dgm:pt modelId="{F441E265-C3CB-4794-981C-F0D978979314}" type="pres">
      <dgm:prSet presAssocID="{2A59DF8D-C609-4C79-A608-095B92D4E792}" presName="background3" presStyleLbl="asst1" presStyleIdx="13" presStyleCnt="20"/>
      <dgm:spPr>
        <a:solidFill>
          <a:srgbClr val="00B050"/>
        </a:solidFill>
      </dgm:spPr>
    </dgm:pt>
    <dgm:pt modelId="{2A3572B0-A858-482C-97E4-233071ED362B}" type="pres">
      <dgm:prSet presAssocID="{2A59DF8D-C609-4C79-A608-095B92D4E792}" presName="text3" presStyleLbl="fgAcc3" presStyleIdx="4" presStyleCnt="5" custScaleX="338864" custScaleY="161051" custLinFactX="100000" custLinFactNeighborX="117187" custLinFactNeighborY="-2013">
        <dgm:presLayoutVars>
          <dgm:chPref val="3"/>
        </dgm:presLayoutVars>
      </dgm:prSet>
      <dgm:spPr>
        <a:prstGeom prst="roundRect">
          <a:avLst/>
        </a:prstGeom>
      </dgm:spPr>
    </dgm:pt>
    <dgm:pt modelId="{65259538-BAC9-43D5-8536-BB308FD897A1}" type="pres">
      <dgm:prSet presAssocID="{2A59DF8D-C609-4C79-A608-095B92D4E792}" presName="hierChild4" presStyleCnt="0"/>
      <dgm:spPr/>
    </dgm:pt>
    <dgm:pt modelId="{EC31C820-5F75-4E9A-A0D6-4DE441588094}" type="pres">
      <dgm:prSet presAssocID="{EAADB93E-47AC-4D86-9754-D3367E293F0D}" presName="Name23" presStyleLbl="parChTrans1D4" presStyleIdx="7" presStyleCnt="13"/>
      <dgm:spPr/>
    </dgm:pt>
    <dgm:pt modelId="{CD3EDCFB-3565-44CF-A736-2DC00248D944}" type="pres">
      <dgm:prSet presAssocID="{5D8A4A6F-4C41-4BAD-81E3-8173EA3AC7EF}" presName="hierRoot4" presStyleCnt="0"/>
      <dgm:spPr/>
    </dgm:pt>
    <dgm:pt modelId="{965DE262-5B10-4153-B7DA-19085362BE89}" type="pres">
      <dgm:prSet presAssocID="{5D8A4A6F-4C41-4BAD-81E3-8173EA3AC7EF}" presName="composite4" presStyleCnt="0"/>
      <dgm:spPr/>
    </dgm:pt>
    <dgm:pt modelId="{1F67189A-7418-4416-BCF4-89FDC9C1E0CB}" type="pres">
      <dgm:prSet presAssocID="{5D8A4A6F-4C41-4BAD-81E3-8173EA3AC7EF}" presName="background4" presStyleLbl="asst1" presStyleIdx="14" presStyleCnt="20"/>
      <dgm:spPr>
        <a:solidFill>
          <a:srgbClr val="00B0F0"/>
        </a:solidFill>
      </dgm:spPr>
    </dgm:pt>
    <dgm:pt modelId="{540E560F-0FA0-47CA-BA19-FE16A0F971D9}" type="pres">
      <dgm:prSet presAssocID="{5D8A4A6F-4C41-4BAD-81E3-8173EA3AC7EF}" presName="text4" presStyleLbl="fgAcc4" presStyleIdx="7" presStyleCnt="13" custScaleX="227720" custScaleY="161051" custLinFactX="-100000" custLinFactY="100000" custLinFactNeighborX="-170014" custLinFactNeighborY="155177">
        <dgm:presLayoutVars>
          <dgm:chPref val="3"/>
        </dgm:presLayoutVars>
      </dgm:prSet>
      <dgm:spPr>
        <a:prstGeom prst="roundRect">
          <a:avLst/>
        </a:prstGeom>
      </dgm:spPr>
    </dgm:pt>
    <dgm:pt modelId="{EF4CF395-31DF-4493-977F-04131F11C65B}" type="pres">
      <dgm:prSet presAssocID="{5D8A4A6F-4C41-4BAD-81E3-8173EA3AC7EF}" presName="hierChild5" presStyleCnt="0"/>
      <dgm:spPr/>
    </dgm:pt>
    <dgm:pt modelId="{F74A8C78-5F74-4F65-B151-31B7A426895B}" type="pres">
      <dgm:prSet presAssocID="{0FF2369C-98E2-45BE-A0E5-DC45AD7B9368}" presName="Name23" presStyleLbl="parChTrans1D4" presStyleIdx="8" presStyleCnt="13"/>
      <dgm:spPr/>
    </dgm:pt>
    <dgm:pt modelId="{9D72EADC-D564-40E4-BB7E-725FAA6F45A2}" type="pres">
      <dgm:prSet presAssocID="{D8C12846-C113-4672-833D-8B14FDBA2E86}" presName="hierRoot4" presStyleCnt="0"/>
      <dgm:spPr/>
    </dgm:pt>
    <dgm:pt modelId="{59DB2D72-EEDE-4C45-9561-6C5F1557AA3A}" type="pres">
      <dgm:prSet presAssocID="{D8C12846-C113-4672-833D-8B14FDBA2E86}" presName="composite4" presStyleCnt="0"/>
      <dgm:spPr/>
    </dgm:pt>
    <dgm:pt modelId="{391436DC-8296-4657-8646-66922E4D7BC7}" type="pres">
      <dgm:prSet presAssocID="{D8C12846-C113-4672-833D-8B14FDBA2E86}" presName="background4" presStyleLbl="asst1" presStyleIdx="15" presStyleCnt="20"/>
      <dgm:spPr>
        <a:solidFill>
          <a:srgbClr val="00B0F0"/>
        </a:solidFill>
      </dgm:spPr>
    </dgm:pt>
    <dgm:pt modelId="{0AC946F1-8186-4377-B496-8A503F254270}" type="pres">
      <dgm:prSet presAssocID="{D8C12846-C113-4672-833D-8B14FDBA2E86}" presName="text4" presStyleLbl="fgAcc4" presStyleIdx="8" presStyleCnt="13" custScaleX="227720" custScaleY="161051" custLinFactX="-100000" custLinFactY="100000" custLinFactNeighborX="-170014" custLinFactNeighborY="155177">
        <dgm:presLayoutVars>
          <dgm:chPref val="3"/>
        </dgm:presLayoutVars>
      </dgm:prSet>
      <dgm:spPr>
        <a:prstGeom prst="roundRect">
          <a:avLst/>
        </a:prstGeom>
      </dgm:spPr>
    </dgm:pt>
    <dgm:pt modelId="{383B926D-FB27-4C85-A398-60B99ACDFAC9}" type="pres">
      <dgm:prSet presAssocID="{D8C12846-C113-4672-833D-8B14FDBA2E86}" presName="hierChild5" presStyleCnt="0"/>
      <dgm:spPr/>
    </dgm:pt>
    <dgm:pt modelId="{D82D01B7-DB74-474C-856F-212793389DF9}" type="pres">
      <dgm:prSet presAssocID="{A04C4A56-C1C3-4568-80D0-1CCDCC8EB734}" presName="Name23" presStyleLbl="parChTrans1D4" presStyleIdx="9" presStyleCnt="13"/>
      <dgm:spPr/>
    </dgm:pt>
    <dgm:pt modelId="{FF6BC554-E5EB-4BAE-920B-A9281338563A}" type="pres">
      <dgm:prSet presAssocID="{EB3DCA6F-A422-46FB-A511-6CF27E0906B9}" presName="hierRoot4" presStyleCnt="0"/>
      <dgm:spPr/>
    </dgm:pt>
    <dgm:pt modelId="{DDD5F38B-76D4-4AD1-A338-6458338A7898}" type="pres">
      <dgm:prSet presAssocID="{EB3DCA6F-A422-46FB-A511-6CF27E0906B9}" presName="composite4" presStyleCnt="0"/>
      <dgm:spPr/>
    </dgm:pt>
    <dgm:pt modelId="{27605844-80A7-43AD-A804-F63FB1BB0EF4}" type="pres">
      <dgm:prSet presAssocID="{EB3DCA6F-A422-46FB-A511-6CF27E0906B9}" presName="background4" presStyleLbl="asst1" presStyleIdx="16" presStyleCnt="20"/>
      <dgm:spPr>
        <a:solidFill>
          <a:srgbClr val="00B0F0"/>
        </a:solidFill>
      </dgm:spPr>
    </dgm:pt>
    <dgm:pt modelId="{F9412F42-0613-4110-8235-A32B70AAF3BB}" type="pres">
      <dgm:prSet presAssocID="{EB3DCA6F-A422-46FB-A511-6CF27E0906B9}" presName="text4" presStyleLbl="fgAcc4" presStyleIdx="9" presStyleCnt="13" custScaleX="227720" custScaleY="161051" custLinFactX="-100000" custLinFactY="100000" custLinFactNeighborX="-170014" custLinFactNeighborY="155177">
        <dgm:presLayoutVars>
          <dgm:chPref val="3"/>
        </dgm:presLayoutVars>
      </dgm:prSet>
      <dgm:spPr>
        <a:prstGeom prst="roundRect">
          <a:avLst/>
        </a:prstGeom>
      </dgm:spPr>
    </dgm:pt>
    <dgm:pt modelId="{0BB29D34-5415-4989-813E-04321C9B6563}" type="pres">
      <dgm:prSet presAssocID="{EB3DCA6F-A422-46FB-A511-6CF27E0906B9}" presName="hierChild5" presStyleCnt="0"/>
      <dgm:spPr/>
    </dgm:pt>
    <dgm:pt modelId="{825A669F-0572-4432-B946-BE70F1D46314}" type="pres">
      <dgm:prSet presAssocID="{969AEC0A-E32F-46FC-A562-59540905C4DA}" presName="Name23" presStyleLbl="parChTrans1D4" presStyleIdx="10" presStyleCnt="13"/>
      <dgm:spPr/>
    </dgm:pt>
    <dgm:pt modelId="{40A0A352-E883-44F8-B7B6-CF03B40E2DDB}" type="pres">
      <dgm:prSet presAssocID="{13F04528-84FE-4043-9F4A-AEDD2D66A0B2}" presName="hierRoot4" presStyleCnt="0"/>
      <dgm:spPr/>
    </dgm:pt>
    <dgm:pt modelId="{29F38B1A-C71C-485B-A5B4-CDFDC13352EC}" type="pres">
      <dgm:prSet presAssocID="{13F04528-84FE-4043-9F4A-AEDD2D66A0B2}" presName="composite4" presStyleCnt="0"/>
      <dgm:spPr/>
    </dgm:pt>
    <dgm:pt modelId="{5F9A393D-00FF-4B92-8FB7-52F7F8848AA5}" type="pres">
      <dgm:prSet presAssocID="{13F04528-84FE-4043-9F4A-AEDD2D66A0B2}" presName="background4" presStyleLbl="asst1" presStyleIdx="17" presStyleCnt="20"/>
      <dgm:spPr>
        <a:solidFill>
          <a:srgbClr val="00B0F0"/>
        </a:solidFill>
      </dgm:spPr>
    </dgm:pt>
    <dgm:pt modelId="{0396BDA7-BE67-45DA-A1D6-626D50DD19D3}" type="pres">
      <dgm:prSet presAssocID="{13F04528-84FE-4043-9F4A-AEDD2D66A0B2}" presName="text4" presStyleLbl="fgAcc4" presStyleIdx="10" presStyleCnt="13" custScaleX="227720" custScaleY="161051" custLinFactX="-100000" custLinFactY="100000" custLinFactNeighborX="-170014" custLinFactNeighborY="155177">
        <dgm:presLayoutVars>
          <dgm:chPref val="3"/>
        </dgm:presLayoutVars>
      </dgm:prSet>
      <dgm:spPr>
        <a:prstGeom prst="roundRect">
          <a:avLst/>
        </a:prstGeom>
      </dgm:spPr>
    </dgm:pt>
    <dgm:pt modelId="{7697B25A-DB90-4FFA-A7E7-86AA2740A084}" type="pres">
      <dgm:prSet presAssocID="{13F04528-84FE-4043-9F4A-AEDD2D66A0B2}" presName="hierChild5" presStyleCnt="0"/>
      <dgm:spPr/>
    </dgm:pt>
    <dgm:pt modelId="{F0254033-8249-44B3-896D-C25909EC85D4}" type="pres">
      <dgm:prSet presAssocID="{84A1D940-595E-47F3-99DB-C9F0979116CD}" presName="Name23" presStyleLbl="parChTrans1D4" presStyleIdx="11" presStyleCnt="13"/>
      <dgm:spPr/>
    </dgm:pt>
    <dgm:pt modelId="{09334EDA-9E02-4C41-95E6-68436008C8A1}" type="pres">
      <dgm:prSet presAssocID="{16027CC8-553D-4F40-93F1-FF3E4C67501D}" presName="hierRoot4" presStyleCnt="0"/>
      <dgm:spPr/>
    </dgm:pt>
    <dgm:pt modelId="{ACA46B4E-75AF-4021-AC6D-C7E7F91AB87C}" type="pres">
      <dgm:prSet presAssocID="{16027CC8-553D-4F40-93F1-FF3E4C67501D}" presName="composite4" presStyleCnt="0"/>
      <dgm:spPr/>
    </dgm:pt>
    <dgm:pt modelId="{24FDC113-1A80-4E65-9502-E700D50F64E8}" type="pres">
      <dgm:prSet presAssocID="{16027CC8-553D-4F40-93F1-FF3E4C67501D}" presName="background4" presStyleLbl="asst1" presStyleIdx="18" presStyleCnt="20"/>
      <dgm:spPr>
        <a:solidFill>
          <a:srgbClr val="00B0F0"/>
        </a:solidFill>
      </dgm:spPr>
    </dgm:pt>
    <dgm:pt modelId="{BC85F431-AB07-48C4-BA8E-3E6DF87CFC8A}" type="pres">
      <dgm:prSet presAssocID="{16027CC8-553D-4F40-93F1-FF3E4C67501D}" presName="text4" presStyleLbl="fgAcc4" presStyleIdx="11" presStyleCnt="13" custScaleX="227720" custScaleY="161051" custLinFactX="-100000" custLinFactY="100000" custLinFactNeighborX="-170014" custLinFactNeighborY="155177">
        <dgm:presLayoutVars>
          <dgm:chPref val="3"/>
        </dgm:presLayoutVars>
      </dgm:prSet>
      <dgm:spPr>
        <a:prstGeom prst="roundRect">
          <a:avLst/>
        </a:prstGeom>
      </dgm:spPr>
    </dgm:pt>
    <dgm:pt modelId="{99241968-70D4-4718-B793-AE0D3471D278}" type="pres">
      <dgm:prSet presAssocID="{16027CC8-553D-4F40-93F1-FF3E4C67501D}" presName="hierChild5" presStyleCnt="0"/>
      <dgm:spPr/>
    </dgm:pt>
    <dgm:pt modelId="{4D9894AA-6A83-4761-9C11-6623E0B637F7}" type="pres">
      <dgm:prSet presAssocID="{64E27C95-ADE2-4CA7-9890-D2B9A6AD2F8E}" presName="Name23" presStyleLbl="parChTrans1D4" presStyleIdx="12" presStyleCnt="13"/>
      <dgm:spPr/>
    </dgm:pt>
    <dgm:pt modelId="{2D9012D1-89FB-49A9-BA58-D4703641FE48}" type="pres">
      <dgm:prSet presAssocID="{71B4B597-56F5-4142-951C-0497E7167543}" presName="hierRoot4" presStyleCnt="0"/>
      <dgm:spPr/>
    </dgm:pt>
    <dgm:pt modelId="{6D6157EC-8453-4BC7-B24B-4F55C3360683}" type="pres">
      <dgm:prSet presAssocID="{71B4B597-56F5-4142-951C-0497E7167543}" presName="composite4" presStyleCnt="0"/>
      <dgm:spPr/>
    </dgm:pt>
    <dgm:pt modelId="{C7884843-4D1A-4358-8A69-47790A4A2317}" type="pres">
      <dgm:prSet presAssocID="{71B4B597-56F5-4142-951C-0497E7167543}" presName="background4" presStyleLbl="asst1" presStyleIdx="19" presStyleCnt="20"/>
      <dgm:spPr>
        <a:solidFill>
          <a:srgbClr val="00B0F0"/>
        </a:solidFill>
      </dgm:spPr>
    </dgm:pt>
    <dgm:pt modelId="{F10F8229-FE9A-4DE8-8C2B-95DDE5F8F379}" type="pres">
      <dgm:prSet presAssocID="{71B4B597-56F5-4142-951C-0497E7167543}" presName="text4" presStyleLbl="fgAcc4" presStyleIdx="12" presStyleCnt="13" custScaleX="227720" custScaleY="161051" custLinFactX="-100000" custLinFactY="100000" custLinFactNeighborX="-170014" custLinFactNeighborY="155177">
        <dgm:presLayoutVars>
          <dgm:chPref val="3"/>
        </dgm:presLayoutVars>
      </dgm:prSet>
      <dgm:spPr>
        <a:prstGeom prst="roundRect">
          <a:avLst/>
        </a:prstGeom>
      </dgm:spPr>
    </dgm:pt>
    <dgm:pt modelId="{C5B5E686-A63A-40CB-AD41-01E7A00222F4}" type="pres">
      <dgm:prSet presAssocID="{71B4B597-56F5-4142-951C-0497E7167543}" presName="hierChild5" presStyleCnt="0"/>
      <dgm:spPr/>
    </dgm:pt>
  </dgm:ptLst>
  <dgm:cxnLst>
    <dgm:cxn modelId="{ED9BF601-84BD-4C3B-950B-956E382C3AC3}" srcId="{2A59DF8D-C609-4C79-A608-095B92D4E792}" destId="{16027CC8-553D-4F40-93F1-FF3E4C67501D}" srcOrd="4" destOrd="0" parTransId="{84A1D940-595E-47F3-99DB-C9F0979116CD}" sibTransId="{96B7278B-48CD-4AFA-A3C1-1E42C79A52F9}"/>
    <dgm:cxn modelId="{59768607-367E-48B1-8635-9E5A1A4E725A}" type="presOf" srcId="{BA316EC4-A72E-40BC-A70A-73363FEA45EA}" destId="{DC57D758-F597-4822-8A4E-15A6A3650EF6}" srcOrd="0" destOrd="0" presId="urn:microsoft.com/office/officeart/2005/8/layout/hierarchy1"/>
    <dgm:cxn modelId="{6AF68809-F823-47BC-A699-CA0E815EA33D}" srcId="{CD258308-35E2-47E0-A949-5DCE864DA023}" destId="{C6220EE6-BADC-4FD0-9F2F-2E7589A84953}" srcOrd="0" destOrd="0" parTransId="{7A7AAB87-3B7E-4D51-B14C-202228FA8B80}" sibTransId="{A29978C9-6501-4405-A825-2302320EE2A4}"/>
    <dgm:cxn modelId="{06E5FC0C-9465-4F47-B8A9-3A2935CA0D97}" type="presOf" srcId="{FD7FF8D0-DF78-4B3C-AEB1-807A509B1D52}" destId="{2FA84C4E-22D5-4C68-B08A-6A88FC9B37CA}" srcOrd="0" destOrd="0" presId="urn:microsoft.com/office/officeart/2005/8/layout/hierarchy1"/>
    <dgm:cxn modelId="{E8FA450D-9664-46C3-82B8-15789357E179}" type="presOf" srcId="{ABB8578A-2591-46A6-8A2F-BD1226B7C49A}" destId="{5EE4C3AD-7336-492B-9F80-3AE0BF0E1A60}" srcOrd="0" destOrd="0" presId="urn:microsoft.com/office/officeart/2005/8/layout/hierarchy1"/>
    <dgm:cxn modelId="{68E4990F-5DF3-4DF5-9168-E00D25370294}" srcId="{C6220EE6-BADC-4FD0-9F2F-2E7589A84953}" destId="{314F85DF-5A61-4865-B9A8-14A27163390C}" srcOrd="0" destOrd="0" parTransId="{8BADA684-0545-42C3-A0AB-8EAD6EE036D8}" sibTransId="{FDA6ABF3-5001-47F7-961E-26BD0D7FCDFA}"/>
    <dgm:cxn modelId="{42354015-F6D8-48E8-8FA5-C8C947DCA230}" type="presOf" srcId="{6FBAEF0C-754D-4306-8363-4C55130C5D1C}" destId="{705EDD67-C03B-4C51-92AB-3CAF98299DC0}" srcOrd="0" destOrd="0" presId="urn:microsoft.com/office/officeart/2005/8/layout/hierarchy1"/>
    <dgm:cxn modelId="{88FE8115-E302-4AFD-A4AD-017E4390941A}" type="presOf" srcId="{8BADA684-0545-42C3-A0AB-8EAD6EE036D8}" destId="{8AC8C43F-C96E-4485-BDD8-133D6A0F8EA0}" srcOrd="0" destOrd="0" presId="urn:microsoft.com/office/officeart/2005/8/layout/hierarchy1"/>
    <dgm:cxn modelId="{0CED4317-412A-4844-B17B-6E9C42F60D57}" srcId="{2A59DF8D-C609-4C79-A608-095B92D4E792}" destId="{13F04528-84FE-4043-9F4A-AEDD2D66A0B2}" srcOrd="3" destOrd="0" parTransId="{969AEC0A-E32F-46FC-A562-59540905C4DA}" sibTransId="{0AA61220-1565-4804-835E-5E3D9896EF99}"/>
    <dgm:cxn modelId="{3FBCA719-F9C9-49F7-8BBF-13BFE136CF03}" type="presOf" srcId="{EB3DCA6F-A422-46FB-A511-6CF27E0906B9}" destId="{F9412F42-0613-4110-8235-A32B70AAF3BB}" srcOrd="0" destOrd="0" presId="urn:microsoft.com/office/officeart/2005/8/layout/hierarchy1"/>
    <dgm:cxn modelId="{A1729F20-E8A6-4725-92B3-A27566782272}" type="presOf" srcId="{698AE7EC-7E75-4580-ACB3-44C3ED3BC53E}" destId="{D180BD35-D13F-4CE4-A14D-F3B4CFBB3840}" srcOrd="0" destOrd="0" presId="urn:microsoft.com/office/officeart/2005/8/layout/hierarchy1"/>
    <dgm:cxn modelId="{D0020526-E963-4339-8D7A-0B99DC89CD25}" type="presOf" srcId="{CD258308-35E2-47E0-A949-5DCE864DA023}" destId="{6A2B6223-1C75-4193-9E0F-CD6DEF8F7746}" srcOrd="0" destOrd="0" presId="urn:microsoft.com/office/officeart/2005/8/layout/hierarchy1"/>
    <dgm:cxn modelId="{A44BC026-8789-4F6D-A5E6-ED203A94DE78}" type="presOf" srcId="{C6220EE6-BADC-4FD0-9F2F-2E7589A84953}" destId="{60689A7E-669F-4808-B044-2DBF15754044}" srcOrd="0" destOrd="0" presId="urn:microsoft.com/office/officeart/2005/8/layout/hierarchy1"/>
    <dgm:cxn modelId="{F3F9D726-1CF9-4773-A0DB-EF4F7C169486}" srcId="{C6220EE6-BADC-4FD0-9F2F-2E7589A84953}" destId="{1B2AB6AF-5648-47CB-857E-4E9CC5C81BDE}" srcOrd="2" destOrd="0" parTransId="{B0393BCC-273D-4615-92FD-35F16F3CBA75}" sibTransId="{31366A71-7399-4407-9CD3-D915E0DB5695}"/>
    <dgm:cxn modelId="{05F6D22A-870F-4AD2-AD92-6B3FE9DD6DC8}" type="presOf" srcId="{607710BE-ED32-4CE1-9A51-8D594631F605}" destId="{AC13AEF7-9CF4-472D-9CFA-AC66F10D3F93}" srcOrd="0" destOrd="0" presId="urn:microsoft.com/office/officeart/2005/8/layout/hierarchy1"/>
    <dgm:cxn modelId="{EC8F742F-A97A-47D0-8B6F-8D2A861BEEFD}" type="presOf" srcId="{A04C4A56-C1C3-4568-80D0-1CCDCC8EB734}" destId="{D82D01B7-DB74-474C-856F-212793389DF9}" srcOrd="0" destOrd="0" presId="urn:microsoft.com/office/officeart/2005/8/layout/hierarchy1"/>
    <dgm:cxn modelId="{ACA07F32-7EB2-41E1-893B-A0A873014013}" type="presOf" srcId="{0FF2369C-98E2-45BE-A0E5-DC45AD7B9368}" destId="{F74A8C78-5F74-4F65-B151-31B7A426895B}" srcOrd="0" destOrd="0" presId="urn:microsoft.com/office/officeart/2005/8/layout/hierarchy1"/>
    <dgm:cxn modelId="{D389E432-FA24-47B7-AE97-56A5F85F2A96}" srcId="{C6220EE6-BADC-4FD0-9F2F-2E7589A84953}" destId="{0976FF65-BF97-48A8-AB7D-5CF917129B21}" srcOrd="1" destOrd="0" parTransId="{6FBAEF0C-754D-4306-8363-4C55130C5D1C}" sibTransId="{97542E73-5473-43E4-A63B-6FEF023F00EE}"/>
    <dgm:cxn modelId="{7B182735-8F28-4FF3-8441-8C5FCDFE25C9}" type="presOf" srcId="{969AEC0A-E32F-46FC-A562-59540905C4DA}" destId="{825A669F-0572-4432-B946-BE70F1D46314}" srcOrd="0" destOrd="0" presId="urn:microsoft.com/office/officeart/2005/8/layout/hierarchy1"/>
    <dgm:cxn modelId="{3FFCC337-0E73-4BE7-93F7-57730195DB0B}" type="presOf" srcId="{0976FF65-BF97-48A8-AB7D-5CF917129B21}" destId="{F513D20E-76E2-4A86-A207-F783C9870DDD}" srcOrd="0" destOrd="0" presId="urn:microsoft.com/office/officeart/2005/8/layout/hierarchy1"/>
    <dgm:cxn modelId="{FC77FD39-1B71-4FD0-AE42-287E764917FA}" type="presOf" srcId="{3C81DD8D-D52D-4CE3-8BC8-74DDC8DA68BE}" destId="{C1CF224D-9648-40C6-BD4A-359744680EB8}" srcOrd="0" destOrd="0" presId="urn:microsoft.com/office/officeart/2005/8/layout/hierarchy1"/>
    <dgm:cxn modelId="{A77BFF3C-C1DE-4382-95BE-D6FB6702FF6C}" srcId="{7829B078-6089-4ADE-994E-9715767A3A37}" destId="{2A59DF8D-C609-4C79-A608-095B92D4E792}" srcOrd="1" destOrd="0" parTransId="{AD522737-DE57-40DE-BE09-4955B814B660}" sibTransId="{D2C1DE95-0360-48FE-8BE3-019F72B3D088}"/>
    <dgm:cxn modelId="{0039813E-B293-4217-8D67-FE70896EF18F}" type="presOf" srcId="{B994B233-246F-4D20-B647-010237156F8A}" destId="{274834F3-DBC4-4621-8C63-986F1E1F5087}" srcOrd="0" destOrd="0" presId="urn:microsoft.com/office/officeart/2005/8/layout/hierarchy1"/>
    <dgm:cxn modelId="{CA580552-CAC7-4004-BA08-F77EBB0ADA78}" srcId="{698AE7EC-7E75-4580-ACB3-44C3ED3BC53E}" destId="{2A034CBA-2CA9-4F87-9CB0-15CF8FF1B353}" srcOrd="0" destOrd="0" parTransId="{0D0EC86E-ADC5-43FC-AD66-75DD8E91F2B1}" sibTransId="{5B13D719-F009-42A8-A4DE-300EDF282952}"/>
    <dgm:cxn modelId="{A2F60752-2B69-4621-B51D-CC0F2E96D599}" srcId="{F2EC6BC1-5199-4A25-9EDF-903ACB24BCA3}" destId="{793A6CE1-E42A-4565-9EBD-B75F648B6125}" srcOrd="3" destOrd="0" parTransId="{0034A606-D54B-48E5-AC3F-6DE0E797F083}" sibTransId="{F8D51D56-FA4B-4C0D-903B-214B16E271BD}"/>
    <dgm:cxn modelId="{68CCAF52-3614-4F24-ADAF-FF2E5EC45822}" type="presOf" srcId="{84A1D940-595E-47F3-99DB-C9F0979116CD}" destId="{F0254033-8249-44B3-896D-C25909EC85D4}" srcOrd="0" destOrd="0" presId="urn:microsoft.com/office/officeart/2005/8/layout/hierarchy1"/>
    <dgm:cxn modelId="{DE9A8854-A6E7-406C-B947-50BE783DE468}" type="presOf" srcId="{D0B36FAD-7EEE-4337-ADAD-5B25F8A9B628}" destId="{AF99F3D2-8FC1-4E98-89CA-C13071493458}" srcOrd="0" destOrd="0" presId="urn:microsoft.com/office/officeart/2005/8/layout/hierarchy1"/>
    <dgm:cxn modelId="{E368AB70-FFFE-4A73-8E7C-25801EF6A0E2}" type="presOf" srcId="{97429AFA-69AA-4D71-A389-B9424CF7C840}" destId="{48C43B14-EE75-4C6C-8B67-039ECDF144CB}" srcOrd="0" destOrd="0" presId="urn:microsoft.com/office/officeart/2005/8/layout/hierarchy1"/>
    <dgm:cxn modelId="{3398BA72-B278-454A-BBBA-9F73C84A2D26}" srcId="{F2EC6BC1-5199-4A25-9EDF-903ACB24BCA3}" destId="{B831FE33-0647-4E81-A4F7-D1801D4C9AAA}" srcOrd="2" destOrd="0" parTransId="{3C81DD8D-D52D-4CE3-8BC8-74DDC8DA68BE}" sibTransId="{9A3E30A7-AE6D-4E82-896F-95D3EA2E654C}"/>
    <dgm:cxn modelId="{093F2974-AA2E-440D-9B76-A29E9841CEF6}" type="presOf" srcId="{7829B078-6089-4ADE-994E-9715767A3A37}" destId="{589C439D-B9F7-4A70-A23D-FC419B09EB60}" srcOrd="0" destOrd="0" presId="urn:microsoft.com/office/officeart/2005/8/layout/hierarchy1"/>
    <dgm:cxn modelId="{3A2FF879-DCE2-46E0-86DA-D7CF73D4646D}" type="presOf" srcId="{0D0EC86E-ADC5-43FC-AD66-75DD8E91F2B1}" destId="{1F87316D-F2D4-4FFB-83E7-2FA5AC158E4E}" srcOrd="0" destOrd="0" presId="urn:microsoft.com/office/officeart/2005/8/layout/hierarchy1"/>
    <dgm:cxn modelId="{8C047F80-4548-4F5D-9248-75BDFA13459A}" type="presOf" srcId="{7A7AAB87-3B7E-4D51-B14C-202228FA8B80}" destId="{17A873C2-E5F3-47F4-8B30-E9420D859943}" srcOrd="0" destOrd="0" presId="urn:microsoft.com/office/officeart/2005/8/layout/hierarchy1"/>
    <dgm:cxn modelId="{56F0298A-848A-44E0-824B-7C896668ECB5}" srcId="{F2EC6BC1-5199-4A25-9EDF-903ACB24BCA3}" destId="{ABB8578A-2591-46A6-8A2F-BD1226B7C49A}" srcOrd="4" destOrd="0" parTransId="{74C2D536-CA45-4A05-A205-50B4FE812747}" sibTransId="{A6AD4FD0-0FAA-4FF0-A99F-8DF686B976B2}"/>
    <dgm:cxn modelId="{1B32DC90-7E33-427E-9D9C-FB48421AD16B}" type="presOf" srcId="{F2EC6BC1-5199-4A25-9EDF-903ACB24BCA3}" destId="{D2BBB696-71CC-4785-AA9B-889649FC1BA8}" srcOrd="0" destOrd="0" presId="urn:microsoft.com/office/officeart/2005/8/layout/hierarchy1"/>
    <dgm:cxn modelId="{C2143793-F87F-435E-81D0-712ADBC3F80C}" type="presOf" srcId="{74C2D536-CA45-4A05-A205-50B4FE812747}" destId="{3178AA8F-BD3D-4B0E-828D-B30C136E1E5A}" srcOrd="0" destOrd="0" presId="urn:microsoft.com/office/officeart/2005/8/layout/hierarchy1"/>
    <dgm:cxn modelId="{9DC90A95-4446-4D14-888F-3122B361CBD8}" type="presOf" srcId="{13F04528-84FE-4043-9F4A-AEDD2D66A0B2}" destId="{0396BDA7-BE67-45DA-A1D6-626D50DD19D3}" srcOrd="0" destOrd="0" presId="urn:microsoft.com/office/officeart/2005/8/layout/hierarchy1"/>
    <dgm:cxn modelId="{9A2D6797-D307-4EBE-A6D9-A09DB908A776}" type="presOf" srcId="{0034A606-D54B-48E5-AC3F-6DE0E797F083}" destId="{D47995AD-2F96-4524-A9EE-38C2D4DCFF6D}" srcOrd="0" destOrd="0" presId="urn:microsoft.com/office/officeart/2005/8/layout/hierarchy1"/>
    <dgm:cxn modelId="{AB5BD199-2D47-4E5E-A79E-6EB7BC8F3CE2}" type="presOf" srcId="{5D8A4A6F-4C41-4BAD-81E3-8173EA3AC7EF}" destId="{540E560F-0FA0-47CA-BA19-FE16A0F971D9}" srcOrd="0" destOrd="0" presId="urn:microsoft.com/office/officeart/2005/8/layout/hierarchy1"/>
    <dgm:cxn modelId="{BBE4539F-8185-41C1-8DB8-4F1D0FBFAB05}" type="presOf" srcId="{1D3F40E4-47B0-4475-8BA3-25B470F68447}" destId="{DBABE31F-C71E-4E81-96E4-3B1BD3BFF24E}" srcOrd="0" destOrd="0" presId="urn:microsoft.com/office/officeart/2005/8/layout/hierarchy1"/>
    <dgm:cxn modelId="{4CEDACAF-76F8-4288-BE42-FB44890986FC}" type="presOf" srcId="{64E27C95-ADE2-4CA7-9890-D2B9A6AD2F8E}" destId="{4D9894AA-6A83-4761-9C11-6623E0B637F7}" srcOrd="0" destOrd="0" presId="urn:microsoft.com/office/officeart/2005/8/layout/hierarchy1"/>
    <dgm:cxn modelId="{1D10B9B0-28F6-4169-AC29-50ACB9CB2596}" type="presOf" srcId="{2A034CBA-2CA9-4F87-9CB0-15CF8FF1B353}" destId="{F1CB575B-7381-49D4-B12A-27E4BDA9F267}" srcOrd="0" destOrd="0" presId="urn:microsoft.com/office/officeart/2005/8/layout/hierarchy1"/>
    <dgm:cxn modelId="{D77BAFB5-B910-4496-ABEF-73236138FE0D}" type="presOf" srcId="{D8C12846-C113-4672-833D-8B14FDBA2E86}" destId="{0AC946F1-8186-4377-B496-8A503F254270}" srcOrd="0" destOrd="0" presId="urn:microsoft.com/office/officeart/2005/8/layout/hierarchy1"/>
    <dgm:cxn modelId="{3B8D01B7-4DDC-46BF-B13F-9D2AD3E2AF2C}" type="presOf" srcId="{1B2AB6AF-5648-47CB-857E-4E9CC5C81BDE}" destId="{27960908-C403-49E0-B073-BBB8DBC13629}" srcOrd="0" destOrd="0" presId="urn:microsoft.com/office/officeart/2005/8/layout/hierarchy1"/>
    <dgm:cxn modelId="{1E5F0AB7-91EE-4B41-922F-775DEA043154}" srcId="{F2EC6BC1-5199-4A25-9EDF-903ACB24BCA3}" destId="{97429AFA-69AA-4D71-A389-B9424CF7C840}" srcOrd="0" destOrd="0" parTransId="{D0B36FAD-7EEE-4337-ADAD-5B25F8A9B628}" sibTransId="{53578B3E-D337-491D-89B9-F0A783BAA2E5}"/>
    <dgm:cxn modelId="{A7429EB8-6984-4D51-8688-6A8B7A3CCA18}" type="presOf" srcId="{CEC7F73A-871C-4A88-BE31-2BC2B2C59899}" destId="{EC6ADA22-45D0-4424-8904-8F079FFCD518}" srcOrd="0" destOrd="0" presId="urn:microsoft.com/office/officeart/2005/8/layout/hierarchy1"/>
    <dgm:cxn modelId="{BEAE93BA-A1BB-4180-AD33-833E2BA2C606}" type="presOf" srcId="{793A6CE1-E42A-4565-9EBD-B75F648B6125}" destId="{3908CDFF-D2EF-49B1-9E48-8703E2035CD6}" srcOrd="0" destOrd="0" presId="urn:microsoft.com/office/officeart/2005/8/layout/hierarchy1"/>
    <dgm:cxn modelId="{E5FACFBB-1227-4A3B-8023-AF5D0FD1BBE9}" srcId="{698AE7EC-7E75-4580-ACB3-44C3ED3BC53E}" destId="{F2EC6BC1-5199-4A25-9EDF-903ACB24BCA3}" srcOrd="1" destOrd="0" parTransId="{1D3F40E4-47B0-4475-8BA3-25B470F68447}" sibTransId="{04B4018E-E03B-4581-A187-BD803A7F4496}"/>
    <dgm:cxn modelId="{8FC595BD-D35B-46ED-BE3C-A91829FA171B}" type="presOf" srcId="{314F85DF-5A61-4865-B9A8-14A27163390C}" destId="{A3050C6F-8FAC-4BD6-876D-B76159661E12}" srcOrd="0" destOrd="0" presId="urn:microsoft.com/office/officeart/2005/8/layout/hierarchy1"/>
    <dgm:cxn modelId="{4A37BEC1-3719-4742-86F4-42EEDFD374D2}" srcId="{2A59DF8D-C609-4C79-A608-095B92D4E792}" destId="{71B4B597-56F5-4142-951C-0497E7167543}" srcOrd="5" destOrd="0" parTransId="{64E27C95-ADE2-4CA7-9890-D2B9A6AD2F8E}" sibTransId="{643606F1-2F55-499A-97D3-CD2FD280DA78}"/>
    <dgm:cxn modelId="{03ECF4C3-A194-4D33-A9F4-9A1D4EC44E6D}" type="presOf" srcId="{B0393BCC-273D-4615-92FD-35F16F3CBA75}" destId="{69A19D5C-A3C8-4E1A-871E-13101EB2A43A}" srcOrd="0" destOrd="0" presId="urn:microsoft.com/office/officeart/2005/8/layout/hierarchy1"/>
    <dgm:cxn modelId="{820B51C5-1986-40B9-B417-E8DDD27371BC}" type="presOf" srcId="{71B4B597-56F5-4142-951C-0497E7167543}" destId="{F10F8229-FE9A-4DE8-8C2B-95DDE5F8F379}" srcOrd="0" destOrd="0" presId="urn:microsoft.com/office/officeart/2005/8/layout/hierarchy1"/>
    <dgm:cxn modelId="{CBA230C6-AE0A-40E6-873B-4DECC6B094F5}" srcId="{2A59DF8D-C609-4C79-A608-095B92D4E792}" destId="{D8C12846-C113-4672-833D-8B14FDBA2E86}" srcOrd="1" destOrd="0" parTransId="{0FF2369C-98E2-45BE-A0E5-DC45AD7B9368}" sibTransId="{4388DAC5-9BAC-4BCB-9BEB-7D725C966D04}"/>
    <dgm:cxn modelId="{472661C8-A803-4D37-B7A3-DF7C42A6881A}" type="presOf" srcId="{16027CC8-553D-4F40-93F1-FF3E4C67501D}" destId="{BC85F431-AB07-48C4-BA8E-3E6DF87CFC8A}" srcOrd="0" destOrd="0" presId="urn:microsoft.com/office/officeart/2005/8/layout/hierarchy1"/>
    <dgm:cxn modelId="{1DEBEBD2-6DA4-4025-BCF8-F188BB15D265}" srcId="{CD258308-35E2-47E0-A949-5DCE864DA023}" destId="{7829B078-6089-4ADE-994E-9715767A3A37}" srcOrd="1" destOrd="0" parTransId="{B994B233-246F-4D20-B647-010237156F8A}" sibTransId="{B58DD484-41D4-48CC-925E-C93AB634C1F0}"/>
    <dgm:cxn modelId="{98232ED8-87B4-4248-B8F0-8AD1D2BA5DB9}" srcId="{2A59DF8D-C609-4C79-A608-095B92D4E792}" destId="{5D8A4A6F-4C41-4BAD-81E3-8173EA3AC7EF}" srcOrd="0" destOrd="0" parTransId="{EAADB93E-47AC-4D86-9754-D3367E293F0D}" sibTransId="{53AF269C-4E0B-4EBF-A77F-4EC05BE122C6}"/>
    <dgm:cxn modelId="{6AC87EE1-038B-4A05-A93D-730926163070}" type="presOf" srcId="{B831FE33-0647-4E81-A4F7-D1801D4C9AAA}" destId="{6F24EF24-D6F7-48A1-AF93-B68DFEB80463}" srcOrd="0" destOrd="0" presId="urn:microsoft.com/office/officeart/2005/8/layout/hierarchy1"/>
    <dgm:cxn modelId="{D42382E9-8CF1-4FF7-8120-7A2E3996949D}" srcId="{607710BE-ED32-4CE1-9A51-8D594631F605}" destId="{CD258308-35E2-47E0-A949-5DCE864DA023}" srcOrd="0" destOrd="0" parTransId="{64DA13CB-A507-4A5B-A6F5-D82FB0667DD0}" sibTransId="{B133DF1C-FC99-4866-B0E1-8B645EB035DC}"/>
    <dgm:cxn modelId="{129CC8EB-9332-4AA1-AEDE-A49B23B53E7B}" type="presOf" srcId="{EAADB93E-47AC-4D86-9754-D3367E293F0D}" destId="{EC31C820-5F75-4E9A-A0D6-4DE441588094}" srcOrd="0" destOrd="0" presId="urn:microsoft.com/office/officeart/2005/8/layout/hierarchy1"/>
    <dgm:cxn modelId="{16369CEC-6ACC-44BF-A624-7974FB2AA59E}" type="presOf" srcId="{AD522737-DE57-40DE-BE09-4955B814B660}" destId="{399544F7-5B30-4757-8C9D-C08F9B045184}" srcOrd="0" destOrd="0" presId="urn:microsoft.com/office/officeart/2005/8/layout/hierarchy1"/>
    <dgm:cxn modelId="{86DA7AF3-AFC6-4A3B-9BDA-0DE69214EDAE}" type="presOf" srcId="{2A59DF8D-C609-4C79-A608-095B92D4E792}" destId="{2A3572B0-A858-482C-97E4-233071ED362B}" srcOrd="0" destOrd="0" presId="urn:microsoft.com/office/officeart/2005/8/layout/hierarchy1"/>
    <dgm:cxn modelId="{0B4ED2F4-321C-4D7A-A7B5-278095FB8126}" srcId="{7829B078-6089-4ADE-994E-9715767A3A37}" destId="{698AE7EC-7E75-4580-ACB3-44C3ED3BC53E}" srcOrd="0" destOrd="0" parTransId="{BA316EC4-A72E-40BC-A70A-73363FEA45EA}" sibTransId="{3FF12B1E-E0B1-4BFA-A389-6DCD2A2D09BD}"/>
    <dgm:cxn modelId="{B91D30F6-FD5C-40DF-8A8F-94305B34AEBF}" srcId="{F2EC6BC1-5199-4A25-9EDF-903ACB24BCA3}" destId="{FD7FF8D0-DF78-4B3C-AEB1-807A509B1D52}" srcOrd="1" destOrd="0" parTransId="{CEC7F73A-871C-4A88-BE31-2BC2B2C59899}" sibTransId="{173BE226-8262-40FF-9B55-BAC74B6E9498}"/>
    <dgm:cxn modelId="{86279BF7-3792-4F69-96F2-140E752C4B8C}" srcId="{2A59DF8D-C609-4C79-A608-095B92D4E792}" destId="{EB3DCA6F-A422-46FB-A511-6CF27E0906B9}" srcOrd="2" destOrd="0" parTransId="{A04C4A56-C1C3-4568-80D0-1CCDCC8EB734}" sibTransId="{192F7FC0-09DE-491E-9EC5-E9C3F376B1EE}"/>
    <dgm:cxn modelId="{061D801F-9959-468C-9515-5AE946F53833}" type="presParOf" srcId="{AC13AEF7-9CF4-472D-9CFA-AC66F10D3F93}" destId="{5B741187-27EE-41F5-A43C-E0DCBB2076C7}" srcOrd="0" destOrd="0" presId="urn:microsoft.com/office/officeart/2005/8/layout/hierarchy1"/>
    <dgm:cxn modelId="{00FA5D97-5F9A-4FBF-B8CA-02C573CFE56E}" type="presParOf" srcId="{5B741187-27EE-41F5-A43C-E0DCBB2076C7}" destId="{E4037017-8E05-463D-AABA-98E8C06BCB8E}" srcOrd="0" destOrd="0" presId="urn:microsoft.com/office/officeart/2005/8/layout/hierarchy1"/>
    <dgm:cxn modelId="{3CE9B2BA-20F0-48EB-8F44-45814288B412}" type="presParOf" srcId="{E4037017-8E05-463D-AABA-98E8C06BCB8E}" destId="{5EDF732C-6154-4D92-81E3-A2B9340B5F1D}" srcOrd="0" destOrd="0" presId="urn:microsoft.com/office/officeart/2005/8/layout/hierarchy1"/>
    <dgm:cxn modelId="{7B657F12-7767-4029-82C2-98DCB1AC0CC6}" type="presParOf" srcId="{E4037017-8E05-463D-AABA-98E8C06BCB8E}" destId="{6A2B6223-1C75-4193-9E0F-CD6DEF8F7746}" srcOrd="1" destOrd="0" presId="urn:microsoft.com/office/officeart/2005/8/layout/hierarchy1"/>
    <dgm:cxn modelId="{E5423F8F-2FED-447F-BBA1-318C13227880}" type="presParOf" srcId="{5B741187-27EE-41F5-A43C-E0DCBB2076C7}" destId="{E778B6FA-65FA-41BD-9EDC-9FEBCB66082A}" srcOrd="1" destOrd="0" presId="urn:microsoft.com/office/officeart/2005/8/layout/hierarchy1"/>
    <dgm:cxn modelId="{6F461CB8-7815-4A73-BF73-264570A47BD8}" type="presParOf" srcId="{E778B6FA-65FA-41BD-9EDC-9FEBCB66082A}" destId="{17A873C2-E5F3-47F4-8B30-E9420D859943}" srcOrd="0" destOrd="0" presId="urn:microsoft.com/office/officeart/2005/8/layout/hierarchy1"/>
    <dgm:cxn modelId="{B99C1CC4-3CC1-4E1B-950D-400F442122A3}" type="presParOf" srcId="{E778B6FA-65FA-41BD-9EDC-9FEBCB66082A}" destId="{DC397BF5-F425-4E52-9748-3C4F10833FE8}" srcOrd="1" destOrd="0" presId="urn:microsoft.com/office/officeart/2005/8/layout/hierarchy1"/>
    <dgm:cxn modelId="{E76458A3-77F0-4863-8CA9-F081081179AC}" type="presParOf" srcId="{DC397BF5-F425-4E52-9748-3C4F10833FE8}" destId="{6C04A8F9-61D5-40B1-8D57-B879222F8FE9}" srcOrd="0" destOrd="0" presId="urn:microsoft.com/office/officeart/2005/8/layout/hierarchy1"/>
    <dgm:cxn modelId="{8DABED38-98A7-4EE5-A497-BA85A6B798CE}" type="presParOf" srcId="{6C04A8F9-61D5-40B1-8D57-B879222F8FE9}" destId="{E9D40F78-3E31-4F45-B012-70CF80A5A1EC}" srcOrd="0" destOrd="0" presId="urn:microsoft.com/office/officeart/2005/8/layout/hierarchy1"/>
    <dgm:cxn modelId="{1D03C6C3-F3E5-47CD-9AB7-90A2B33C4911}" type="presParOf" srcId="{6C04A8F9-61D5-40B1-8D57-B879222F8FE9}" destId="{60689A7E-669F-4808-B044-2DBF15754044}" srcOrd="1" destOrd="0" presId="urn:microsoft.com/office/officeart/2005/8/layout/hierarchy1"/>
    <dgm:cxn modelId="{C3B11D17-167F-4C7A-A714-ADFEB1CAA238}" type="presParOf" srcId="{DC397BF5-F425-4E52-9748-3C4F10833FE8}" destId="{081A31D9-86A8-4176-9072-BF9FDEA371BD}" srcOrd="1" destOrd="0" presId="urn:microsoft.com/office/officeart/2005/8/layout/hierarchy1"/>
    <dgm:cxn modelId="{943DE33F-E4FD-4FF2-A557-2A9C01584D37}" type="presParOf" srcId="{081A31D9-86A8-4176-9072-BF9FDEA371BD}" destId="{8AC8C43F-C96E-4485-BDD8-133D6A0F8EA0}" srcOrd="0" destOrd="0" presId="urn:microsoft.com/office/officeart/2005/8/layout/hierarchy1"/>
    <dgm:cxn modelId="{C293FCCE-994F-4B1F-AEC2-BB8E59F3AF89}" type="presParOf" srcId="{081A31D9-86A8-4176-9072-BF9FDEA371BD}" destId="{21DC2355-D677-431D-BC4B-FE94BCC102EB}" srcOrd="1" destOrd="0" presId="urn:microsoft.com/office/officeart/2005/8/layout/hierarchy1"/>
    <dgm:cxn modelId="{D0446D2C-5C4C-4E79-AF6D-DF1A492DCB35}" type="presParOf" srcId="{21DC2355-D677-431D-BC4B-FE94BCC102EB}" destId="{BA833D17-B6BB-47CF-9345-15D465458A9D}" srcOrd="0" destOrd="0" presId="urn:microsoft.com/office/officeart/2005/8/layout/hierarchy1"/>
    <dgm:cxn modelId="{2848DD2E-9F33-423F-BEC0-3F1298863AEB}" type="presParOf" srcId="{BA833D17-B6BB-47CF-9345-15D465458A9D}" destId="{0348F523-1281-48DA-A650-75D503BA463A}" srcOrd="0" destOrd="0" presId="urn:microsoft.com/office/officeart/2005/8/layout/hierarchy1"/>
    <dgm:cxn modelId="{D28B7E4A-0FA6-4524-8BE2-74C6B6E6D495}" type="presParOf" srcId="{BA833D17-B6BB-47CF-9345-15D465458A9D}" destId="{A3050C6F-8FAC-4BD6-876D-B76159661E12}" srcOrd="1" destOrd="0" presId="urn:microsoft.com/office/officeart/2005/8/layout/hierarchy1"/>
    <dgm:cxn modelId="{EB602415-678A-4F33-B48D-1AC393E40C7E}" type="presParOf" srcId="{21DC2355-D677-431D-BC4B-FE94BCC102EB}" destId="{9B6B52E4-7D9A-47AF-A484-D131E3AAEA03}" srcOrd="1" destOrd="0" presId="urn:microsoft.com/office/officeart/2005/8/layout/hierarchy1"/>
    <dgm:cxn modelId="{434C9C25-2729-42EE-88FF-422BE0238438}" type="presParOf" srcId="{081A31D9-86A8-4176-9072-BF9FDEA371BD}" destId="{705EDD67-C03B-4C51-92AB-3CAF98299DC0}" srcOrd="2" destOrd="0" presId="urn:microsoft.com/office/officeart/2005/8/layout/hierarchy1"/>
    <dgm:cxn modelId="{E0ED0A60-95FF-4C81-A7DB-0CE7CA564BD6}" type="presParOf" srcId="{081A31D9-86A8-4176-9072-BF9FDEA371BD}" destId="{0FAF437F-8FA4-4A39-8D78-B5B9E5952628}" srcOrd="3" destOrd="0" presId="urn:microsoft.com/office/officeart/2005/8/layout/hierarchy1"/>
    <dgm:cxn modelId="{12292918-6D0C-4947-A54A-555E9C6181A9}" type="presParOf" srcId="{0FAF437F-8FA4-4A39-8D78-B5B9E5952628}" destId="{5EF099DA-CB53-4954-BC6C-142AA816B4FE}" srcOrd="0" destOrd="0" presId="urn:microsoft.com/office/officeart/2005/8/layout/hierarchy1"/>
    <dgm:cxn modelId="{572C917C-7581-4052-BDCF-A75266E941BE}" type="presParOf" srcId="{5EF099DA-CB53-4954-BC6C-142AA816B4FE}" destId="{A0BA7CDB-2D58-4412-BA97-03B2AB9C9B13}" srcOrd="0" destOrd="0" presId="urn:microsoft.com/office/officeart/2005/8/layout/hierarchy1"/>
    <dgm:cxn modelId="{2D6578CD-CD47-4DF9-9FB2-AC134E0E2E43}" type="presParOf" srcId="{5EF099DA-CB53-4954-BC6C-142AA816B4FE}" destId="{F513D20E-76E2-4A86-A207-F783C9870DDD}" srcOrd="1" destOrd="0" presId="urn:microsoft.com/office/officeart/2005/8/layout/hierarchy1"/>
    <dgm:cxn modelId="{CDD9E25C-A144-421C-8499-9C2F9F7B0B13}" type="presParOf" srcId="{0FAF437F-8FA4-4A39-8D78-B5B9E5952628}" destId="{A42CCBC4-E8F0-4AAC-8ADE-C90142A6ACA9}" srcOrd="1" destOrd="0" presId="urn:microsoft.com/office/officeart/2005/8/layout/hierarchy1"/>
    <dgm:cxn modelId="{E1F46737-772D-402B-B22A-CFF6EFC043ED}" type="presParOf" srcId="{081A31D9-86A8-4176-9072-BF9FDEA371BD}" destId="{69A19D5C-A3C8-4E1A-871E-13101EB2A43A}" srcOrd="4" destOrd="0" presId="urn:microsoft.com/office/officeart/2005/8/layout/hierarchy1"/>
    <dgm:cxn modelId="{C5BC77FA-E4A1-4B41-B37F-39E8B985F9A6}" type="presParOf" srcId="{081A31D9-86A8-4176-9072-BF9FDEA371BD}" destId="{EA5C6CCF-9C17-4610-A874-C47C1226C0A9}" srcOrd="5" destOrd="0" presId="urn:microsoft.com/office/officeart/2005/8/layout/hierarchy1"/>
    <dgm:cxn modelId="{1FCC3F6B-E932-4441-817B-713775AA4904}" type="presParOf" srcId="{EA5C6CCF-9C17-4610-A874-C47C1226C0A9}" destId="{2D80B2C2-EE66-4869-AD10-EBFE4A22CB24}" srcOrd="0" destOrd="0" presId="urn:microsoft.com/office/officeart/2005/8/layout/hierarchy1"/>
    <dgm:cxn modelId="{D83A699C-1D7A-456E-B10A-7E1833F79BC3}" type="presParOf" srcId="{2D80B2C2-EE66-4869-AD10-EBFE4A22CB24}" destId="{EA4874D1-4339-4CF1-995A-74597A167E58}" srcOrd="0" destOrd="0" presId="urn:microsoft.com/office/officeart/2005/8/layout/hierarchy1"/>
    <dgm:cxn modelId="{D8646C4F-2207-490D-9AA5-2007C9830084}" type="presParOf" srcId="{2D80B2C2-EE66-4869-AD10-EBFE4A22CB24}" destId="{27960908-C403-49E0-B073-BBB8DBC13629}" srcOrd="1" destOrd="0" presId="urn:microsoft.com/office/officeart/2005/8/layout/hierarchy1"/>
    <dgm:cxn modelId="{BD0A5966-1990-401D-824C-9AB7840C9272}" type="presParOf" srcId="{EA5C6CCF-9C17-4610-A874-C47C1226C0A9}" destId="{4AC4183C-10AF-4E05-8BE6-18EE0DC4099D}" srcOrd="1" destOrd="0" presId="urn:microsoft.com/office/officeart/2005/8/layout/hierarchy1"/>
    <dgm:cxn modelId="{DD504904-EDD8-40F8-A2A2-3F091FF48B96}" type="presParOf" srcId="{E778B6FA-65FA-41BD-9EDC-9FEBCB66082A}" destId="{274834F3-DBC4-4621-8C63-986F1E1F5087}" srcOrd="2" destOrd="0" presId="urn:microsoft.com/office/officeart/2005/8/layout/hierarchy1"/>
    <dgm:cxn modelId="{46A9B9D6-3726-48EC-B6AA-8678104B7159}" type="presParOf" srcId="{E778B6FA-65FA-41BD-9EDC-9FEBCB66082A}" destId="{D64D7626-33A9-4FAC-88A6-CF1E4FF36DFA}" srcOrd="3" destOrd="0" presId="urn:microsoft.com/office/officeart/2005/8/layout/hierarchy1"/>
    <dgm:cxn modelId="{BBF6792D-0F59-4DCD-99D3-84E376FCC55C}" type="presParOf" srcId="{D64D7626-33A9-4FAC-88A6-CF1E4FF36DFA}" destId="{4801C969-8BE3-43EB-83AD-A56B01AEEA48}" srcOrd="0" destOrd="0" presId="urn:microsoft.com/office/officeart/2005/8/layout/hierarchy1"/>
    <dgm:cxn modelId="{26DA8D52-C695-4691-B44E-ADE41D9813D9}" type="presParOf" srcId="{4801C969-8BE3-43EB-83AD-A56B01AEEA48}" destId="{9E7456EC-5DB4-4E8E-B55D-1CEEBBDD2419}" srcOrd="0" destOrd="0" presId="urn:microsoft.com/office/officeart/2005/8/layout/hierarchy1"/>
    <dgm:cxn modelId="{19EC3910-A4B3-4471-A1BC-033F861343A9}" type="presParOf" srcId="{4801C969-8BE3-43EB-83AD-A56B01AEEA48}" destId="{589C439D-B9F7-4A70-A23D-FC419B09EB60}" srcOrd="1" destOrd="0" presId="urn:microsoft.com/office/officeart/2005/8/layout/hierarchy1"/>
    <dgm:cxn modelId="{DCFE184E-750A-4BD6-8697-C3FB89A4600D}" type="presParOf" srcId="{D64D7626-33A9-4FAC-88A6-CF1E4FF36DFA}" destId="{E74990CF-5BE3-430A-9D92-AA67BFBCC612}" srcOrd="1" destOrd="0" presId="urn:microsoft.com/office/officeart/2005/8/layout/hierarchy1"/>
    <dgm:cxn modelId="{CADCEBBE-C0D2-43B5-A071-CC595D214E12}" type="presParOf" srcId="{E74990CF-5BE3-430A-9D92-AA67BFBCC612}" destId="{DC57D758-F597-4822-8A4E-15A6A3650EF6}" srcOrd="0" destOrd="0" presId="urn:microsoft.com/office/officeart/2005/8/layout/hierarchy1"/>
    <dgm:cxn modelId="{BB769071-0709-4A07-9395-E88EA3799ACD}" type="presParOf" srcId="{E74990CF-5BE3-430A-9D92-AA67BFBCC612}" destId="{47D68DBD-1A1F-4C80-A824-800D363B6A53}" srcOrd="1" destOrd="0" presId="urn:microsoft.com/office/officeart/2005/8/layout/hierarchy1"/>
    <dgm:cxn modelId="{3937EBC4-A0AE-4379-A732-C12E58DA69F1}" type="presParOf" srcId="{47D68DBD-1A1F-4C80-A824-800D363B6A53}" destId="{89B2B62A-827B-46D0-B2DA-E6E68C19BB08}" srcOrd="0" destOrd="0" presId="urn:microsoft.com/office/officeart/2005/8/layout/hierarchy1"/>
    <dgm:cxn modelId="{31C3231A-B446-4678-87F2-0524AB67939B}" type="presParOf" srcId="{89B2B62A-827B-46D0-B2DA-E6E68C19BB08}" destId="{95FFA3A6-8328-4407-AEFA-14EB1C014B19}" srcOrd="0" destOrd="0" presId="urn:microsoft.com/office/officeart/2005/8/layout/hierarchy1"/>
    <dgm:cxn modelId="{3CCC6778-580C-46F4-935D-0412E4A88225}" type="presParOf" srcId="{89B2B62A-827B-46D0-B2DA-E6E68C19BB08}" destId="{D180BD35-D13F-4CE4-A14D-F3B4CFBB3840}" srcOrd="1" destOrd="0" presId="urn:microsoft.com/office/officeart/2005/8/layout/hierarchy1"/>
    <dgm:cxn modelId="{3E95BB58-6A6D-4214-9FCD-F969A47EAD8C}" type="presParOf" srcId="{47D68DBD-1A1F-4C80-A824-800D363B6A53}" destId="{D6539840-A69F-4225-9B3F-7E04ABFAD52A}" srcOrd="1" destOrd="0" presId="urn:microsoft.com/office/officeart/2005/8/layout/hierarchy1"/>
    <dgm:cxn modelId="{0CE54B2E-50E2-4827-98EE-69265A70A2D8}" type="presParOf" srcId="{D6539840-A69F-4225-9B3F-7E04ABFAD52A}" destId="{1F87316D-F2D4-4FFB-83E7-2FA5AC158E4E}" srcOrd="0" destOrd="0" presId="urn:microsoft.com/office/officeart/2005/8/layout/hierarchy1"/>
    <dgm:cxn modelId="{AB60F8A7-CCB9-40C4-A12D-58F69AF3BF74}" type="presParOf" srcId="{D6539840-A69F-4225-9B3F-7E04ABFAD52A}" destId="{B3212856-AC84-4A9B-9436-1D6EBA1E20C8}" srcOrd="1" destOrd="0" presId="urn:microsoft.com/office/officeart/2005/8/layout/hierarchy1"/>
    <dgm:cxn modelId="{A303A47D-A4F6-4C1B-A861-4236AFE2AEF0}" type="presParOf" srcId="{B3212856-AC84-4A9B-9436-1D6EBA1E20C8}" destId="{9813D8E1-5BAF-4A99-9732-108CA9742120}" srcOrd="0" destOrd="0" presId="urn:microsoft.com/office/officeart/2005/8/layout/hierarchy1"/>
    <dgm:cxn modelId="{7D7F5360-6079-4E44-AEF2-36D75F7B973A}" type="presParOf" srcId="{9813D8E1-5BAF-4A99-9732-108CA9742120}" destId="{AD9F7723-173C-4C21-8CE1-54D37C014766}" srcOrd="0" destOrd="0" presId="urn:microsoft.com/office/officeart/2005/8/layout/hierarchy1"/>
    <dgm:cxn modelId="{6DED3549-FBF6-4B75-BF8A-A22ADF69EEF6}" type="presParOf" srcId="{9813D8E1-5BAF-4A99-9732-108CA9742120}" destId="{F1CB575B-7381-49D4-B12A-27E4BDA9F267}" srcOrd="1" destOrd="0" presId="urn:microsoft.com/office/officeart/2005/8/layout/hierarchy1"/>
    <dgm:cxn modelId="{CF4F1F46-C737-483B-97AA-A002B7382013}" type="presParOf" srcId="{B3212856-AC84-4A9B-9436-1D6EBA1E20C8}" destId="{1C4A60CD-B7DF-484F-8445-EF5A6BD8B8AF}" srcOrd="1" destOrd="0" presId="urn:microsoft.com/office/officeart/2005/8/layout/hierarchy1"/>
    <dgm:cxn modelId="{2009707A-6BA9-46A2-B420-0FC8DDFA4D36}" type="presParOf" srcId="{D6539840-A69F-4225-9B3F-7E04ABFAD52A}" destId="{DBABE31F-C71E-4E81-96E4-3B1BD3BFF24E}" srcOrd="2" destOrd="0" presId="urn:microsoft.com/office/officeart/2005/8/layout/hierarchy1"/>
    <dgm:cxn modelId="{418811D3-E4B4-41D1-9E18-6175D1F912AA}" type="presParOf" srcId="{D6539840-A69F-4225-9B3F-7E04ABFAD52A}" destId="{987DDDCC-FACB-4F58-8C3D-8757766A5F6D}" srcOrd="3" destOrd="0" presId="urn:microsoft.com/office/officeart/2005/8/layout/hierarchy1"/>
    <dgm:cxn modelId="{820573F3-2D6C-4F82-A536-BB0F19CE3830}" type="presParOf" srcId="{987DDDCC-FACB-4F58-8C3D-8757766A5F6D}" destId="{1DD6F844-137F-4FEA-BB2B-9ABBA42F3724}" srcOrd="0" destOrd="0" presId="urn:microsoft.com/office/officeart/2005/8/layout/hierarchy1"/>
    <dgm:cxn modelId="{457A642E-F852-4341-A2E7-E3800A258621}" type="presParOf" srcId="{1DD6F844-137F-4FEA-BB2B-9ABBA42F3724}" destId="{6C49CBC0-27EC-4BC1-B96E-BB9AC4019947}" srcOrd="0" destOrd="0" presId="urn:microsoft.com/office/officeart/2005/8/layout/hierarchy1"/>
    <dgm:cxn modelId="{86BC5708-2A29-4A75-BE30-E34851BB58D1}" type="presParOf" srcId="{1DD6F844-137F-4FEA-BB2B-9ABBA42F3724}" destId="{D2BBB696-71CC-4785-AA9B-889649FC1BA8}" srcOrd="1" destOrd="0" presId="urn:microsoft.com/office/officeart/2005/8/layout/hierarchy1"/>
    <dgm:cxn modelId="{34261A21-1701-4B1D-BB26-DBFB00B23DD0}" type="presParOf" srcId="{987DDDCC-FACB-4F58-8C3D-8757766A5F6D}" destId="{22DDA342-76FD-4F98-9CD6-47EEE7CC5BF7}" srcOrd="1" destOrd="0" presId="urn:microsoft.com/office/officeart/2005/8/layout/hierarchy1"/>
    <dgm:cxn modelId="{7368EFFB-DE69-4AF3-AEAC-C972F5E3F508}" type="presParOf" srcId="{22DDA342-76FD-4F98-9CD6-47EEE7CC5BF7}" destId="{AF99F3D2-8FC1-4E98-89CA-C13071493458}" srcOrd="0" destOrd="0" presId="urn:microsoft.com/office/officeart/2005/8/layout/hierarchy1"/>
    <dgm:cxn modelId="{4DF8BA97-49E7-4C49-BAF4-A4A4CF642885}" type="presParOf" srcId="{22DDA342-76FD-4F98-9CD6-47EEE7CC5BF7}" destId="{28C66A01-69A9-45A5-A844-35ED5EA58BEB}" srcOrd="1" destOrd="0" presId="urn:microsoft.com/office/officeart/2005/8/layout/hierarchy1"/>
    <dgm:cxn modelId="{5312C285-5D85-4645-B1D7-5FED3F37CC15}" type="presParOf" srcId="{28C66A01-69A9-45A5-A844-35ED5EA58BEB}" destId="{2F2CBE9A-CB5D-4CEA-A04A-BE853458F190}" srcOrd="0" destOrd="0" presId="urn:microsoft.com/office/officeart/2005/8/layout/hierarchy1"/>
    <dgm:cxn modelId="{D0D6E3A8-2DFE-48F9-BD64-21E45B3133C1}" type="presParOf" srcId="{2F2CBE9A-CB5D-4CEA-A04A-BE853458F190}" destId="{ECD954DE-18B1-40CF-9C6A-6A617CACE1D2}" srcOrd="0" destOrd="0" presId="urn:microsoft.com/office/officeart/2005/8/layout/hierarchy1"/>
    <dgm:cxn modelId="{80B39959-E240-4E5A-AAE0-B41A3E0C22FF}" type="presParOf" srcId="{2F2CBE9A-CB5D-4CEA-A04A-BE853458F190}" destId="{48C43B14-EE75-4C6C-8B67-039ECDF144CB}" srcOrd="1" destOrd="0" presId="urn:microsoft.com/office/officeart/2005/8/layout/hierarchy1"/>
    <dgm:cxn modelId="{042C5BF0-6469-4990-8609-329C1CF9864E}" type="presParOf" srcId="{28C66A01-69A9-45A5-A844-35ED5EA58BEB}" destId="{05FBB140-4D91-4B7D-9FCC-5776F60A0B90}" srcOrd="1" destOrd="0" presId="urn:microsoft.com/office/officeart/2005/8/layout/hierarchy1"/>
    <dgm:cxn modelId="{9E7538FB-3946-4E63-ACDA-08CF3B5EB353}" type="presParOf" srcId="{22DDA342-76FD-4F98-9CD6-47EEE7CC5BF7}" destId="{EC6ADA22-45D0-4424-8904-8F079FFCD518}" srcOrd="2" destOrd="0" presId="urn:microsoft.com/office/officeart/2005/8/layout/hierarchy1"/>
    <dgm:cxn modelId="{30483723-5F3C-4D91-BD0A-CBD222B5A4DC}" type="presParOf" srcId="{22DDA342-76FD-4F98-9CD6-47EEE7CC5BF7}" destId="{781173F0-CA7E-487B-8D43-A23E8F05F93B}" srcOrd="3" destOrd="0" presId="urn:microsoft.com/office/officeart/2005/8/layout/hierarchy1"/>
    <dgm:cxn modelId="{344E1F13-43C9-49D6-A3F7-5B26D66C9D21}" type="presParOf" srcId="{781173F0-CA7E-487B-8D43-A23E8F05F93B}" destId="{ECCA325B-0A44-4231-B527-E210FD5F9ADE}" srcOrd="0" destOrd="0" presId="urn:microsoft.com/office/officeart/2005/8/layout/hierarchy1"/>
    <dgm:cxn modelId="{64213EEF-987B-41EB-8BA9-8FDE60E7FB71}" type="presParOf" srcId="{ECCA325B-0A44-4231-B527-E210FD5F9ADE}" destId="{70401479-DDA5-482B-A623-FCB621814390}" srcOrd="0" destOrd="0" presId="urn:microsoft.com/office/officeart/2005/8/layout/hierarchy1"/>
    <dgm:cxn modelId="{0EC0841D-16B1-45A0-8A97-94CC75BC8FBB}" type="presParOf" srcId="{ECCA325B-0A44-4231-B527-E210FD5F9ADE}" destId="{2FA84C4E-22D5-4C68-B08A-6A88FC9B37CA}" srcOrd="1" destOrd="0" presId="urn:microsoft.com/office/officeart/2005/8/layout/hierarchy1"/>
    <dgm:cxn modelId="{32361B61-4A96-4A67-B8E5-2CB8D8E8CD0F}" type="presParOf" srcId="{781173F0-CA7E-487B-8D43-A23E8F05F93B}" destId="{BA2D58C5-1F5A-473F-99FB-C1C685DBFCF2}" srcOrd="1" destOrd="0" presId="urn:microsoft.com/office/officeart/2005/8/layout/hierarchy1"/>
    <dgm:cxn modelId="{7B94FA5A-D502-4597-94BE-50C199F02A48}" type="presParOf" srcId="{22DDA342-76FD-4F98-9CD6-47EEE7CC5BF7}" destId="{C1CF224D-9648-40C6-BD4A-359744680EB8}" srcOrd="4" destOrd="0" presId="urn:microsoft.com/office/officeart/2005/8/layout/hierarchy1"/>
    <dgm:cxn modelId="{233F7234-0B1B-42C1-A1B9-1D022931954B}" type="presParOf" srcId="{22DDA342-76FD-4F98-9CD6-47EEE7CC5BF7}" destId="{CEF7513F-A8A6-4079-803A-14A074424121}" srcOrd="5" destOrd="0" presId="urn:microsoft.com/office/officeart/2005/8/layout/hierarchy1"/>
    <dgm:cxn modelId="{C20D3B17-6030-4AC4-815F-99768E94E06A}" type="presParOf" srcId="{CEF7513F-A8A6-4079-803A-14A074424121}" destId="{DE1A54D7-9ABC-46D4-9EE3-2EA18C9E117C}" srcOrd="0" destOrd="0" presId="urn:microsoft.com/office/officeart/2005/8/layout/hierarchy1"/>
    <dgm:cxn modelId="{1A936DD3-1BF7-4BB3-B0D2-AE0D5B8E7F1B}" type="presParOf" srcId="{DE1A54D7-9ABC-46D4-9EE3-2EA18C9E117C}" destId="{7E8E389A-C091-42CD-A026-38C29C5B0666}" srcOrd="0" destOrd="0" presId="urn:microsoft.com/office/officeart/2005/8/layout/hierarchy1"/>
    <dgm:cxn modelId="{00C48F6D-4F89-44FC-87C9-724E3A7B5BC9}" type="presParOf" srcId="{DE1A54D7-9ABC-46D4-9EE3-2EA18C9E117C}" destId="{6F24EF24-D6F7-48A1-AF93-B68DFEB80463}" srcOrd="1" destOrd="0" presId="urn:microsoft.com/office/officeart/2005/8/layout/hierarchy1"/>
    <dgm:cxn modelId="{5643773E-0FE6-4751-A19E-6B077F4EC93E}" type="presParOf" srcId="{CEF7513F-A8A6-4079-803A-14A074424121}" destId="{F0F6ADB4-06E4-43B3-A43A-35034B5BBC81}" srcOrd="1" destOrd="0" presId="urn:microsoft.com/office/officeart/2005/8/layout/hierarchy1"/>
    <dgm:cxn modelId="{359B9424-1E66-4ED9-BF02-5A818F61AF6A}" type="presParOf" srcId="{22DDA342-76FD-4F98-9CD6-47EEE7CC5BF7}" destId="{D47995AD-2F96-4524-A9EE-38C2D4DCFF6D}" srcOrd="6" destOrd="0" presId="urn:microsoft.com/office/officeart/2005/8/layout/hierarchy1"/>
    <dgm:cxn modelId="{A1BAC2BB-49F2-4C66-8ED3-DCAD5472688C}" type="presParOf" srcId="{22DDA342-76FD-4F98-9CD6-47EEE7CC5BF7}" destId="{5710573E-EA9B-49E4-BD9E-43237B6A8744}" srcOrd="7" destOrd="0" presId="urn:microsoft.com/office/officeart/2005/8/layout/hierarchy1"/>
    <dgm:cxn modelId="{B789D2AA-FC80-4B61-890B-0F4E485FFCC0}" type="presParOf" srcId="{5710573E-EA9B-49E4-BD9E-43237B6A8744}" destId="{96B22E27-EED3-41CD-9572-1A94A4D1557F}" srcOrd="0" destOrd="0" presId="urn:microsoft.com/office/officeart/2005/8/layout/hierarchy1"/>
    <dgm:cxn modelId="{BB5FEFCA-736C-4C5E-BFD3-ECE85A81AD9C}" type="presParOf" srcId="{96B22E27-EED3-41CD-9572-1A94A4D1557F}" destId="{5C96FAC8-F913-4CE0-A30B-8E60DFE8BA7B}" srcOrd="0" destOrd="0" presId="urn:microsoft.com/office/officeart/2005/8/layout/hierarchy1"/>
    <dgm:cxn modelId="{B1141FDF-FEEA-4D70-8940-0AB6B0E43A61}" type="presParOf" srcId="{96B22E27-EED3-41CD-9572-1A94A4D1557F}" destId="{3908CDFF-D2EF-49B1-9E48-8703E2035CD6}" srcOrd="1" destOrd="0" presId="urn:microsoft.com/office/officeart/2005/8/layout/hierarchy1"/>
    <dgm:cxn modelId="{08A5BE4B-5017-44C6-8B0B-A2B701CD96AF}" type="presParOf" srcId="{5710573E-EA9B-49E4-BD9E-43237B6A8744}" destId="{FB39AE72-8E0C-403F-8CE2-2AFB2A4F2E55}" srcOrd="1" destOrd="0" presId="urn:microsoft.com/office/officeart/2005/8/layout/hierarchy1"/>
    <dgm:cxn modelId="{B54A35C1-AD4B-431A-8BB2-A7442C7B299F}" type="presParOf" srcId="{22DDA342-76FD-4F98-9CD6-47EEE7CC5BF7}" destId="{3178AA8F-BD3D-4B0E-828D-B30C136E1E5A}" srcOrd="8" destOrd="0" presId="urn:microsoft.com/office/officeart/2005/8/layout/hierarchy1"/>
    <dgm:cxn modelId="{566F19DA-8D33-4474-9B7A-D4E19A13C148}" type="presParOf" srcId="{22DDA342-76FD-4F98-9CD6-47EEE7CC5BF7}" destId="{EEC3C667-44D3-4184-9E1B-8AD56BB82CFF}" srcOrd="9" destOrd="0" presId="urn:microsoft.com/office/officeart/2005/8/layout/hierarchy1"/>
    <dgm:cxn modelId="{0862E0A0-E82C-4C2C-B323-CA5E0F3E14C7}" type="presParOf" srcId="{EEC3C667-44D3-4184-9E1B-8AD56BB82CFF}" destId="{5FBF6001-AE4F-40F6-AD5E-311E49FEE910}" srcOrd="0" destOrd="0" presId="urn:microsoft.com/office/officeart/2005/8/layout/hierarchy1"/>
    <dgm:cxn modelId="{EF7B7780-10B4-4216-B581-088B4FFBCD36}" type="presParOf" srcId="{5FBF6001-AE4F-40F6-AD5E-311E49FEE910}" destId="{AE24605D-122C-412B-BB50-288A08EF5E58}" srcOrd="0" destOrd="0" presId="urn:microsoft.com/office/officeart/2005/8/layout/hierarchy1"/>
    <dgm:cxn modelId="{DD50DD55-180C-4CAA-A9E6-299901525DB0}" type="presParOf" srcId="{5FBF6001-AE4F-40F6-AD5E-311E49FEE910}" destId="{5EE4C3AD-7336-492B-9F80-3AE0BF0E1A60}" srcOrd="1" destOrd="0" presId="urn:microsoft.com/office/officeart/2005/8/layout/hierarchy1"/>
    <dgm:cxn modelId="{8FA5573C-4423-49AA-9F44-76679C4A66E4}" type="presParOf" srcId="{EEC3C667-44D3-4184-9E1B-8AD56BB82CFF}" destId="{16FBC38B-F68F-4BFA-B751-4BE2F0166D45}" srcOrd="1" destOrd="0" presId="urn:microsoft.com/office/officeart/2005/8/layout/hierarchy1"/>
    <dgm:cxn modelId="{25DCCC24-319F-4B52-8064-1E14B1617E88}" type="presParOf" srcId="{E74990CF-5BE3-430A-9D92-AA67BFBCC612}" destId="{399544F7-5B30-4757-8C9D-C08F9B045184}" srcOrd="2" destOrd="0" presId="urn:microsoft.com/office/officeart/2005/8/layout/hierarchy1"/>
    <dgm:cxn modelId="{D874321E-F0C8-417B-9FD1-567AA10D2982}" type="presParOf" srcId="{E74990CF-5BE3-430A-9D92-AA67BFBCC612}" destId="{10CAB9E1-4FCF-4DC3-A278-C5A3DD8E73B2}" srcOrd="3" destOrd="0" presId="urn:microsoft.com/office/officeart/2005/8/layout/hierarchy1"/>
    <dgm:cxn modelId="{2D851133-AB7D-4FA4-8A6D-5E5CA4D415A5}" type="presParOf" srcId="{10CAB9E1-4FCF-4DC3-A278-C5A3DD8E73B2}" destId="{D9C17914-B2E6-414F-9809-4F14F95EBC4F}" srcOrd="0" destOrd="0" presId="urn:microsoft.com/office/officeart/2005/8/layout/hierarchy1"/>
    <dgm:cxn modelId="{C88BF5D7-62FB-486F-B1D8-3C3EBDD27FAC}" type="presParOf" srcId="{D9C17914-B2E6-414F-9809-4F14F95EBC4F}" destId="{F441E265-C3CB-4794-981C-F0D978979314}" srcOrd="0" destOrd="0" presId="urn:microsoft.com/office/officeart/2005/8/layout/hierarchy1"/>
    <dgm:cxn modelId="{4DD6E20C-CFF8-462C-A52B-A3B83FBC1534}" type="presParOf" srcId="{D9C17914-B2E6-414F-9809-4F14F95EBC4F}" destId="{2A3572B0-A858-482C-97E4-233071ED362B}" srcOrd="1" destOrd="0" presId="urn:microsoft.com/office/officeart/2005/8/layout/hierarchy1"/>
    <dgm:cxn modelId="{CCE35DC2-1E86-4F2F-8809-1DCDB73917B3}" type="presParOf" srcId="{10CAB9E1-4FCF-4DC3-A278-C5A3DD8E73B2}" destId="{65259538-BAC9-43D5-8536-BB308FD897A1}" srcOrd="1" destOrd="0" presId="urn:microsoft.com/office/officeart/2005/8/layout/hierarchy1"/>
    <dgm:cxn modelId="{82A44FF5-10DF-4451-B600-823F6900652F}" type="presParOf" srcId="{65259538-BAC9-43D5-8536-BB308FD897A1}" destId="{EC31C820-5F75-4E9A-A0D6-4DE441588094}" srcOrd="0" destOrd="0" presId="urn:microsoft.com/office/officeart/2005/8/layout/hierarchy1"/>
    <dgm:cxn modelId="{F0A96E5F-FD5D-45E6-A680-B6109EBC6D04}" type="presParOf" srcId="{65259538-BAC9-43D5-8536-BB308FD897A1}" destId="{CD3EDCFB-3565-44CF-A736-2DC00248D944}" srcOrd="1" destOrd="0" presId="urn:microsoft.com/office/officeart/2005/8/layout/hierarchy1"/>
    <dgm:cxn modelId="{5565B327-6BE1-40DC-98F8-2EEF38D66F06}" type="presParOf" srcId="{CD3EDCFB-3565-44CF-A736-2DC00248D944}" destId="{965DE262-5B10-4153-B7DA-19085362BE89}" srcOrd="0" destOrd="0" presId="urn:microsoft.com/office/officeart/2005/8/layout/hierarchy1"/>
    <dgm:cxn modelId="{F4880E86-0933-47E1-8BEE-811652F8F6AB}" type="presParOf" srcId="{965DE262-5B10-4153-B7DA-19085362BE89}" destId="{1F67189A-7418-4416-BCF4-89FDC9C1E0CB}" srcOrd="0" destOrd="0" presId="urn:microsoft.com/office/officeart/2005/8/layout/hierarchy1"/>
    <dgm:cxn modelId="{1A4A6B69-80D8-4619-BF53-42DD09234DBC}" type="presParOf" srcId="{965DE262-5B10-4153-B7DA-19085362BE89}" destId="{540E560F-0FA0-47CA-BA19-FE16A0F971D9}" srcOrd="1" destOrd="0" presId="urn:microsoft.com/office/officeart/2005/8/layout/hierarchy1"/>
    <dgm:cxn modelId="{E88C6B81-5B48-4398-A273-768D9E42F337}" type="presParOf" srcId="{CD3EDCFB-3565-44CF-A736-2DC00248D944}" destId="{EF4CF395-31DF-4493-977F-04131F11C65B}" srcOrd="1" destOrd="0" presId="urn:microsoft.com/office/officeart/2005/8/layout/hierarchy1"/>
    <dgm:cxn modelId="{5CBD6959-F353-47DF-BC59-BFF39DCAF993}" type="presParOf" srcId="{65259538-BAC9-43D5-8536-BB308FD897A1}" destId="{F74A8C78-5F74-4F65-B151-31B7A426895B}" srcOrd="2" destOrd="0" presId="urn:microsoft.com/office/officeart/2005/8/layout/hierarchy1"/>
    <dgm:cxn modelId="{DBAA27E9-B805-4378-BCE4-A3D0C49C7ED1}" type="presParOf" srcId="{65259538-BAC9-43D5-8536-BB308FD897A1}" destId="{9D72EADC-D564-40E4-BB7E-725FAA6F45A2}" srcOrd="3" destOrd="0" presId="urn:microsoft.com/office/officeart/2005/8/layout/hierarchy1"/>
    <dgm:cxn modelId="{62BBAC29-DED9-448A-AE21-1D003C94B793}" type="presParOf" srcId="{9D72EADC-D564-40E4-BB7E-725FAA6F45A2}" destId="{59DB2D72-EEDE-4C45-9561-6C5F1557AA3A}" srcOrd="0" destOrd="0" presId="urn:microsoft.com/office/officeart/2005/8/layout/hierarchy1"/>
    <dgm:cxn modelId="{0DCA7E3A-4118-43EF-B72F-D87E0C02F886}" type="presParOf" srcId="{59DB2D72-EEDE-4C45-9561-6C5F1557AA3A}" destId="{391436DC-8296-4657-8646-66922E4D7BC7}" srcOrd="0" destOrd="0" presId="urn:microsoft.com/office/officeart/2005/8/layout/hierarchy1"/>
    <dgm:cxn modelId="{AEBCF23B-0B56-4FEE-A960-9C17136B6B85}" type="presParOf" srcId="{59DB2D72-EEDE-4C45-9561-6C5F1557AA3A}" destId="{0AC946F1-8186-4377-B496-8A503F254270}" srcOrd="1" destOrd="0" presId="urn:microsoft.com/office/officeart/2005/8/layout/hierarchy1"/>
    <dgm:cxn modelId="{85A11843-9A92-4264-A2F5-CC35914D5633}" type="presParOf" srcId="{9D72EADC-D564-40E4-BB7E-725FAA6F45A2}" destId="{383B926D-FB27-4C85-A398-60B99ACDFAC9}" srcOrd="1" destOrd="0" presId="urn:microsoft.com/office/officeart/2005/8/layout/hierarchy1"/>
    <dgm:cxn modelId="{37E5C2D2-3879-455C-8DA4-78AF44459D5E}" type="presParOf" srcId="{65259538-BAC9-43D5-8536-BB308FD897A1}" destId="{D82D01B7-DB74-474C-856F-212793389DF9}" srcOrd="4" destOrd="0" presId="urn:microsoft.com/office/officeart/2005/8/layout/hierarchy1"/>
    <dgm:cxn modelId="{5C88501A-269D-4D8B-9FDF-5E3ED43FC2FD}" type="presParOf" srcId="{65259538-BAC9-43D5-8536-BB308FD897A1}" destId="{FF6BC554-E5EB-4BAE-920B-A9281338563A}" srcOrd="5" destOrd="0" presId="urn:microsoft.com/office/officeart/2005/8/layout/hierarchy1"/>
    <dgm:cxn modelId="{7A86673F-5A17-4718-9A13-D2AFF5AB6F44}" type="presParOf" srcId="{FF6BC554-E5EB-4BAE-920B-A9281338563A}" destId="{DDD5F38B-76D4-4AD1-A338-6458338A7898}" srcOrd="0" destOrd="0" presId="urn:microsoft.com/office/officeart/2005/8/layout/hierarchy1"/>
    <dgm:cxn modelId="{9559A834-F8D7-425C-B562-FB35F9DECDBD}" type="presParOf" srcId="{DDD5F38B-76D4-4AD1-A338-6458338A7898}" destId="{27605844-80A7-43AD-A804-F63FB1BB0EF4}" srcOrd="0" destOrd="0" presId="urn:microsoft.com/office/officeart/2005/8/layout/hierarchy1"/>
    <dgm:cxn modelId="{194BBC50-EF6C-44A6-BE3C-CF4A2972B116}" type="presParOf" srcId="{DDD5F38B-76D4-4AD1-A338-6458338A7898}" destId="{F9412F42-0613-4110-8235-A32B70AAF3BB}" srcOrd="1" destOrd="0" presId="urn:microsoft.com/office/officeart/2005/8/layout/hierarchy1"/>
    <dgm:cxn modelId="{277BC10F-9F00-4365-A8FD-7FAD772F37F2}" type="presParOf" srcId="{FF6BC554-E5EB-4BAE-920B-A9281338563A}" destId="{0BB29D34-5415-4989-813E-04321C9B6563}" srcOrd="1" destOrd="0" presId="urn:microsoft.com/office/officeart/2005/8/layout/hierarchy1"/>
    <dgm:cxn modelId="{0CC22A2C-CF64-405F-874F-3D4FDF0D6FBF}" type="presParOf" srcId="{65259538-BAC9-43D5-8536-BB308FD897A1}" destId="{825A669F-0572-4432-B946-BE70F1D46314}" srcOrd="6" destOrd="0" presId="urn:microsoft.com/office/officeart/2005/8/layout/hierarchy1"/>
    <dgm:cxn modelId="{C2B7C894-2982-48B9-87EF-8A3EDAF8DA01}" type="presParOf" srcId="{65259538-BAC9-43D5-8536-BB308FD897A1}" destId="{40A0A352-E883-44F8-B7B6-CF03B40E2DDB}" srcOrd="7" destOrd="0" presId="urn:microsoft.com/office/officeart/2005/8/layout/hierarchy1"/>
    <dgm:cxn modelId="{ACAF76BA-AD4D-44C1-BABC-D20D7999F269}" type="presParOf" srcId="{40A0A352-E883-44F8-B7B6-CF03B40E2DDB}" destId="{29F38B1A-C71C-485B-A5B4-CDFDC13352EC}" srcOrd="0" destOrd="0" presId="urn:microsoft.com/office/officeart/2005/8/layout/hierarchy1"/>
    <dgm:cxn modelId="{00AA05E3-A534-4E9D-8799-D9EC0B2B6288}" type="presParOf" srcId="{29F38B1A-C71C-485B-A5B4-CDFDC13352EC}" destId="{5F9A393D-00FF-4B92-8FB7-52F7F8848AA5}" srcOrd="0" destOrd="0" presId="urn:microsoft.com/office/officeart/2005/8/layout/hierarchy1"/>
    <dgm:cxn modelId="{84A50824-C95F-45C7-A459-F226CDADFFB3}" type="presParOf" srcId="{29F38B1A-C71C-485B-A5B4-CDFDC13352EC}" destId="{0396BDA7-BE67-45DA-A1D6-626D50DD19D3}" srcOrd="1" destOrd="0" presId="urn:microsoft.com/office/officeart/2005/8/layout/hierarchy1"/>
    <dgm:cxn modelId="{FCA4E914-2CD7-489D-989A-67C1F4AD42A8}" type="presParOf" srcId="{40A0A352-E883-44F8-B7B6-CF03B40E2DDB}" destId="{7697B25A-DB90-4FFA-A7E7-86AA2740A084}" srcOrd="1" destOrd="0" presId="urn:microsoft.com/office/officeart/2005/8/layout/hierarchy1"/>
    <dgm:cxn modelId="{E697F830-2D1F-4535-B6C6-3688D095A546}" type="presParOf" srcId="{65259538-BAC9-43D5-8536-BB308FD897A1}" destId="{F0254033-8249-44B3-896D-C25909EC85D4}" srcOrd="8" destOrd="0" presId="urn:microsoft.com/office/officeart/2005/8/layout/hierarchy1"/>
    <dgm:cxn modelId="{5B2088E3-B6DE-4F10-BF4C-A428827EE2C8}" type="presParOf" srcId="{65259538-BAC9-43D5-8536-BB308FD897A1}" destId="{09334EDA-9E02-4C41-95E6-68436008C8A1}" srcOrd="9" destOrd="0" presId="urn:microsoft.com/office/officeart/2005/8/layout/hierarchy1"/>
    <dgm:cxn modelId="{0362CA8E-0107-46F2-A4C4-A3FC736B1024}" type="presParOf" srcId="{09334EDA-9E02-4C41-95E6-68436008C8A1}" destId="{ACA46B4E-75AF-4021-AC6D-C7E7F91AB87C}" srcOrd="0" destOrd="0" presId="urn:microsoft.com/office/officeart/2005/8/layout/hierarchy1"/>
    <dgm:cxn modelId="{D6587CF3-FA34-43A8-873B-E47BB7C46F2E}" type="presParOf" srcId="{ACA46B4E-75AF-4021-AC6D-C7E7F91AB87C}" destId="{24FDC113-1A80-4E65-9502-E700D50F64E8}" srcOrd="0" destOrd="0" presId="urn:microsoft.com/office/officeart/2005/8/layout/hierarchy1"/>
    <dgm:cxn modelId="{561D847D-614A-4D7A-83FA-942F0CA24ABA}" type="presParOf" srcId="{ACA46B4E-75AF-4021-AC6D-C7E7F91AB87C}" destId="{BC85F431-AB07-48C4-BA8E-3E6DF87CFC8A}" srcOrd="1" destOrd="0" presId="urn:microsoft.com/office/officeart/2005/8/layout/hierarchy1"/>
    <dgm:cxn modelId="{0CC51F44-0F0B-42EE-BD84-0DAE376A54EB}" type="presParOf" srcId="{09334EDA-9E02-4C41-95E6-68436008C8A1}" destId="{99241968-70D4-4718-B793-AE0D3471D278}" srcOrd="1" destOrd="0" presId="urn:microsoft.com/office/officeart/2005/8/layout/hierarchy1"/>
    <dgm:cxn modelId="{3C592AEB-5C18-4B6A-8A9D-35D929116CAF}" type="presParOf" srcId="{65259538-BAC9-43D5-8536-BB308FD897A1}" destId="{4D9894AA-6A83-4761-9C11-6623E0B637F7}" srcOrd="10" destOrd="0" presId="urn:microsoft.com/office/officeart/2005/8/layout/hierarchy1"/>
    <dgm:cxn modelId="{5BB5F7B8-C8CE-4123-92D6-4FC493A39FC0}" type="presParOf" srcId="{65259538-BAC9-43D5-8536-BB308FD897A1}" destId="{2D9012D1-89FB-49A9-BA58-D4703641FE48}" srcOrd="11" destOrd="0" presId="urn:microsoft.com/office/officeart/2005/8/layout/hierarchy1"/>
    <dgm:cxn modelId="{5EF0B642-7D28-4DD1-8E9D-340E6055E9A7}" type="presParOf" srcId="{2D9012D1-89FB-49A9-BA58-D4703641FE48}" destId="{6D6157EC-8453-4BC7-B24B-4F55C3360683}" srcOrd="0" destOrd="0" presId="urn:microsoft.com/office/officeart/2005/8/layout/hierarchy1"/>
    <dgm:cxn modelId="{2529AF1C-D60F-4465-A543-D5464337ED89}" type="presParOf" srcId="{6D6157EC-8453-4BC7-B24B-4F55C3360683}" destId="{C7884843-4D1A-4358-8A69-47790A4A2317}" srcOrd="0" destOrd="0" presId="urn:microsoft.com/office/officeart/2005/8/layout/hierarchy1"/>
    <dgm:cxn modelId="{3B2487F8-E20B-4B59-9371-6D6E071F6D99}" type="presParOf" srcId="{6D6157EC-8453-4BC7-B24B-4F55C3360683}" destId="{F10F8229-FE9A-4DE8-8C2B-95DDE5F8F379}" srcOrd="1" destOrd="0" presId="urn:microsoft.com/office/officeart/2005/8/layout/hierarchy1"/>
    <dgm:cxn modelId="{BFDB4FF2-9443-4FCF-90F8-6C43C3C84AAC}" type="presParOf" srcId="{2D9012D1-89FB-49A9-BA58-D4703641FE48}" destId="{C5B5E686-A63A-40CB-AD41-01E7A00222F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F2D877-E7E0-4BE7-AAA1-264C803C198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AFB6856-B68E-44D5-9818-00E676A06BAA}">
      <dgm:prSet custT="1"/>
      <dgm:spPr>
        <a:solidFill>
          <a:srgbClr val="002060"/>
        </a:solidFill>
      </dgm:spPr>
      <dgm:t>
        <a:bodyPr/>
        <a:lstStyle/>
        <a:p>
          <a:pPr rtl="0"/>
          <a:r>
            <a:rPr lang="en-US" sz="2400" b="1" dirty="0">
              <a:latin typeface="Browallia New" panose="020B0604020202020204" pitchFamily="34" charset="-34"/>
              <a:cs typeface="Browallia New" panose="020B0604020202020204" pitchFamily="34" charset="-34"/>
            </a:rPr>
            <a:t>Treatment to lower testicular androgen levels</a:t>
          </a:r>
        </a:p>
      </dgm:t>
    </dgm:pt>
    <dgm:pt modelId="{71795A28-F2F7-4E27-B232-DC2C535BBDAA}" type="parTrans" cxnId="{6965114B-14B4-46C8-A7AE-5ADABA49CB09}">
      <dgm:prSet/>
      <dgm:spPr/>
      <dgm:t>
        <a:bodyPr/>
        <a:lstStyle/>
        <a:p>
          <a:endParaRPr lang="en-US"/>
        </a:p>
      </dgm:t>
    </dgm:pt>
    <dgm:pt modelId="{35B9E9EB-1BC0-4D14-B259-E2090B7B8F7A}" type="sibTrans" cxnId="{6965114B-14B4-46C8-A7AE-5ADABA49CB09}">
      <dgm:prSet/>
      <dgm:spPr/>
      <dgm:t>
        <a:bodyPr/>
        <a:lstStyle/>
        <a:p>
          <a:endParaRPr lang="en-US"/>
        </a:p>
      </dgm:t>
    </dgm:pt>
    <dgm:pt modelId="{8C157D70-8494-4897-830C-18AEFDF93846}">
      <dgm:prSet custT="1"/>
      <dgm:spPr/>
      <dgm:t>
        <a:bodyPr/>
        <a:lstStyle/>
        <a:p>
          <a:pPr rtl="0"/>
          <a:r>
            <a:rPr lang="en-US" sz="2400" b="1" dirty="0">
              <a:latin typeface="Browallia New" panose="020B0604020202020204" pitchFamily="34" charset="-34"/>
              <a:cs typeface="Browallia New" panose="020B0604020202020204" pitchFamily="34" charset="-34"/>
            </a:rPr>
            <a:t>Orchiectomy</a:t>
          </a:r>
        </a:p>
      </dgm:t>
    </dgm:pt>
    <dgm:pt modelId="{4041B2D2-23D4-4767-9035-2CA018FBAB04}" type="parTrans" cxnId="{B06012FC-6F0F-4092-A6EA-387721D29704}">
      <dgm:prSet/>
      <dgm:spPr/>
      <dgm:t>
        <a:bodyPr/>
        <a:lstStyle/>
        <a:p>
          <a:endParaRPr lang="en-US"/>
        </a:p>
      </dgm:t>
    </dgm:pt>
    <dgm:pt modelId="{8D8159FE-9F88-41A0-9AD1-AA2641B61F96}" type="sibTrans" cxnId="{B06012FC-6F0F-4092-A6EA-387721D29704}">
      <dgm:prSet/>
      <dgm:spPr/>
      <dgm:t>
        <a:bodyPr/>
        <a:lstStyle/>
        <a:p>
          <a:endParaRPr lang="en-US"/>
        </a:p>
      </dgm:t>
    </dgm:pt>
    <dgm:pt modelId="{CA484BFB-31CF-4A3E-847B-8A7718D3DBCF}">
      <dgm:prSet custT="1"/>
      <dgm:spPr>
        <a:solidFill>
          <a:srgbClr val="0070C0"/>
        </a:solidFill>
      </dgm:spPr>
      <dgm:t>
        <a:bodyPr/>
        <a:lstStyle/>
        <a:p>
          <a:pPr rtl="0"/>
          <a:r>
            <a:rPr lang="en-US" sz="2400" b="1">
              <a:latin typeface="Browallia New" panose="020B0604020202020204" pitchFamily="34" charset="-34"/>
              <a:cs typeface="Browallia New" panose="020B0604020202020204" pitchFamily="34" charset="-34"/>
            </a:rPr>
            <a:t>LHRH agonists</a:t>
          </a:r>
        </a:p>
      </dgm:t>
    </dgm:pt>
    <dgm:pt modelId="{021E461E-49A0-4278-B8B0-90870558C5B4}" type="parTrans" cxnId="{B57656F1-46C5-4820-A0BC-B4FEEDAA381F}">
      <dgm:prSet/>
      <dgm:spPr/>
      <dgm:t>
        <a:bodyPr/>
        <a:lstStyle/>
        <a:p>
          <a:endParaRPr lang="en-US"/>
        </a:p>
      </dgm:t>
    </dgm:pt>
    <dgm:pt modelId="{EAF6703A-CA00-4339-8B0D-2139E362E440}" type="sibTrans" cxnId="{B57656F1-46C5-4820-A0BC-B4FEEDAA381F}">
      <dgm:prSet/>
      <dgm:spPr/>
      <dgm:t>
        <a:bodyPr/>
        <a:lstStyle/>
        <a:p>
          <a:endParaRPr lang="en-US"/>
        </a:p>
      </dgm:t>
    </dgm:pt>
    <dgm:pt modelId="{3541D2D0-53EC-4617-B9EA-9AEAC0BC483E}">
      <dgm:prSet custT="1"/>
      <dgm:spPr>
        <a:solidFill>
          <a:srgbClr val="0070C0"/>
        </a:solidFill>
      </dgm:spPr>
      <dgm:t>
        <a:bodyPr/>
        <a:lstStyle/>
        <a:p>
          <a:pPr rtl="0"/>
          <a:r>
            <a:rPr lang="en-US" sz="2400" b="1" dirty="0">
              <a:latin typeface="Browallia New" panose="020B0604020202020204" pitchFamily="34" charset="-34"/>
              <a:cs typeface="Browallia New" panose="020B0604020202020204" pitchFamily="34" charset="-34"/>
            </a:rPr>
            <a:t>LHRH antagonists</a:t>
          </a:r>
        </a:p>
      </dgm:t>
    </dgm:pt>
    <dgm:pt modelId="{69CA7DEE-6406-4122-8415-4ACDAE79E383}" type="parTrans" cxnId="{22FBC70A-9865-4753-8520-5AD38A2BA6A2}">
      <dgm:prSet/>
      <dgm:spPr/>
      <dgm:t>
        <a:bodyPr/>
        <a:lstStyle/>
        <a:p>
          <a:endParaRPr lang="en-US"/>
        </a:p>
      </dgm:t>
    </dgm:pt>
    <dgm:pt modelId="{A12D80CE-45AE-439F-98EE-ACA01AB2C0B1}" type="sibTrans" cxnId="{22FBC70A-9865-4753-8520-5AD38A2BA6A2}">
      <dgm:prSet/>
      <dgm:spPr/>
      <dgm:t>
        <a:bodyPr/>
        <a:lstStyle/>
        <a:p>
          <a:endParaRPr lang="en-US"/>
        </a:p>
      </dgm:t>
    </dgm:pt>
    <dgm:pt modelId="{C13493E1-7A58-49E5-8CAD-83422DED5722}">
      <dgm:prSet custT="1"/>
      <dgm:spPr>
        <a:solidFill>
          <a:srgbClr val="FFC000"/>
        </a:solidFill>
      </dgm:spPr>
      <dgm:t>
        <a:bodyPr/>
        <a:lstStyle/>
        <a:p>
          <a:pPr rtl="0"/>
          <a:r>
            <a:rPr lang="en-US" sz="2400" b="1" dirty="0">
              <a:solidFill>
                <a:schemeClr val="tx1"/>
              </a:solidFill>
              <a:latin typeface="Browallia New" panose="020B0604020202020204" pitchFamily="34" charset="-34"/>
              <a:cs typeface="Browallia New" panose="020B0604020202020204" pitchFamily="34" charset="-34"/>
            </a:rPr>
            <a:t>Treatment to lower androgen levels from the adrenal glands</a:t>
          </a:r>
        </a:p>
      </dgm:t>
    </dgm:pt>
    <dgm:pt modelId="{20A974AC-0FAC-4575-BDBA-548F225E96E6}" type="parTrans" cxnId="{FA1B0328-88C7-4B78-9863-5E94454FB877}">
      <dgm:prSet/>
      <dgm:spPr/>
      <dgm:t>
        <a:bodyPr/>
        <a:lstStyle/>
        <a:p>
          <a:endParaRPr lang="en-US"/>
        </a:p>
      </dgm:t>
    </dgm:pt>
    <dgm:pt modelId="{7C4DDC75-A99B-4E8A-A57A-73DBC89C8D9A}" type="sibTrans" cxnId="{FA1B0328-88C7-4B78-9863-5E94454FB877}">
      <dgm:prSet/>
      <dgm:spPr/>
      <dgm:t>
        <a:bodyPr/>
        <a:lstStyle/>
        <a:p>
          <a:endParaRPr lang="en-US"/>
        </a:p>
      </dgm:t>
    </dgm:pt>
    <dgm:pt modelId="{D0681DA3-999A-4B34-9FCE-7EAE498CA2AD}">
      <dgm:prSet custT="1"/>
      <dgm:spPr>
        <a:solidFill>
          <a:srgbClr val="FFFF00"/>
        </a:solidFill>
      </dgm:spPr>
      <dgm:t>
        <a:bodyPr/>
        <a:lstStyle/>
        <a:p>
          <a:pPr rtl="0"/>
          <a:r>
            <a:rPr lang="en-US" sz="2400" b="1">
              <a:solidFill>
                <a:schemeClr val="tx1"/>
              </a:solidFill>
              <a:latin typeface="Browallia New" panose="020B0604020202020204" pitchFamily="34" charset="-34"/>
              <a:cs typeface="Browallia New" panose="020B0604020202020204" pitchFamily="34" charset="-34"/>
            </a:rPr>
            <a:t>Abiraterone</a:t>
          </a:r>
        </a:p>
      </dgm:t>
    </dgm:pt>
    <dgm:pt modelId="{D98FE795-3CE7-4734-8F8F-A9709FCB8E43}" type="parTrans" cxnId="{555B97C8-609E-4ED3-B61E-D74764768780}">
      <dgm:prSet/>
      <dgm:spPr/>
      <dgm:t>
        <a:bodyPr/>
        <a:lstStyle/>
        <a:p>
          <a:endParaRPr lang="en-US"/>
        </a:p>
      </dgm:t>
    </dgm:pt>
    <dgm:pt modelId="{723EDB88-5A3B-40BD-9FC2-2D2F5F0024C9}" type="sibTrans" cxnId="{555B97C8-609E-4ED3-B61E-D74764768780}">
      <dgm:prSet/>
      <dgm:spPr/>
      <dgm:t>
        <a:bodyPr/>
        <a:lstStyle/>
        <a:p>
          <a:endParaRPr lang="en-US"/>
        </a:p>
      </dgm:t>
    </dgm:pt>
    <dgm:pt modelId="{26F8FB7D-FA82-4AD3-9133-EBBE29FE47EE}">
      <dgm:prSet custT="1"/>
      <dgm:spPr>
        <a:solidFill>
          <a:srgbClr val="FFFF00"/>
        </a:solidFill>
      </dgm:spPr>
      <dgm:t>
        <a:bodyPr/>
        <a:lstStyle/>
        <a:p>
          <a:pPr rtl="0"/>
          <a:r>
            <a:rPr lang="en-US" sz="2400" b="1" dirty="0">
              <a:solidFill>
                <a:schemeClr val="tx1"/>
              </a:solidFill>
              <a:latin typeface="Browallia New" panose="020B0604020202020204" pitchFamily="34" charset="-34"/>
              <a:cs typeface="Browallia New" panose="020B0604020202020204" pitchFamily="34" charset="-34"/>
            </a:rPr>
            <a:t>Ketoconazole</a:t>
          </a:r>
        </a:p>
      </dgm:t>
    </dgm:pt>
    <dgm:pt modelId="{C3D96422-91FE-461D-9DB5-6DBEF7B08BEE}" type="parTrans" cxnId="{967C2EBA-03D3-4751-B076-4AFB57B55E14}">
      <dgm:prSet/>
      <dgm:spPr/>
      <dgm:t>
        <a:bodyPr/>
        <a:lstStyle/>
        <a:p>
          <a:endParaRPr lang="en-US"/>
        </a:p>
      </dgm:t>
    </dgm:pt>
    <dgm:pt modelId="{4B7AE6CD-5A78-48B0-9AFC-CE399539E1A6}" type="sibTrans" cxnId="{967C2EBA-03D3-4751-B076-4AFB57B55E14}">
      <dgm:prSet/>
      <dgm:spPr/>
      <dgm:t>
        <a:bodyPr/>
        <a:lstStyle/>
        <a:p>
          <a:endParaRPr lang="en-US"/>
        </a:p>
      </dgm:t>
    </dgm:pt>
    <dgm:pt modelId="{8A32662D-DE06-4979-85B2-721DF74110A0}">
      <dgm:prSet custT="1"/>
      <dgm:spPr>
        <a:solidFill>
          <a:schemeClr val="accent6">
            <a:lumMod val="75000"/>
          </a:schemeClr>
        </a:solidFill>
      </dgm:spPr>
      <dgm:t>
        <a:bodyPr/>
        <a:lstStyle/>
        <a:p>
          <a:pPr rtl="0"/>
          <a:r>
            <a:rPr lang="en-US" sz="2400" b="1">
              <a:latin typeface="Browallia New" panose="020B0604020202020204" pitchFamily="34" charset="-34"/>
              <a:cs typeface="Browallia New" panose="020B0604020202020204" pitchFamily="34" charset="-34"/>
            </a:rPr>
            <a:t>Drugs that stop androgens from working</a:t>
          </a:r>
        </a:p>
      </dgm:t>
    </dgm:pt>
    <dgm:pt modelId="{A60CF191-717F-4855-88A5-6F88D54B2770}" type="parTrans" cxnId="{EDE4EAB2-3002-424A-A59F-8961E7905D15}">
      <dgm:prSet/>
      <dgm:spPr/>
      <dgm:t>
        <a:bodyPr/>
        <a:lstStyle/>
        <a:p>
          <a:endParaRPr lang="en-US"/>
        </a:p>
      </dgm:t>
    </dgm:pt>
    <dgm:pt modelId="{61D532C9-11DF-4851-8016-72FC0BE9E11C}" type="sibTrans" cxnId="{EDE4EAB2-3002-424A-A59F-8961E7905D15}">
      <dgm:prSet/>
      <dgm:spPr/>
      <dgm:t>
        <a:bodyPr/>
        <a:lstStyle/>
        <a:p>
          <a:endParaRPr lang="en-US"/>
        </a:p>
      </dgm:t>
    </dgm:pt>
    <dgm:pt modelId="{09FC0701-325C-4227-98C9-70CD37535BC2}">
      <dgm:prSet custT="1"/>
      <dgm:spPr>
        <a:solidFill>
          <a:srgbClr val="92D050"/>
        </a:solidFill>
      </dgm:spPr>
      <dgm:t>
        <a:bodyPr/>
        <a:lstStyle/>
        <a:p>
          <a:pPr rtl="0"/>
          <a:r>
            <a:rPr lang="en-US" sz="2400" b="1">
              <a:latin typeface="Browallia New" panose="020B0604020202020204" pitchFamily="34" charset="-34"/>
              <a:cs typeface="Browallia New" panose="020B0604020202020204" pitchFamily="34" charset="-34"/>
            </a:rPr>
            <a:t>Anti-androgens</a:t>
          </a:r>
        </a:p>
      </dgm:t>
    </dgm:pt>
    <dgm:pt modelId="{9DC9417C-4B0A-4D97-AD47-206BF0B2451F}" type="parTrans" cxnId="{0A8E4B2F-89C4-405F-8EAD-BF348098F8E4}">
      <dgm:prSet/>
      <dgm:spPr/>
      <dgm:t>
        <a:bodyPr/>
        <a:lstStyle/>
        <a:p>
          <a:endParaRPr lang="en-US"/>
        </a:p>
      </dgm:t>
    </dgm:pt>
    <dgm:pt modelId="{23BA1FD0-DA53-422E-AD0A-11EF7D1AE545}" type="sibTrans" cxnId="{0A8E4B2F-89C4-405F-8EAD-BF348098F8E4}">
      <dgm:prSet/>
      <dgm:spPr/>
      <dgm:t>
        <a:bodyPr/>
        <a:lstStyle/>
        <a:p>
          <a:endParaRPr lang="en-US"/>
        </a:p>
      </dgm:t>
    </dgm:pt>
    <dgm:pt modelId="{6C3A0794-2B51-4F4B-925B-34205F33F18D}">
      <dgm:prSet custT="1"/>
      <dgm:spPr>
        <a:solidFill>
          <a:srgbClr val="C00000"/>
        </a:solidFill>
      </dgm:spPr>
      <dgm:t>
        <a:bodyPr/>
        <a:lstStyle/>
        <a:p>
          <a:pPr rtl="0"/>
          <a:r>
            <a:rPr lang="en-US" sz="2400" b="1">
              <a:latin typeface="Browallia New" panose="020B0604020202020204" pitchFamily="34" charset="-34"/>
              <a:cs typeface="Browallia New" panose="020B0604020202020204" pitchFamily="34" charset="-34"/>
            </a:rPr>
            <a:t>Other androgen-suppressing drugs</a:t>
          </a:r>
        </a:p>
      </dgm:t>
    </dgm:pt>
    <dgm:pt modelId="{BFF220EF-9653-450C-92D1-A6679AE48EB8}" type="parTrans" cxnId="{E3C10579-C472-48C3-8B42-FDEA9AD1C000}">
      <dgm:prSet/>
      <dgm:spPr/>
      <dgm:t>
        <a:bodyPr/>
        <a:lstStyle/>
        <a:p>
          <a:endParaRPr lang="en-US"/>
        </a:p>
      </dgm:t>
    </dgm:pt>
    <dgm:pt modelId="{51CF5A3D-C8D9-4B05-8D5E-2F782328287D}" type="sibTrans" cxnId="{E3C10579-C472-48C3-8B42-FDEA9AD1C000}">
      <dgm:prSet/>
      <dgm:spPr/>
      <dgm:t>
        <a:bodyPr/>
        <a:lstStyle/>
        <a:p>
          <a:endParaRPr lang="en-US"/>
        </a:p>
      </dgm:t>
    </dgm:pt>
    <dgm:pt modelId="{187D6C33-A37D-4CEB-9F52-24BA59CB067A}">
      <dgm:prSet custT="1"/>
      <dgm:spPr/>
      <dgm:t>
        <a:bodyPr/>
        <a:lstStyle/>
        <a:p>
          <a:pPr rtl="0"/>
          <a:r>
            <a:rPr lang="en-US" sz="2400" b="1" dirty="0">
              <a:latin typeface="Browallia New" panose="020B0604020202020204" pitchFamily="34" charset="-34"/>
              <a:cs typeface="Browallia New" panose="020B0604020202020204" pitchFamily="34" charset="-34"/>
            </a:rPr>
            <a:t>Estrogens</a:t>
          </a:r>
        </a:p>
      </dgm:t>
    </dgm:pt>
    <dgm:pt modelId="{717D7FF4-8A16-46C0-A421-C4A764BB3456}" type="parTrans" cxnId="{CA0DAD1C-8BC8-4F69-9AEB-AA84F308C83E}">
      <dgm:prSet/>
      <dgm:spPr/>
      <dgm:t>
        <a:bodyPr/>
        <a:lstStyle/>
        <a:p>
          <a:endParaRPr lang="en-US"/>
        </a:p>
      </dgm:t>
    </dgm:pt>
    <dgm:pt modelId="{D5FCC54E-6F5D-405A-9FC1-79E32E54FCBE}" type="sibTrans" cxnId="{CA0DAD1C-8BC8-4F69-9AEB-AA84F308C83E}">
      <dgm:prSet/>
      <dgm:spPr/>
      <dgm:t>
        <a:bodyPr/>
        <a:lstStyle/>
        <a:p>
          <a:endParaRPr lang="en-US"/>
        </a:p>
      </dgm:t>
    </dgm:pt>
    <dgm:pt modelId="{330A47BB-EC90-417D-9B87-D2719FC2EC90}">
      <dgm:prSet custT="1"/>
      <dgm:spPr>
        <a:solidFill>
          <a:srgbClr val="92D050"/>
        </a:solidFill>
      </dgm:spPr>
      <dgm:t>
        <a:bodyPr/>
        <a:lstStyle/>
        <a:p>
          <a:pPr rtl="0"/>
          <a:r>
            <a:rPr lang="en-US" sz="2400" b="1" dirty="0">
              <a:latin typeface="Browallia New" panose="020B0604020202020204" pitchFamily="34" charset="-34"/>
              <a:cs typeface="Browallia New" panose="020B0604020202020204" pitchFamily="34" charset="-34"/>
            </a:rPr>
            <a:t>New Anti-androgens</a:t>
          </a:r>
        </a:p>
      </dgm:t>
    </dgm:pt>
    <dgm:pt modelId="{79EEC834-EAA8-4ED2-B502-2F690236ADD1}" type="parTrans" cxnId="{D23B72CB-032B-4D60-8A33-3FC0C454BFF1}">
      <dgm:prSet/>
      <dgm:spPr/>
      <dgm:t>
        <a:bodyPr/>
        <a:lstStyle/>
        <a:p>
          <a:endParaRPr lang="en-US"/>
        </a:p>
      </dgm:t>
    </dgm:pt>
    <dgm:pt modelId="{572C2188-2B62-430D-B6F9-8FC643526377}" type="sibTrans" cxnId="{D23B72CB-032B-4D60-8A33-3FC0C454BFF1}">
      <dgm:prSet/>
      <dgm:spPr/>
      <dgm:t>
        <a:bodyPr/>
        <a:lstStyle/>
        <a:p>
          <a:endParaRPr lang="en-US"/>
        </a:p>
      </dgm:t>
    </dgm:pt>
    <dgm:pt modelId="{D8DED8D8-BF14-4D7C-A741-7D43C8D5D82C}" type="pres">
      <dgm:prSet presAssocID="{94F2D877-E7E0-4BE7-AAA1-264C803C1984}" presName="diagram" presStyleCnt="0">
        <dgm:presLayoutVars>
          <dgm:chPref val="1"/>
          <dgm:dir/>
          <dgm:animOne val="branch"/>
          <dgm:animLvl val="lvl"/>
          <dgm:resizeHandles val="exact"/>
        </dgm:presLayoutVars>
      </dgm:prSet>
      <dgm:spPr/>
    </dgm:pt>
    <dgm:pt modelId="{742C9F86-B2BF-44BD-A72D-6E1B4FB4F7DD}" type="pres">
      <dgm:prSet presAssocID="{EAFB6856-B68E-44D5-9818-00E676A06BAA}" presName="root1" presStyleCnt="0"/>
      <dgm:spPr/>
    </dgm:pt>
    <dgm:pt modelId="{20824A92-08B4-4411-A25D-3CDD76EC308C}" type="pres">
      <dgm:prSet presAssocID="{EAFB6856-B68E-44D5-9818-00E676A06BAA}" presName="LevelOneTextNode" presStyleLbl="node0" presStyleIdx="0" presStyleCnt="4" custScaleX="254011" custScaleY="189039" custLinFactNeighborX="-65679" custLinFactNeighborY="-27366">
        <dgm:presLayoutVars>
          <dgm:chPref val="3"/>
        </dgm:presLayoutVars>
      </dgm:prSet>
      <dgm:spPr/>
    </dgm:pt>
    <dgm:pt modelId="{5D763AE9-366B-4C65-A313-E155CF04FC52}" type="pres">
      <dgm:prSet presAssocID="{EAFB6856-B68E-44D5-9818-00E676A06BAA}" presName="level2hierChild" presStyleCnt="0"/>
      <dgm:spPr/>
    </dgm:pt>
    <dgm:pt modelId="{77877F89-878A-4CA6-9679-678985E1A5CD}" type="pres">
      <dgm:prSet presAssocID="{4041B2D2-23D4-4767-9035-2CA018FBAB04}" presName="conn2-1" presStyleLbl="parChTrans1D2" presStyleIdx="0" presStyleCnt="8"/>
      <dgm:spPr/>
    </dgm:pt>
    <dgm:pt modelId="{5E47AB86-138A-485B-82F9-6DF37A850649}" type="pres">
      <dgm:prSet presAssocID="{4041B2D2-23D4-4767-9035-2CA018FBAB04}" presName="connTx" presStyleLbl="parChTrans1D2" presStyleIdx="0" presStyleCnt="8"/>
      <dgm:spPr/>
    </dgm:pt>
    <dgm:pt modelId="{A5C84D6F-B72C-4240-BB5C-7340AD3E6D86}" type="pres">
      <dgm:prSet presAssocID="{8C157D70-8494-4897-830C-18AEFDF93846}" presName="root2" presStyleCnt="0"/>
      <dgm:spPr/>
    </dgm:pt>
    <dgm:pt modelId="{D81EF347-A815-4211-BB75-F2BBC0EECDA1}" type="pres">
      <dgm:prSet presAssocID="{8C157D70-8494-4897-830C-18AEFDF93846}" presName="LevelTwoTextNode" presStyleLbl="node2" presStyleIdx="0" presStyleCnt="8" custScaleX="210817" custLinFactNeighborX="-51995" custLinFactNeighborY="19205">
        <dgm:presLayoutVars>
          <dgm:chPref val="3"/>
        </dgm:presLayoutVars>
      </dgm:prSet>
      <dgm:spPr/>
    </dgm:pt>
    <dgm:pt modelId="{C4071048-FC4A-4C7E-AE6E-34D46011B3DB}" type="pres">
      <dgm:prSet presAssocID="{8C157D70-8494-4897-830C-18AEFDF93846}" presName="level3hierChild" presStyleCnt="0"/>
      <dgm:spPr/>
    </dgm:pt>
    <dgm:pt modelId="{E891DE47-2A99-489F-8773-316EB28FE98D}" type="pres">
      <dgm:prSet presAssocID="{021E461E-49A0-4278-B8B0-90870558C5B4}" presName="conn2-1" presStyleLbl="parChTrans1D2" presStyleIdx="1" presStyleCnt="8"/>
      <dgm:spPr/>
    </dgm:pt>
    <dgm:pt modelId="{CAC6AD22-DA70-4151-938F-06935CD28B36}" type="pres">
      <dgm:prSet presAssocID="{021E461E-49A0-4278-B8B0-90870558C5B4}" presName="connTx" presStyleLbl="parChTrans1D2" presStyleIdx="1" presStyleCnt="8"/>
      <dgm:spPr/>
    </dgm:pt>
    <dgm:pt modelId="{C521383A-4C06-41BF-A450-9152C2027D2A}" type="pres">
      <dgm:prSet presAssocID="{CA484BFB-31CF-4A3E-847B-8A7718D3DBCF}" presName="root2" presStyleCnt="0"/>
      <dgm:spPr/>
    </dgm:pt>
    <dgm:pt modelId="{35A97D52-902E-4622-A20C-4145B8E3E5B8}" type="pres">
      <dgm:prSet presAssocID="{CA484BFB-31CF-4A3E-847B-8A7718D3DBCF}" presName="LevelTwoTextNode" presStyleLbl="node2" presStyleIdx="1" presStyleCnt="8" custScaleX="210817" custLinFactNeighborX="-51995" custLinFactNeighborY="19205">
        <dgm:presLayoutVars>
          <dgm:chPref val="3"/>
        </dgm:presLayoutVars>
      </dgm:prSet>
      <dgm:spPr/>
    </dgm:pt>
    <dgm:pt modelId="{AE15A69A-6C6A-43E0-B9E4-6B8B5AF4D9F3}" type="pres">
      <dgm:prSet presAssocID="{CA484BFB-31CF-4A3E-847B-8A7718D3DBCF}" presName="level3hierChild" presStyleCnt="0"/>
      <dgm:spPr/>
    </dgm:pt>
    <dgm:pt modelId="{6BC1C689-9419-41A4-8ABA-233539288F4A}" type="pres">
      <dgm:prSet presAssocID="{69CA7DEE-6406-4122-8415-4ACDAE79E383}" presName="conn2-1" presStyleLbl="parChTrans1D2" presStyleIdx="2" presStyleCnt="8"/>
      <dgm:spPr/>
    </dgm:pt>
    <dgm:pt modelId="{B6B992A2-9101-4930-BE30-5B6C76EA1CF9}" type="pres">
      <dgm:prSet presAssocID="{69CA7DEE-6406-4122-8415-4ACDAE79E383}" presName="connTx" presStyleLbl="parChTrans1D2" presStyleIdx="2" presStyleCnt="8"/>
      <dgm:spPr/>
    </dgm:pt>
    <dgm:pt modelId="{CAE1DE24-8994-4337-8DF2-91B1F355991B}" type="pres">
      <dgm:prSet presAssocID="{3541D2D0-53EC-4617-B9EA-9AEAC0BC483E}" presName="root2" presStyleCnt="0"/>
      <dgm:spPr/>
    </dgm:pt>
    <dgm:pt modelId="{ADFA87F8-8C8E-4DD1-A566-A3B06623F0EA}" type="pres">
      <dgm:prSet presAssocID="{3541D2D0-53EC-4617-B9EA-9AEAC0BC483E}" presName="LevelTwoTextNode" presStyleLbl="node2" presStyleIdx="2" presStyleCnt="8" custScaleX="210817" custLinFactNeighborX="-51995" custLinFactNeighborY="19205">
        <dgm:presLayoutVars>
          <dgm:chPref val="3"/>
        </dgm:presLayoutVars>
      </dgm:prSet>
      <dgm:spPr/>
    </dgm:pt>
    <dgm:pt modelId="{B87F2976-7DBB-43EF-99D5-3E13ADEBDC3A}" type="pres">
      <dgm:prSet presAssocID="{3541D2D0-53EC-4617-B9EA-9AEAC0BC483E}" presName="level3hierChild" presStyleCnt="0"/>
      <dgm:spPr/>
    </dgm:pt>
    <dgm:pt modelId="{2822A120-D153-4461-A4B3-645050D7A8D2}" type="pres">
      <dgm:prSet presAssocID="{C13493E1-7A58-49E5-8CAD-83422DED5722}" presName="root1" presStyleCnt="0"/>
      <dgm:spPr/>
    </dgm:pt>
    <dgm:pt modelId="{5A7933E7-5BBD-447C-93AE-EBE5F126D5DA}" type="pres">
      <dgm:prSet presAssocID="{C13493E1-7A58-49E5-8CAD-83422DED5722}" presName="LevelOneTextNode" presStyleLbl="node0" presStyleIdx="1" presStyleCnt="4" custScaleX="254011" custScaleY="239340" custLinFactNeighborX="-65679" custLinFactNeighborY="-27366">
        <dgm:presLayoutVars>
          <dgm:chPref val="3"/>
        </dgm:presLayoutVars>
      </dgm:prSet>
      <dgm:spPr/>
    </dgm:pt>
    <dgm:pt modelId="{A7DF8453-24C3-43E5-8942-7817A521F6DF}" type="pres">
      <dgm:prSet presAssocID="{C13493E1-7A58-49E5-8CAD-83422DED5722}" presName="level2hierChild" presStyleCnt="0"/>
      <dgm:spPr/>
    </dgm:pt>
    <dgm:pt modelId="{8A6D388A-B477-44E4-AEA8-6EC15C70D048}" type="pres">
      <dgm:prSet presAssocID="{D98FE795-3CE7-4734-8F8F-A9709FCB8E43}" presName="conn2-1" presStyleLbl="parChTrans1D2" presStyleIdx="3" presStyleCnt="8"/>
      <dgm:spPr/>
    </dgm:pt>
    <dgm:pt modelId="{3F41C1D2-F437-4154-A83B-D41031004830}" type="pres">
      <dgm:prSet presAssocID="{D98FE795-3CE7-4734-8F8F-A9709FCB8E43}" presName="connTx" presStyleLbl="parChTrans1D2" presStyleIdx="3" presStyleCnt="8"/>
      <dgm:spPr/>
    </dgm:pt>
    <dgm:pt modelId="{A6B0A11B-6247-46AE-B1BD-B9B9F670F4C7}" type="pres">
      <dgm:prSet presAssocID="{D0681DA3-999A-4B34-9FCE-7EAE498CA2AD}" presName="root2" presStyleCnt="0"/>
      <dgm:spPr/>
    </dgm:pt>
    <dgm:pt modelId="{1ED0E2BD-8AE3-4173-8B4D-B868F451DB78}" type="pres">
      <dgm:prSet presAssocID="{D0681DA3-999A-4B34-9FCE-7EAE498CA2AD}" presName="LevelTwoTextNode" presStyleLbl="node2" presStyleIdx="3" presStyleCnt="8" custScaleX="209979" custLinFactNeighborX="-51995" custLinFactNeighborY="19205">
        <dgm:presLayoutVars>
          <dgm:chPref val="3"/>
        </dgm:presLayoutVars>
      </dgm:prSet>
      <dgm:spPr/>
    </dgm:pt>
    <dgm:pt modelId="{59C4A9E0-1F3B-45DC-B285-ED141023E6BF}" type="pres">
      <dgm:prSet presAssocID="{D0681DA3-999A-4B34-9FCE-7EAE498CA2AD}" presName="level3hierChild" presStyleCnt="0"/>
      <dgm:spPr/>
    </dgm:pt>
    <dgm:pt modelId="{4FA03971-838E-4705-905F-FB4D4EDF5503}" type="pres">
      <dgm:prSet presAssocID="{C3D96422-91FE-461D-9DB5-6DBEF7B08BEE}" presName="conn2-1" presStyleLbl="parChTrans1D2" presStyleIdx="4" presStyleCnt="8"/>
      <dgm:spPr/>
    </dgm:pt>
    <dgm:pt modelId="{F4D88AEB-4E10-4AAF-9029-B303A486E05A}" type="pres">
      <dgm:prSet presAssocID="{C3D96422-91FE-461D-9DB5-6DBEF7B08BEE}" presName="connTx" presStyleLbl="parChTrans1D2" presStyleIdx="4" presStyleCnt="8"/>
      <dgm:spPr/>
    </dgm:pt>
    <dgm:pt modelId="{E7F2F428-A432-4228-B9E4-B99A11474B14}" type="pres">
      <dgm:prSet presAssocID="{26F8FB7D-FA82-4AD3-9133-EBBE29FE47EE}" presName="root2" presStyleCnt="0"/>
      <dgm:spPr/>
    </dgm:pt>
    <dgm:pt modelId="{8DDC8B74-3151-444E-89AB-A45B2588EA55}" type="pres">
      <dgm:prSet presAssocID="{26F8FB7D-FA82-4AD3-9133-EBBE29FE47EE}" presName="LevelTwoTextNode" presStyleLbl="node2" presStyleIdx="4" presStyleCnt="8" custScaleX="209979" custLinFactNeighborX="-51995" custLinFactNeighborY="19205">
        <dgm:presLayoutVars>
          <dgm:chPref val="3"/>
        </dgm:presLayoutVars>
      </dgm:prSet>
      <dgm:spPr/>
    </dgm:pt>
    <dgm:pt modelId="{37271BDB-34AC-4D41-B6BC-029F7E095051}" type="pres">
      <dgm:prSet presAssocID="{26F8FB7D-FA82-4AD3-9133-EBBE29FE47EE}" presName="level3hierChild" presStyleCnt="0"/>
      <dgm:spPr/>
    </dgm:pt>
    <dgm:pt modelId="{B40A66F6-E325-44C1-BC01-A2947D2D55EE}" type="pres">
      <dgm:prSet presAssocID="{8A32662D-DE06-4979-85B2-721DF74110A0}" presName="root1" presStyleCnt="0"/>
      <dgm:spPr/>
    </dgm:pt>
    <dgm:pt modelId="{1336A06E-2C76-49C5-A382-668B74A5CCAF}" type="pres">
      <dgm:prSet presAssocID="{8A32662D-DE06-4979-85B2-721DF74110A0}" presName="LevelOneTextNode" presStyleLbl="node0" presStyleIdx="2" presStyleCnt="4" custScaleX="254011" custScaleY="189039" custLinFactNeighborX="-65679" custLinFactNeighborY="-27366">
        <dgm:presLayoutVars>
          <dgm:chPref val="3"/>
        </dgm:presLayoutVars>
      </dgm:prSet>
      <dgm:spPr/>
    </dgm:pt>
    <dgm:pt modelId="{24C280B7-F594-4EC6-900F-A06E6C4B8F5C}" type="pres">
      <dgm:prSet presAssocID="{8A32662D-DE06-4979-85B2-721DF74110A0}" presName="level2hierChild" presStyleCnt="0"/>
      <dgm:spPr/>
    </dgm:pt>
    <dgm:pt modelId="{BC8649D8-821C-42A6-8E90-17F2385984D5}" type="pres">
      <dgm:prSet presAssocID="{9DC9417C-4B0A-4D97-AD47-206BF0B2451F}" presName="conn2-1" presStyleLbl="parChTrans1D2" presStyleIdx="5" presStyleCnt="8"/>
      <dgm:spPr/>
    </dgm:pt>
    <dgm:pt modelId="{498DEC14-4841-4C6E-9DCC-C370F7EA176B}" type="pres">
      <dgm:prSet presAssocID="{9DC9417C-4B0A-4D97-AD47-206BF0B2451F}" presName="connTx" presStyleLbl="parChTrans1D2" presStyleIdx="5" presStyleCnt="8"/>
      <dgm:spPr/>
    </dgm:pt>
    <dgm:pt modelId="{24EC71F3-FF26-4E2E-A1DE-63D6300CC985}" type="pres">
      <dgm:prSet presAssocID="{09FC0701-325C-4227-98C9-70CD37535BC2}" presName="root2" presStyleCnt="0"/>
      <dgm:spPr/>
    </dgm:pt>
    <dgm:pt modelId="{58CFA6CB-664A-4CA3-9F9C-890124184070}" type="pres">
      <dgm:prSet presAssocID="{09FC0701-325C-4227-98C9-70CD37535BC2}" presName="LevelTwoTextNode" presStyleLbl="node2" presStyleIdx="5" presStyleCnt="8" custScaleX="210817" custLinFactNeighborX="-51995" custLinFactNeighborY="19205">
        <dgm:presLayoutVars>
          <dgm:chPref val="3"/>
        </dgm:presLayoutVars>
      </dgm:prSet>
      <dgm:spPr/>
    </dgm:pt>
    <dgm:pt modelId="{B83ED3F0-D30A-47DD-A7E1-28B3DE2EE93D}" type="pres">
      <dgm:prSet presAssocID="{09FC0701-325C-4227-98C9-70CD37535BC2}" presName="level3hierChild" presStyleCnt="0"/>
      <dgm:spPr/>
    </dgm:pt>
    <dgm:pt modelId="{A891D3D0-7ED0-4723-ACAE-3D8B9074DCD8}" type="pres">
      <dgm:prSet presAssocID="{79EEC834-EAA8-4ED2-B502-2F690236ADD1}" presName="conn2-1" presStyleLbl="parChTrans1D2" presStyleIdx="6" presStyleCnt="8"/>
      <dgm:spPr/>
    </dgm:pt>
    <dgm:pt modelId="{9BA8BFE0-3641-4359-A84D-8643DC74F0C6}" type="pres">
      <dgm:prSet presAssocID="{79EEC834-EAA8-4ED2-B502-2F690236ADD1}" presName="connTx" presStyleLbl="parChTrans1D2" presStyleIdx="6" presStyleCnt="8"/>
      <dgm:spPr/>
    </dgm:pt>
    <dgm:pt modelId="{841126CF-62CB-496E-B622-DE9DA466DF00}" type="pres">
      <dgm:prSet presAssocID="{330A47BB-EC90-417D-9B87-D2719FC2EC90}" presName="root2" presStyleCnt="0"/>
      <dgm:spPr/>
    </dgm:pt>
    <dgm:pt modelId="{D206923D-5B14-4D6D-826E-A0850940E779}" type="pres">
      <dgm:prSet presAssocID="{330A47BB-EC90-417D-9B87-D2719FC2EC90}" presName="LevelTwoTextNode" presStyleLbl="node2" presStyleIdx="6" presStyleCnt="8" custScaleX="210817" custLinFactNeighborX="-51995" custLinFactNeighborY="19205">
        <dgm:presLayoutVars>
          <dgm:chPref val="3"/>
        </dgm:presLayoutVars>
      </dgm:prSet>
      <dgm:spPr/>
    </dgm:pt>
    <dgm:pt modelId="{81C94D03-1813-4579-8310-8CE8C988DB18}" type="pres">
      <dgm:prSet presAssocID="{330A47BB-EC90-417D-9B87-D2719FC2EC90}" presName="level3hierChild" presStyleCnt="0"/>
      <dgm:spPr/>
    </dgm:pt>
    <dgm:pt modelId="{C31C50A7-B4A4-47B8-981C-A36060C674DE}" type="pres">
      <dgm:prSet presAssocID="{6C3A0794-2B51-4F4B-925B-34205F33F18D}" presName="root1" presStyleCnt="0"/>
      <dgm:spPr/>
    </dgm:pt>
    <dgm:pt modelId="{F015A64D-C612-454B-BDDF-4A7BD55470B8}" type="pres">
      <dgm:prSet presAssocID="{6C3A0794-2B51-4F4B-925B-34205F33F18D}" presName="LevelOneTextNode" presStyleLbl="node0" presStyleIdx="3" presStyleCnt="4" custScaleX="254011" custScaleY="189039" custLinFactNeighborX="-65679" custLinFactNeighborY="-27366">
        <dgm:presLayoutVars>
          <dgm:chPref val="3"/>
        </dgm:presLayoutVars>
      </dgm:prSet>
      <dgm:spPr/>
    </dgm:pt>
    <dgm:pt modelId="{5059E284-5A57-439D-808F-0B31347BAB47}" type="pres">
      <dgm:prSet presAssocID="{6C3A0794-2B51-4F4B-925B-34205F33F18D}" presName="level2hierChild" presStyleCnt="0"/>
      <dgm:spPr/>
    </dgm:pt>
    <dgm:pt modelId="{884779E2-DA27-4C45-A972-B4816D98AAF9}" type="pres">
      <dgm:prSet presAssocID="{717D7FF4-8A16-46C0-A421-C4A764BB3456}" presName="conn2-1" presStyleLbl="parChTrans1D2" presStyleIdx="7" presStyleCnt="8"/>
      <dgm:spPr/>
    </dgm:pt>
    <dgm:pt modelId="{BA4DD090-7838-4C79-BD79-D382965D6AA8}" type="pres">
      <dgm:prSet presAssocID="{717D7FF4-8A16-46C0-A421-C4A764BB3456}" presName="connTx" presStyleLbl="parChTrans1D2" presStyleIdx="7" presStyleCnt="8"/>
      <dgm:spPr/>
    </dgm:pt>
    <dgm:pt modelId="{9F68C06C-2AC8-4529-B027-24B6F9DCA2B0}" type="pres">
      <dgm:prSet presAssocID="{187D6C33-A37D-4CEB-9F52-24BA59CB067A}" presName="root2" presStyleCnt="0"/>
      <dgm:spPr/>
    </dgm:pt>
    <dgm:pt modelId="{2EF8B5C4-0B11-414D-8C9E-80581785EC3E}" type="pres">
      <dgm:prSet presAssocID="{187D6C33-A37D-4CEB-9F52-24BA59CB067A}" presName="LevelTwoTextNode" presStyleLbl="node2" presStyleIdx="7" presStyleCnt="8" custScaleX="210817" custLinFactNeighborX="-51995" custLinFactNeighborY="19205">
        <dgm:presLayoutVars>
          <dgm:chPref val="3"/>
        </dgm:presLayoutVars>
      </dgm:prSet>
      <dgm:spPr/>
    </dgm:pt>
    <dgm:pt modelId="{4819A0AE-C568-4A85-811D-A4F4C1F196A0}" type="pres">
      <dgm:prSet presAssocID="{187D6C33-A37D-4CEB-9F52-24BA59CB067A}" presName="level3hierChild" presStyleCnt="0"/>
      <dgm:spPr/>
    </dgm:pt>
  </dgm:ptLst>
  <dgm:cxnLst>
    <dgm:cxn modelId="{B2722F04-7B6C-4775-AB12-FBB4FD187343}" type="presOf" srcId="{4041B2D2-23D4-4767-9035-2CA018FBAB04}" destId="{5E47AB86-138A-485B-82F9-6DF37A850649}" srcOrd="1" destOrd="0" presId="urn:microsoft.com/office/officeart/2005/8/layout/hierarchy2"/>
    <dgm:cxn modelId="{A4F26904-E2A6-444D-8D55-8E91874B300B}" type="presOf" srcId="{9DC9417C-4B0A-4D97-AD47-206BF0B2451F}" destId="{498DEC14-4841-4C6E-9DCC-C370F7EA176B}" srcOrd="1" destOrd="0" presId="urn:microsoft.com/office/officeart/2005/8/layout/hierarchy2"/>
    <dgm:cxn modelId="{CECB8308-7DC7-438C-9B54-F29D20C2B3AC}" type="presOf" srcId="{8A32662D-DE06-4979-85B2-721DF74110A0}" destId="{1336A06E-2C76-49C5-A382-668B74A5CCAF}" srcOrd="0" destOrd="0" presId="urn:microsoft.com/office/officeart/2005/8/layout/hierarchy2"/>
    <dgm:cxn modelId="{22FBC70A-9865-4753-8520-5AD38A2BA6A2}" srcId="{EAFB6856-B68E-44D5-9818-00E676A06BAA}" destId="{3541D2D0-53EC-4617-B9EA-9AEAC0BC483E}" srcOrd="2" destOrd="0" parTransId="{69CA7DEE-6406-4122-8415-4ACDAE79E383}" sibTransId="{A12D80CE-45AE-439F-98EE-ACA01AB2C0B1}"/>
    <dgm:cxn modelId="{ADF1380B-5257-4434-809B-4B925087DA4C}" type="presOf" srcId="{C3D96422-91FE-461D-9DB5-6DBEF7B08BEE}" destId="{4FA03971-838E-4705-905F-FB4D4EDF5503}" srcOrd="0" destOrd="0" presId="urn:microsoft.com/office/officeart/2005/8/layout/hierarchy2"/>
    <dgm:cxn modelId="{B2568715-1975-45F2-B43C-38E9D38F4811}" type="presOf" srcId="{26F8FB7D-FA82-4AD3-9133-EBBE29FE47EE}" destId="{8DDC8B74-3151-444E-89AB-A45B2588EA55}" srcOrd="0" destOrd="0" presId="urn:microsoft.com/office/officeart/2005/8/layout/hierarchy2"/>
    <dgm:cxn modelId="{44704B1B-845B-4BBD-A95A-44C63666421D}" type="presOf" srcId="{69CA7DEE-6406-4122-8415-4ACDAE79E383}" destId="{B6B992A2-9101-4930-BE30-5B6C76EA1CF9}" srcOrd="1" destOrd="0" presId="urn:microsoft.com/office/officeart/2005/8/layout/hierarchy2"/>
    <dgm:cxn modelId="{F43A1F1C-EC55-4648-92DB-A64633BFED95}" type="presOf" srcId="{6C3A0794-2B51-4F4B-925B-34205F33F18D}" destId="{F015A64D-C612-454B-BDDF-4A7BD55470B8}" srcOrd="0" destOrd="0" presId="urn:microsoft.com/office/officeart/2005/8/layout/hierarchy2"/>
    <dgm:cxn modelId="{CA0DAD1C-8BC8-4F69-9AEB-AA84F308C83E}" srcId="{6C3A0794-2B51-4F4B-925B-34205F33F18D}" destId="{187D6C33-A37D-4CEB-9F52-24BA59CB067A}" srcOrd="0" destOrd="0" parTransId="{717D7FF4-8A16-46C0-A421-C4A764BB3456}" sibTransId="{D5FCC54E-6F5D-405A-9FC1-79E32E54FCBE}"/>
    <dgm:cxn modelId="{B4C4BE21-751D-4AC8-85ED-8A23AC06D203}" type="presOf" srcId="{09FC0701-325C-4227-98C9-70CD37535BC2}" destId="{58CFA6CB-664A-4CA3-9F9C-890124184070}" srcOrd="0" destOrd="0" presId="urn:microsoft.com/office/officeart/2005/8/layout/hierarchy2"/>
    <dgm:cxn modelId="{17E0AF23-42CC-4848-B74F-A961AE9144D0}" type="presOf" srcId="{C3D96422-91FE-461D-9DB5-6DBEF7B08BEE}" destId="{F4D88AEB-4E10-4AAF-9029-B303A486E05A}" srcOrd="1" destOrd="0" presId="urn:microsoft.com/office/officeart/2005/8/layout/hierarchy2"/>
    <dgm:cxn modelId="{FA1B0328-88C7-4B78-9863-5E94454FB877}" srcId="{94F2D877-E7E0-4BE7-AAA1-264C803C1984}" destId="{C13493E1-7A58-49E5-8CAD-83422DED5722}" srcOrd="1" destOrd="0" parTransId="{20A974AC-0FAC-4575-BDBA-548F225E96E6}" sibTransId="{7C4DDC75-A99B-4E8A-A57A-73DBC89C8D9A}"/>
    <dgm:cxn modelId="{CD34752B-F923-4222-8769-9812BE048565}" type="presOf" srcId="{717D7FF4-8A16-46C0-A421-C4A764BB3456}" destId="{BA4DD090-7838-4C79-BD79-D382965D6AA8}" srcOrd="1" destOrd="0" presId="urn:microsoft.com/office/officeart/2005/8/layout/hierarchy2"/>
    <dgm:cxn modelId="{0A8E4B2F-89C4-405F-8EAD-BF348098F8E4}" srcId="{8A32662D-DE06-4979-85B2-721DF74110A0}" destId="{09FC0701-325C-4227-98C9-70CD37535BC2}" srcOrd="0" destOrd="0" parTransId="{9DC9417C-4B0A-4D97-AD47-206BF0B2451F}" sibTransId="{23BA1FD0-DA53-422E-AD0A-11EF7D1AE545}"/>
    <dgm:cxn modelId="{9FA1443B-6963-4839-9491-56813FB942E2}" type="presOf" srcId="{79EEC834-EAA8-4ED2-B502-2F690236ADD1}" destId="{9BA8BFE0-3641-4359-A84D-8643DC74F0C6}" srcOrd="1" destOrd="0" presId="urn:microsoft.com/office/officeart/2005/8/layout/hierarchy2"/>
    <dgm:cxn modelId="{E3D1763E-361D-44BE-8B3F-2F98F8615309}" type="presOf" srcId="{9DC9417C-4B0A-4D97-AD47-206BF0B2451F}" destId="{BC8649D8-821C-42A6-8E90-17F2385984D5}" srcOrd="0" destOrd="0" presId="urn:microsoft.com/office/officeart/2005/8/layout/hierarchy2"/>
    <dgm:cxn modelId="{6965114B-14B4-46C8-A7AE-5ADABA49CB09}" srcId="{94F2D877-E7E0-4BE7-AAA1-264C803C1984}" destId="{EAFB6856-B68E-44D5-9818-00E676A06BAA}" srcOrd="0" destOrd="0" parTransId="{71795A28-F2F7-4E27-B232-DC2C535BBDAA}" sibTransId="{35B9E9EB-1BC0-4D14-B259-E2090B7B8F7A}"/>
    <dgm:cxn modelId="{3AFBB250-B324-494E-948B-35BC661F0D44}" type="presOf" srcId="{187D6C33-A37D-4CEB-9F52-24BA59CB067A}" destId="{2EF8B5C4-0B11-414D-8C9E-80581785EC3E}" srcOrd="0" destOrd="0" presId="urn:microsoft.com/office/officeart/2005/8/layout/hierarchy2"/>
    <dgm:cxn modelId="{976C2F5F-1831-4ECB-B512-BF17B20F5B61}" type="presOf" srcId="{4041B2D2-23D4-4767-9035-2CA018FBAB04}" destId="{77877F89-878A-4CA6-9679-678985E1A5CD}" srcOrd="0" destOrd="0" presId="urn:microsoft.com/office/officeart/2005/8/layout/hierarchy2"/>
    <dgm:cxn modelId="{CDA1DF60-A716-464C-AFCC-CC73885499D6}" type="presOf" srcId="{8C157D70-8494-4897-830C-18AEFDF93846}" destId="{D81EF347-A815-4211-BB75-F2BBC0EECDA1}" srcOrd="0" destOrd="0" presId="urn:microsoft.com/office/officeart/2005/8/layout/hierarchy2"/>
    <dgm:cxn modelId="{E3C10579-C472-48C3-8B42-FDEA9AD1C000}" srcId="{94F2D877-E7E0-4BE7-AAA1-264C803C1984}" destId="{6C3A0794-2B51-4F4B-925B-34205F33F18D}" srcOrd="3" destOrd="0" parTransId="{BFF220EF-9653-450C-92D1-A6679AE48EB8}" sibTransId="{51CF5A3D-C8D9-4B05-8D5E-2F782328287D}"/>
    <dgm:cxn modelId="{9829127B-9C83-4D45-BE5B-55B122FF4F91}" type="presOf" srcId="{3541D2D0-53EC-4617-B9EA-9AEAC0BC483E}" destId="{ADFA87F8-8C8E-4DD1-A566-A3B06623F0EA}" srcOrd="0" destOrd="0" presId="urn:microsoft.com/office/officeart/2005/8/layout/hierarchy2"/>
    <dgm:cxn modelId="{062A6683-F4C3-4037-B540-DD9BCC55893E}" type="presOf" srcId="{C13493E1-7A58-49E5-8CAD-83422DED5722}" destId="{5A7933E7-5BBD-447C-93AE-EBE5F126D5DA}" srcOrd="0" destOrd="0" presId="urn:microsoft.com/office/officeart/2005/8/layout/hierarchy2"/>
    <dgm:cxn modelId="{C1F03388-1384-4494-A89C-E7618C841DB5}" type="presOf" srcId="{79EEC834-EAA8-4ED2-B502-2F690236ADD1}" destId="{A891D3D0-7ED0-4723-ACAE-3D8B9074DCD8}" srcOrd="0" destOrd="0" presId="urn:microsoft.com/office/officeart/2005/8/layout/hierarchy2"/>
    <dgm:cxn modelId="{CCFE499E-6836-4267-8AD1-F066ADA11758}" type="presOf" srcId="{94F2D877-E7E0-4BE7-AAA1-264C803C1984}" destId="{D8DED8D8-BF14-4D7C-A741-7D43C8D5D82C}" srcOrd="0" destOrd="0" presId="urn:microsoft.com/office/officeart/2005/8/layout/hierarchy2"/>
    <dgm:cxn modelId="{1D1390A1-B271-4CD6-87E1-D305530DD4C2}" type="presOf" srcId="{D0681DA3-999A-4B34-9FCE-7EAE498CA2AD}" destId="{1ED0E2BD-8AE3-4173-8B4D-B868F451DB78}" srcOrd="0" destOrd="0" presId="urn:microsoft.com/office/officeart/2005/8/layout/hierarchy2"/>
    <dgm:cxn modelId="{3ABBAEA8-09E6-47F1-BDD2-A0A5B01FDCAE}" type="presOf" srcId="{D98FE795-3CE7-4734-8F8F-A9709FCB8E43}" destId="{3F41C1D2-F437-4154-A83B-D41031004830}" srcOrd="1" destOrd="0" presId="urn:microsoft.com/office/officeart/2005/8/layout/hierarchy2"/>
    <dgm:cxn modelId="{F9A0FDA8-FDBB-4DF8-B5B3-5FDC0E89834C}" type="presOf" srcId="{021E461E-49A0-4278-B8B0-90870558C5B4}" destId="{CAC6AD22-DA70-4151-938F-06935CD28B36}" srcOrd="1" destOrd="0" presId="urn:microsoft.com/office/officeart/2005/8/layout/hierarchy2"/>
    <dgm:cxn modelId="{7A3F72AD-E88E-4A5E-90B3-E738D46EB5AA}" type="presOf" srcId="{330A47BB-EC90-417D-9B87-D2719FC2EC90}" destId="{D206923D-5B14-4D6D-826E-A0850940E779}" srcOrd="0" destOrd="0" presId="urn:microsoft.com/office/officeart/2005/8/layout/hierarchy2"/>
    <dgm:cxn modelId="{EDE4EAB2-3002-424A-A59F-8961E7905D15}" srcId="{94F2D877-E7E0-4BE7-AAA1-264C803C1984}" destId="{8A32662D-DE06-4979-85B2-721DF74110A0}" srcOrd="2" destOrd="0" parTransId="{A60CF191-717F-4855-88A5-6F88D54B2770}" sibTransId="{61D532C9-11DF-4851-8016-72FC0BE9E11C}"/>
    <dgm:cxn modelId="{E11267B6-9B65-4BC0-8BEF-011019EE0D4E}" type="presOf" srcId="{69CA7DEE-6406-4122-8415-4ACDAE79E383}" destId="{6BC1C689-9419-41A4-8ABA-233539288F4A}" srcOrd="0" destOrd="0" presId="urn:microsoft.com/office/officeart/2005/8/layout/hierarchy2"/>
    <dgm:cxn modelId="{841793B7-B4D2-47AB-913A-297322BD7EC8}" type="presOf" srcId="{D98FE795-3CE7-4734-8F8F-A9709FCB8E43}" destId="{8A6D388A-B477-44E4-AEA8-6EC15C70D048}" srcOrd="0" destOrd="0" presId="urn:microsoft.com/office/officeart/2005/8/layout/hierarchy2"/>
    <dgm:cxn modelId="{967C2EBA-03D3-4751-B076-4AFB57B55E14}" srcId="{C13493E1-7A58-49E5-8CAD-83422DED5722}" destId="{26F8FB7D-FA82-4AD3-9133-EBBE29FE47EE}" srcOrd="1" destOrd="0" parTransId="{C3D96422-91FE-461D-9DB5-6DBEF7B08BEE}" sibTransId="{4B7AE6CD-5A78-48B0-9AFC-CE399539E1A6}"/>
    <dgm:cxn modelId="{555B97C8-609E-4ED3-B61E-D74764768780}" srcId="{C13493E1-7A58-49E5-8CAD-83422DED5722}" destId="{D0681DA3-999A-4B34-9FCE-7EAE498CA2AD}" srcOrd="0" destOrd="0" parTransId="{D98FE795-3CE7-4734-8F8F-A9709FCB8E43}" sibTransId="{723EDB88-5A3B-40BD-9FC2-2D2F5F0024C9}"/>
    <dgm:cxn modelId="{D23B72CB-032B-4D60-8A33-3FC0C454BFF1}" srcId="{8A32662D-DE06-4979-85B2-721DF74110A0}" destId="{330A47BB-EC90-417D-9B87-D2719FC2EC90}" srcOrd="1" destOrd="0" parTransId="{79EEC834-EAA8-4ED2-B502-2F690236ADD1}" sibTransId="{572C2188-2B62-430D-B6F9-8FC643526377}"/>
    <dgm:cxn modelId="{C0F2D1D7-785B-49F5-8AEB-81B5B4FC91F2}" type="presOf" srcId="{EAFB6856-B68E-44D5-9818-00E676A06BAA}" destId="{20824A92-08B4-4411-A25D-3CDD76EC308C}" srcOrd="0" destOrd="0" presId="urn:microsoft.com/office/officeart/2005/8/layout/hierarchy2"/>
    <dgm:cxn modelId="{B57656F1-46C5-4820-A0BC-B4FEEDAA381F}" srcId="{EAFB6856-B68E-44D5-9818-00E676A06BAA}" destId="{CA484BFB-31CF-4A3E-847B-8A7718D3DBCF}" srcOrd="1" destOrd="0" parTransId="{021E461E-49A0-4278-B8B0-90870558C5B4}" sibTransId="{EAF6703A-CA00-4339-8B0D-2139E362E440}"/>
    <dgm:cxn modelId="{CC8538F4-C416-40FB-9DAE-30889CAD2CDF}" type="presOf" srcId="{021E461E-49A0-4278-B8B0-90870558C5B4}" destId="{E891DE47-2A99-489F-8773-316EB28FE98D}" srcOrd="0" destOrd="0" presId="urn:microsoft.com/office/officeart/2005/8/layout/hierarchy2"/>
    <dgm:cxn modelId="{46F4C6F7-65A5-4E1F-B4A4-645F227AFB78}" type="presOf" srcId="{CA484BFB-31CF-4A3E-847B-8A7718D3DBCF}" destId="{35A97D52-902E-4622-A20C-4145B8E3E5B8}" srcOrd="0" destOrd="0" presId="urn:microsoft.com/office/officeart/2005/8/layout/hierarchy2"/>
    <dgm:cxn modelId="{0D1D45F8-6B27-460A-AAFE-E944AF7986A3}" type="presOf" srcId="{717D7FF4-8A16-46C0-A421-C4A764BB3456}" destId="{884779E2-DA27-4C45-A972-B4816D98AAF9}" srcOrd="0" destOrd="0" presId="urn:microsoft.com/office/officeart/2005/8/layout/hierarchy2"/>
    <dgm:cxn modelId="{B06012FC-6F0F-4092-A6EA-387721D29704}" srcId="{EAFB6856-B68E-44D5-9818-00E676A06BAA}" destId="{8C157D70-8494-4897-830C-18AEFDF93846}" srcOrd="0" destOrd="0" parTransId="{4041B2D2-23D4-4767-9035-2CA018FBAB04}" sibTransId="{8D8159FE-9F88-41A0-9AD1-AA2641B61F96}"/>
    <dgm:cxn modelId="{9EDA7905-B055-446A-AA20-33079F2546D6}" type="presParOf" srcId="{D8DED8D8-BF14-4D7C-A741-7D43C8D5D82C}" destId="{742C9F86-B2BF-44BD-A72D-6E1B4FB4F7DD}" srcOrd="0" destOrd="0" presId="urn:microsoft.com/office/officeart/2005/8/layout/hierarchy2"/>
    <dgm:cxn modelId="{F55193D5-2899-4A38-A2EA-BD748D1A4DD9}" type="presParOf" srcId="{742C9F86-B2BF-44BD-A72D-6E1B4FB4F7DD}" destId="{20824A92-08B4-4411-A25D-3CDD76EC308C}" srcOrd="0" destOrd="0" presId="urn:microsoft.com/office/officeart/2005/8/layout/hierarchy2"/>
    <dgm:cxn modelId="{5130A8D4-F41C-4DB9-98B8-6470AF32A03C}" type="presParOf" srcId="{742C9F86-B2BF-44BD-A72D-6E1B4FB4F7DD}" destId="{5D763AE9-366B-4C65-A313-E155CF04FC52}" srcOrd="1" destOrd="0" presId="urn:microsoft.com/office/officeart/2005/8/layout/hierarchy2"/>
    <dgm:cxn modelId="{E9C09669-178E-46D7-A7A9-501FE8F382C1}" type="presParOf" srcId="{5D763AE9-366B-4C65-A313-E155CF04FC52}" destId="{77877F89-878A-4CA6-9679-678985E1A5CD}" srcOrd="0" destOrd="0" presId="urn:microsoft.com/office/officeart/2005/8/layout/hierarchy2"/>
    <dgm:cxn modelId="{51EC8B53-C97E-4C57-B577-1B499F82EEEE}" type="presParOf" srcId="{77877F89-878A-4CA6-9679-678985E1A5CD}" destId="{5E47AB86-138A-485B-82F9-6DF37A850649}" srcOrd="0" destOrd="0" presId="urn:microsoft.com/office/officeart/2005/8/layout/hierarchy2"/>
    <dgm:cxn modelId="{76109342-C001-4D0A-BC8F-CC1616F695DD}" type="presParOf" srcId="{5D763AE9-366B-4C65-A313-E155CF04FC52}" destId="{A5C84D6F-B72C-4240-BB5C-7340AD3E6D86}" srcOrd="1" destOrd="0" presId="urn:microsoft.com/office/officeart/2005/8/layout/hierarchy2"/>
    <dgm:cxn modelId="{2C750AFE-24FE-4125-8CFC-91C7A15A20A5}" type="presParOf" srcId="{A5C84D6F-B72C-4240-BB5C-7340AD3E6D86}" destId="{D81EF347-A815-4211-BB75-F2BBC0EECDA1}" srcOrd="0" destOrd="0" presId="urn:microsoft.com/office/officeart/2005/8/layout/hierarchy2"/>
    <dgm:cxn modelId="{94B2ADA0-8D29-4C0A-A907-2FA6CE9BECD9}" type="presParOf" srcId="{A5C84D6F-B72C-4240-BB5C-7340AD3E6D86}" destId="{C4071048-FC4A-4C7E-AE6E-34D46011B3DB}" srcOrd="1" destOrd="0" presId="urn:microsoft.com/office/officeart/2005/8/layout/hierarchy2"/>
    <dgm:cxn modelId="{8AF864D2-97DA-4FE6-AD15-40618972D20E}" type="presParOf" srcId="{5D763AE9-366B-4C65-A313-E155CF04FC52}" destId="{E891DE47-2A99-489F-8773-316EB28FE98D}" srcOrd="2" destOrd="0" presId="urn:microsoft.com/office/officeart/2005/8/layout/hierarchy2"/>
    <dgm:cxn modelId="{D6F26648-94DB-4C8E-8575-4925C9B6AA4D}" type="presParOf" srcId="{E891DE47-2A99-489F-8773-316EB28FE98D}" destId="{CAC6AD22-DA70-4151-938F-06935CD28B36}" srcOrd="0" destOrd="0" presId="urn:microsoft.com/office/officeart/2005/8/layout/hierarchy2"/>
    <dgm:cxn modelId="{887461DE-D6D9-4BF9-91EE-FDA65B86C895}" type="presParOf" srcId="{5D763AE9-366B-4C65-A313-E155CF04FC52}" destId="{C521383A-4C06-41BF-A450-9152C2027D2A}" srcOrd="3" destOrd="0" presId="urn:microsoft.com/office/officeart/2005/8/layout/hierarchy2"/>
    <dgm:cxn modelId="{9F6BAA89-0AE4-477E-8AC5-9DF2232E4ADB}" type="presParOf" srcId="{C521383A-4C06-41BF-A450-9152C2027D2A}" destId="{35A97D52-902E-4622-A20C-4145B8E3E5B8}" srcOrd="0" destOrd="0" presId="urn:microsoft.com/office/officeart/2005/8/layout/hierarchy2"/>
    <dgm:cxn modelId="{C0D142CB-CE54-4621-9E06-4E7619CC52B9}" type="presParOf" srcId="{C521383A-4C06-41BF-A450-9152C2027D2A}" destId="{AE15A69A-6C6A-43E0-B9E4-6B8B5AF4D9F3}" srcOrd="1" destOrd="0" presId="urn:microsoft.com/office/officeart/2005/8/layout/hierarchy2"/>
    <dgm:cxn modelId="{8472ECF0-F728-4324-A61E-6C4C07E4D53A}" type="presParOf" srcId="{5D763AE9-366B-4C65-A313-E155CF04FC52}" destId="{6BC1C689-9419-41A4-8ABA-233539288F4A}" srcOrd="4" destOrd="0" presId="urn:microsoft.com/office/officeart/2005/8/layout/hierarchy2"/>
    <dgm:cxn modelId="{55A8F2A5-018B-42DA-B66D-CE36D11B34AC}" type="presParOf" srcId="{6BC1C689-9419-41A4-8ABA-233539288F4A}" destId="{B6B992A2-9101-4930-BE30-5B6C76EA1CF9}" srcOrd="0" destOrd="0" presId="urn:microsoft.com/office/officeart/2005/8/layout/hierarchy2"/>
    <dgm:cxn modelId="{7409FB31-632F-4E22-B1DD-ACA2BA667D1D}" type="presParOf" srcId="{5D763AE9-366B-4C65-A313-E155CF04FC52}" destId="{CAE1DE24-8994-4337-8DF2-91B1F355991B}" srcOrd="5" destOrd="0" presId="urn:microsoft.com/office/officeart/2005/8/layout/hierarchy2"/>
    <dgm:cxn modelId="{5AA57E5F-C806-49BC-A6CF-F631AB069A34}" type="presParOf" srcId="{CAE1DE24-8994-4337-8DF2-91B1F355991B}" destId="{ADFA87F8-8C8E-4DD1-A566-A3B06623F0EA}" srcOrd="0" destOrd="0" presId="urn:microsoft.com/office/officeart/2005/8/layout/hierarchy2"/>
    <dgm:cxn modelId="{48F1B14E-8D98-4448-ADD3-C2D9D53559F3}" type="presParOf" srcId="{CAE1DE24-8994-4337-8DF2-91B1F355991B}" destId="{B87F2976-7DBB-43EF-99D5-3E13ADEBDC3A}" srcOrd="1" destOrd="0" presId="urn:microsoft.com/office/officeart/2005/8/layout/hierarchy2"/>
    <dgm:cxn modelId="{A8C20F91-1969-4EAA-8C68-B9B3CDCB306E}" type="presParOf" srcId="{D8DED8D8-BF14-4D7C-A741-7D43C8D5D82C}" destId="{2822A120-D153-4461-A4B3-645050D7A8D2}" srcOrd="1" destOrd="0" presId="urn:microsoft.com/office/officeart/2005/8/layout/hierarchy2"/>
    <dgm:cxn modelId="{24C452F2-BF51-4A4A-ADAA-8CFEA98D785F}" type="presParOf" srcId="{2822A120-D153-4461-A4B3-645050D7A8D2}" destId="{5A7933E7-5BBD-447C-93AE-EBE5F126D5DA}" srcOrd="0" destOrd="0" presId="urn:microsoft.com/office/officeart/2005/8/layout/hierarchy2"/>
    <dgm:cxn modelId="{10023489-E6A6-46DE-AC6D-A279D389F7F5}" type="presParOf" srcId="{2822A120-D153-4461-A4B3-645050D7A8D2}" destId="{A7DF8453-24C3-43E5-8942-7817A521F6DF}" srcOrd="1" destOrd="0" presId="urn:microsoft.com/office/officeart/2005/8/layout/hierarchy2"/>
    <dgm:cxn modelId="{8FD053BF-FAFA-43C4-A34C-73AA131861B5}" type="presParOf" srcId="{A7DF8453-24C3-43E5-8942-7817A521F6DF}" destId="{8A6D388A-B477-44E4-AEA8-6EC15C70D048}" srcOrd="0" destOrd="0" presId="urn:microsoft.com/office/officeart/2005/8/layout/hierarchy2"/>
    <dgm:cxn modelId="{B4183036-BED0-47AF-8EF2-31A55424CB1F}" type="presParOf" srcId="{8A6D388A-B477-44E4-AEA8-6EC15C70D048}" destId="{3F41C1D2-F437-4154-A83B-D41031004830}" srcOrd="0" destOrd="0" presId="urn:microsoft.com/office/officeart/2005/8/layout/hierarchy2"/>
    <dgm:cxn modelId="{EC2B09A0-E039-4AF6-936D-332C9BA2B491}" type="presParOf" srcId="{A7DF8453-24C3-43E5-8942-7817A521F6DF}" destId="{A6B0A11B-6247-46AE-B1BD-B9B9F670F4C7}" srcOrd="1" destOrd="0" presId="urn:microsoft.com/office/officeart/2005/8/layout/hierarchy2"/>
    <dgm:cxn modelId="{EB4B6FF8-4E7C-4A11-A649-1CA719987E50}" type="presParOf" srcId="{A6B0A11B-6247-46AE-B1BD-B9B9F670F4C7}" destId="{1ED0E2BD-8AE3-4173-8B4D-B868F451DB78}" srcOrd="0" destOrd="0" presId="urn:microsoft.com/office/officeart/2005/8/layout/hierarchy2"/>
    <dgm:cxn modelId="{2A6F91ED-EA69-4CC8-9A76-769A99D270B8}" type="presParOf" srcId="{A6B0A11B-6247-46AE-B1BD-B9B9F670F4C7}" destId="{59C4A9E0-1F3B-45DC-B285-ED141023E6BF}" srcOrd="1" destOrd="0" presId="urn:microsoft.com/office/officeart/2005/8/layout/hierarchy2"/>
    <dgm:cxn modelId="{2F6119B2-0C4C-4DB9-B0A4-FDF910A7BA95}" type="presParOf" srcId="{A7DF8453-24C3-43E5-8942-7817A521F6DF}" destId="{4FA03971-838E-4705-905F-FB4D4EDF5503}" srcOrd="2" destOrd="0" presId="urn:microsoft.com/office/officeart/2005/8/layout/hierarchy2"/>
    <dgm:cxn modelId="{FD27973F-0E6D-4F81-A2C6-1BEEEDEC5D47}" type="presParOf" srcId="{4FA03971-838E-4705-905F-FB4D4EDF5503}" destId="{F4D88AEB-4E10-4AAF-9029-B303A486E05A}" srcOrd="0" destOrd="0" presId="urn:microsoft.com/office/officeart/2005/8/layout/hierarchy2"/>
    <dgm:cxn modelId="{5EA5F86B-CA9E-40C0-B040-76B988CFD840}" type="presParOf" srcId="{A7DF8453-24C3-43E5-8942-7817A521F6DF}" destId="{E7F2F428-A432-4228-B9E4-B99A11474B14}" srcOrd="3" destOrd="0" presId="urn:microsoft.com/office/officeart/2005/8/layout/hierarchy2"/>
    <dgm:cxn modelId="{D299C73E-47A7-4793-BD00-0314660B541F}" type="presParOf" srcId="{E7F2F428-A432-4228-B9E4-B99A11474B14}" destId="{8DDC8B74-3151-444E-89AB-A45B2588EA55}" srcOrd="0" destOrd="0" presId="urn:microsoft.com/office/officeart/2005/8/layout/hierarchy2"/>
    <dgm:cxn modelId="{B031D8BF-D512-46D9-8FC1-88D104F73F5A}" type="presParOf" srcId="{E7F2F428-A432-4228-B9E4-B99A11474B14}" destId="{37271BDB-34AC-4D41-B6BC-029F7E095051}" srcOrd="1" destOrd="0" presId="urn:microsoft.com/office/officeart/2005/8/layout/hierarchy2"/>
    <dgm:cxn modelId="{D51F105A-ED3B-4B47-9EE7-B754108AA613}" type="presParOf" srcId="{D8DED8D8-BF14-4D7C-A741-7D43C8D5D82C}" destId="{B40A66F6-E325-44C1-BC01-A2947D2D55EE}" srcOrd="2" destOrd="0" presId="urn:microsoft.com/office/officeart/2005/8/layout/hierarchy2"/>
    <dgm:cxn modelId="{D3E747C8-6727-4452-9799-DA75A399EAD6}" type="presParOf" srcId="{B40A66F6-E325-44C1-BC01-A2947D2D55EE}" destId="{1336A06E-2C76-49C5-A382-668B74A5CCAF}" srcOrd="0" destOrd="0" presId="urn:microsoft.com/office/officeart/2005/8/layout/hierarchy2"/>
    <dgm:cxn modelId="{78A32B7A-4895-4029-B813-D1E152AEEA3E}" type="presParOf" srcId="{B40A66F6-E325-44C1-BC01-A2947D2D55EE}" destId="{24C280B7-F594-4EC6-900F-A06E6C4B8F5C}" srcOrd="1" destOrd="0" presId="urn:microsoft.com/office/officeart/2005/8/layout/hierarchy2"/>
    <dgm:cxn modelId="{868D2A94-48DE-444E-B519-32F5C9E23065}" type="presParOf" srcId="{24C280B7-F594-4EC6-900F-A06E6C4B8F5C}" destId="{BC8649D8-821C-42A6-8E90-17F2385984D5}" srcOrd="0" destOrd="0" presId="urn:microsoft.com/office/officeart/2005/8/layout/hierarchy2"/>
    <dgm:cxn modelId="{CC09AC59-0D9D-48DF-9B08-0A278C63E154}" type="presParOf" srcId="{BC8649D8-821C-42A6-8E90-17F2385984D5}" destId="{498DEC14-4841-4C6E-9DCC-C370F7EA176B}" srcOrd="0" destOrd="0" presId="urn:microsoft.com/office/officeart/2005/8/layout/hierarchy2"/>
    <dgm:cxn modelId="{6DFF90E2-7420-42D8-86AB-40F79C047F03}" type="presParOf" srcId="{24C280B7-F594-4EC6-900F-A06E6C4B8F5C}" destId="{24EC71F3-FF26-4E2E-A1DE-63D6300CC985}" srcOrd="1" destOrd="0" presId="urn:microsoft.com/office/officeart/2005/8/layout/hierarchy2"/>
    <dgm:cxn modelId="{9E89709C-227C-48A3-8CE4-8ED5EA205C2A}" type="presParOf" srcId="{24EC71F3-FF26-4E2E-A1DE-63D6300CC985}" destId="{58CFA6CB-664A-4CA3-9F9C-890124184070}" srcOrd="0" destOrd="0" presId="urn:microsoft.com/office/officeart/2005/8/layout/hierarchy2"/>
    <dgm:cxn modelId="{858D6E98-931E-4B00-BFD6-6AF1E959AD6F}" type="presParOf" srcId="{24EC71F3-FF26-4E2E-A1DE-63D6300CC985}" destId="{B83ED3F0-D30A-47DD-A7E1-28B3DE2EE93D}" srcOrd="1" destOrd="0" presId="urn:microsoft.com/office/officeart/2005/8/layout/hierarchy2"/>
    <dgm:cxn modelId="{22421DF8-0927-4730-AF59-411700A76073}" type="presParOf" srcId="{24C280B7-F594-4EC6-900F-A06E6C4B8F5C}" destId="{A891D3D0-7ED0-4723-ACAE-3D8B9074DCD8}" srcOrd="2" destOrd="0" presId="urn:microsoft.com/office/officeart/2005/8/layout/hierarchy2"/>
    <dgm:cxn modelId="{175A48AA-CA51-47E7-BBE1-F07047B245E9}" type="presParOf" srcId="{A891D3D0-7ED0-4723-ACAE-3D8B9074DCD8}" destId="{9BA8BFE0-3641-4359-A84D-8643DC74F0C6}" srcOrd="0" destOrd="0" presId="urn:microsoft.com/office/officeart/2005/8/layout/hierarchy2"/>
    <dgm:cxn modelId="{79CFB52F-7877-4864-9E6C-C44D12FCF954}" type="presParOf" srcId="{24C280B7-F594-4EC6-900F-A06E6C4B8F5C}" destId="{841126CF-62CB-496E-B622-DE9DA466DF00}" srcOrd="3" destOrd="0" presId="urn:microsoft.com/office/officeart/2005/8/layout/hierarchy2"/>
    <dgm:cxn modelId="{7DAFD366-9B30-494B-AA79-57641903F989}" type="presParOf" srcId="{841126CF-62CB-496E-B622-DE9DA466DF00}" destId="{D206923D-5B14-4D6D-826E-A0850940E779}" srcOrd="0" destOrd="0" presId="urn:microsoft.com/office/officeart/2005/8/layout/hierarchy2"/>
    <dgm:cxn modelId="{E82863C6-2755-487D-A947-E496C6C4BFBF}" type="presParOf" srcId="{841126CF-62CB-496E-B622-DE9DA466DF00}" destId="{81C94D03-1813-4579-8310-8CE8C988DB18}" srcOrd="1" destOrd="0" presId="urn:microsoft.com/office/officeart/2005/8/layout/hierarchy2"/>
    <dgm:cxn modelId="{A91E336A-32EC-462D-AFC5-4D02E31EC228}" type="presParOf" srcId="{D8DED8D8-BF14-4D7C-A741-7D43C8D5D82C}" destId="{C31C50A7-B4A4-47B8-981C-A36060C674DE}" srcOrd="3" destOrd="0" presId="urn:microsoft.com/office/officeart/2005/8/layout/hierarchy2"/>
    <dgm:cxn modelId="{824A5C48-16F1-4675-A890-800AE22F08C7}" type="presParOf" srcId="{C31C50A7-B4A4-47B8-981C-A36060C674DE}" destId="{F015A64D-C612-454B-BDDF-4A7BD55470B8}" srcOrd="0" destOrd="0" presId="urn:microsoft.com/office/officeart/2005/8/layout/hierarchy2"/>
    <dgm:cxn modelId="{B9782ED7-96DF-4044-9BA1-9E8970C80A93}" type="presParOf" srcId="{C31C50A7-B4A4-47B8-981C-A36060C674DE}" destId="{5059E284-5A57-439D-808F-0B31347BAB47}" srcOrd="1" destOrd="0" presId="urn:microsoft.com/office/officeart/2005/8/layout/hierarchy2"/>
    <dgm:cxn modelId="{90C5270F-6FFC-4F0D-96EA-A728A211E5A5}" type="presParOf" srcId="{5059E284-5A57-439D-808F-0B31347BAB47}" destId="{884779E2-DA27-4C45-A972-B4816D98AAF9}" srcOrd="0" destOrd="0" presId="urn:microsoft.com/office/officeart/2005/8/layout/hierarchy2"/>
    <dgm:cxn modelId="{5921941B-5A49-42EF-857C-FE1A05BCF8C1}" type="presParOf" srcId="{884779E2-DA27-4C45-A972-B4816D98AAF9}" destId="{BA4DD090-7838-4C79-BD79-D382965D6AA8}" srcOrd="0" destOrd="0" presId="urn:microsoft.com/office/officeart/2005/8/layout/hierarchy2"/>
    <dgm:cxn modelId="{EAC14CDC-85B2-4F62-B95C-7BDFC489390E}" type="presParOf" srcId="{5059E284-5A57-439D-808F-0B31347BAB47}" destId="{9F68C06C-2AC8-4529-B027-24B6F9DCA2B0}" srcOrd="1" destOrd="0" presId="urn:microsoft.com/office/officeart/2005/8/layout/hierarchy2"/>
    <dgm:cxn modelId="{2E17FD80-6F29-4EF0-9E53-9E84F4E2602A}" type="presParOf" srcId="{9F68C06C-2AC8-4529-B027-24B6F9DCA2B0}" destId="{2EF8B5C4-0B11-414D-8C9E-80581785EC3E}" srcOrd="0" destOrd="0" presId="urn:microsoft.com/office/officeart/2005/8/layout/hierarchy2"/>
    <dgm:cxn modelId="{10FAD99C-A86A-464A-98AB-2E24D72DF098}" type="presParOf" srcId="{9F68C06C-2AC8-4529-B027-24B6F9DCA2B0}" destId="{4819A0AE-C568-4A85-811D-A4F4C1F196A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C00C60-A4B9-4F12-ACC1-FC70D875B3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86CAA9A-2CE9-4020-AFA0-1F9DEDC011D9}">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800" b="0" i="0" dirty="0">
              <a:latin typeface="Browallia New" panose="020B0604020202020204" pitchFamily="34" charset="-34"/>
              <a:cs typeface="Browallia New" panose="020B0604020202020204" pitchFamily="34" charset="-34"/>
            </a:rPr>
            <a:t>Patients with prostate cancer receiving ADT </a:t>
          </a:r>
          <a:r>
            <a:rPr lang="en-GB" sz="2800" b="1" i="0" dirty="0">
              <a:solidFill>
                <a:srgbClr val="FFFF00"/>
              </a:solidFill>
              <a:latin typeface="Browallia New" panose="020B0604020202020204" pitchFamily="34" charset="-34"/>
              <a:cs typeface="Browallia New" panose="020B0604020202020204" pitchFamily="34" charset="-34"/>
            </a:rPr>
            <a:t>lost up to 4% BMD </a:t>
          </a:r>
          <a:r>
            <a:rPr lang="en-GB" sz="2800" b="0" i="0" dirty="0">
              <a:latin typeface="Browallia New" panose="020B0604020202020204" pitchFamily="34" charset="-34"/>
              <a:cs typeface="Browallia New" panose="020B0604020202020204" pitchFamily="34" charset="-34"/>
            </a:rPr>
            <a:t>at the posteroanterior spine in the </a:t>
          </a:r>
          <a:r>
            <a:rPr lang="en-GB" sz="2800" b="1" i="0" dirty="0">
              <a:solidFill>
                <a:srgbClr val="FFFF00"/>
              </a:solidFill>
              <a:latin typeface="Browallia New" panose="020B0604020202020204" pitchFamily="34" charset="-34"/>
              <a:cs typeface="Browallia New" panose="020B0604020202020204" pitchFamily="34" charset="-34"/>
            </a:rPr>
            <a:t>first year of therapy alone</a:t>
          </a:r>
          <a:r>
            <a:rPr lang="en-GB" sz="2800" b="0" i="0" dirty="0">
              <a:latin typeface="Browallia New" panose="020B0604020202020204" pitchFamily="34" charset="-34"/>
              <a:cs typeface="Browallia New" panose="020B0604020202020204" pitchFamily="34" charset="-34"/>
            </a:rPr>
            <a:t>.</a:t>
          </a:r>
          <a:r>
            <a:rPr lang="en-GB" sz="2800" b="0" i="0" baseline="30000" dirty="0">
              <a:latin typeface="Browallia New" panose="020B0604020202020204" pitchFamily="34" charset="-34"/>
              <a:cs typeface="Browallia New" panose="020B0604020202020204" pitchFamily="34" charset="-34"/>
            </a:rPr>
            <a:t>4</a:t>
          </a:r>
          <a:endParaRPr lang="en-IN" sz="2800" dirty="0">
            <a:latin typeface="Browallia New" panose="020B0604020202020204" pitchFamily="34" charset="-34"/>
            <a:cs typeface="Browallia New" panose="020B0604020202020204" pitchFamily="34" charset="-34"/>
          </a:endParaRPr>
        </a:p>
      </dgm:t>
    </dgm:pt>
    <dgm:pt modelId="{9827259F-43F6-4752-9C1F-CEF8045B0A76}" type="parTrans" cxnId="{8C162D51-E2D2-4107-967B-70FE485FDB56}">
      <dgm:prSet/>
      <dgm:spPr/>
      <dgm:t>
        <a:bodyPr/>
        <a:lstStyle/>
        <a:p>
          <a:endParaRPr lang="en-IN"/>
        </a:p>
      </dgm:t>
    </dgm:pt>
    <dgm:pt modelId="{17672080-78EB-48C9-86EA-E7ABC813D1C0}" type="sibTrans" cxnId="{8C162D51-E2D2-4107-967B-70FE485FDB56}">
      <dgm:prSet/>
      <dgm:spPr/>
      <dgm:t>
        <a:bodyPr/>
        <a:lstStyle/>
        <a:p>
          <a:endParaRPr lang="en-IN"/>
        </a:p>
      </dgm:t>
    </dgm:pt>
    <dgm:pt modelId="{C8B4ADDE-236F-45D0-A005-28506F4557A4}">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800" b="1" i="0" dirty="0">
              <a:solidFill>
                <a:srgbClr val="FFFF00"/>
              </a:solidFill>
              <a:latin typeface="Browallia New" panose="020B0604020202020204" pitchFamily="34" charset="-34"/>
              <a:cs typeface="Browallia New" panose="020B0604020202020204" pitchFamily="34" charset="-34"/>
            </a:rPr>
            <a:t>Calcium and vitamin D supplementation alone may not be sufficient </a:t>
          </a:r>
          <a:r>
            <a:rPr lang="en-GB" sz="2800" b="0" i="0" dirty="0">
              <a:latin typeface="Browallia New" panose="020B0604020202020204" pitchFamily="34" charset="-34"/>
              <a:cs typeface="Browallia New" panose="020B0604020202020204" pitchFamily="34" charset="-34"/>
            </a:rPr>
            <a:t>to prevent bone loss and fractures in patients receiving ADT.</a:t>
          </a:r>
          <a:r>
            <a:rPr lang="en-GB" sz="2800" b="0" i="0" baseline="30000" dirty="0">
              <a:latin typeface="Browallia New" panose="020B0604020202020204" pitchFamily="34" charset="-34"/>
              <a:cs typeface="Browallia New" panose="020B0604020202020204" pitchFamily="34" charset="-34"/>
            </a:rPr>
            <a:t>8</a:t>
          </a:r>
          <a:endParaRPr lang="en-IN" sz="2800" dirty="0">
            <a:latin typeface="Browallia New" panose="020B0604020202020204" pitchFamily="34" charset="-34"/>
            <a:cs typeface="Browallia New" panose="020B0604020202020204" pitchFamily="34" charset="-34"/>
          </a:endParaRPr>
        </a:p>
      </dgm:t>
    </dgm:pt>
    <dgm:pt modelId="{9C7AE1BF-FF4A-4874-99F3-D9FACC3AA1C3}" type="parTrans" cxnId="{DE97A7B3-4474-4A89-BFC3-CC42B0C5CBDE}">
      <dgm:prSet/>
      <dgm:spPr/>
      <dgm:t>
        <a:bodyPr/>
        <a:lstStyle/>
        <a:p>
          <a:endParaRPr lang="en-IN"/>
        </a:p>
      </dgm:t>
    </dgm:pt>
    <dgm:pt modelId="{4F360B39-EFA5-4777-894A-786EBB9DBD0C}" type="sibTrans" cxnId="{DE97A7B3-4474-4A89-BFC3-CC42B0C5CBDE}">
      <dgm:prSet/>
      <dgm:spPr/>
      <dgm:t>
        <a:bodyPr/>
        <a:lstStyle/>
        <a:p>
          <a:endParaRPr lang="en-IN"/>
        </a:p>
      </dgm:t>
    </dgm:pt>
    <dgm:pt modelId="{B50F3428-3567-4012-8246-643B75109479}" type="pres">
      <dgm:prSet presAssocID="{39C00C60-A4B9-4F12-ACC1-FC70D875B3F5}" presName="linear" presStyleCnt="0">
        <dgm:presLayoutVars>
          <dgm:animLvl val="lvl"/>
          <dgm:resizeHandles val="exact"/>
        </dgm:presLayoutVars>
      </dgm:prSet>
      <dgm:spPr/>
    </dgm:pt>
    <dgm:pt modelId="{C86215CA-CFF7-4AFC-A162-4D8C9FABF6FB}" type="pres">
      <dgm:prSet presAssocID="{086CAA9A-2CE9-4020-AFA0-1F9DEDC011D9}" presName="parentText" presStyleLbl="node1" presStyleIdx="0" presStyleCnt="2">
        <dgm:presLayoutVars>
          <dgm:chMax val="0"/>
          <dgm:bulletEnabled val="1"/>
        </dgm:presLayoutVars>
      </dgm:prSet>
      <dgm:spPr/>
    </dgm:pt>
    <dgm:pt modelId="{C327BD0B-CBC1-4CB6-A725-2117FAF616B5}" type="pres">
      <dgm:prSet presAssocID="{17672080-78EB-48C9-86EA-E7ABC813D1C0}" presName="spacer" presStyleCnt="0"/>
      <dgm:spPr/>
    </dgm:pt>
    <dgm:pt modelId="{97A63EAE-6D46-4B6D-A852-74EFDE8AB07C}" type="pres">
      <dgm:prSet presAssocID="{C8B4ADDE-236F-45D0-A005-28506F4557A4}" presName="parentText" presStyleLbl="node1" presStyleIdx="1" presStyleCnt="2">
        <dgm:presLayoutVars>
          <dgm:chMax val="0"/>
          <dgm:bulletEnabled val="1"/>
        </dgm:presLayoutVars>
      </dgm:prSet>
      <dgm:spPr/>
    </dgm:pt>
  </dgm:ptLst>
  <dgm:cxnLst>
    <dgm:cxn modelId="{CF7A0423-C90E-4E9D-925A-7956E6642002}" type="presOf" srcId="{C8B4ADDE-236F-45D0-A005-28506F4557A4}" destId="{97A63EAE-6D46-4B6D-A852-74EFDE8AB07C}" srcOrd="0" destOrd="0" presId="urn:microsoft.com/office/officeart/2005/8/layout/vList2"/>
    <dgm:cxn modelId="{5468E626-D0BC-40C7-B081-9C4F44485A4F}" type="presOf" srcId="{39C00C60-A4B9-4F12-ACC1-FC70D875B3F5}" destId="{B50F3428-3567-4012-8246-643B75109479}" srcOrd="0" destOrd="0" presId="urn:microsoft.com/office/officeart/2005/8/layout/vList2"/>
    <dgm:cxn modelId="{8C162D51-E2D2-4107-967B-70FE485FDB56}" srcId="{39C00C60-A4B9-4F12-ACC1-FC70D875B3F5}" destId="{086CAA9A-2CE9-4020-AFA0-1F9DEDC011D9}" srcOrd="0" destOrd="0" parTransId="{9827259F-43F6-4752-9C1F-CEF8045B0A76}" sibTransId="{17672080-78EB-48C9-86EA-E7ABC813D1C0}"/>
    <dgm:cxn modelId="{8877B58D-B541-4690-BE52-1DDCC8DB3FF5}" type="presOf" srcId="{086CAA9A-2CE9-4020-AFA0-1F9DEDC011D9}" destId="{C86215CA-CFF7-4AFC-A162-4D8C9FABF6FB}" srcOrd="0" destOrd="0" presId="urn:microsoft.com/office/officeart/2005/8/layout/vList2"/>
    <dgm:cxn modelId="{DE97A7B3-4474-4A89-BFC3-CC42B0C5CBDE}" srcId="{39C00C60-A4B9-4F12-ACC1-FC70D875B3F5}" destId="{C8B4ADDE-236F-45D0-A005-28506F4557A4}" srcOrd="1" destOrd="0" parTransId="{9C7AE1BF-FF4A-4874-99F3-D9FACC3AA1C3}" sibTransId="{4F360B39-EFA5-4777-894A-786EBB9DBD0C}"/>
    <dgm:cxn modelId="{99BA9BB1-9F7E-4D34-8640-FE2BE7B3C4F0}" type="presParOf" srcId="{B50F3428-3567-4012-8246-643B75109479}" destId="{C86215CA-CFF7-4AFC-A162-4D8C9FABF6FB}" srcOrd="0" destOrd="0" presId="urn:microsoft.com/office/officeart/2005/8/layout/vList2"/>
    <dgm:cxn modelId="{AD92ECE4-801B-409D-9A4E-6FACB071E9A7}" type="presParOf" srcId="{B50F3428-3567-4012-8246-643B75109479}" destId="{C327BD0B-CBC1-4CB6-A725-2117FAF616B5}" srcOrd="1" destOrd="0" presId="urn:microsoft.com/office/officeart/2005/8/layout/vList2"/>
    <dgm:cxn modelId="{2586977B-35F7-4372-98CF-F296D050AF8E}" type="presParOf" srcId="{B50F3428-3567-4012-8246-643B75109479}" destId="{97A63EAE-6D46-4B6D-A852-74EFDE8AB07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F9F6D6-D354-46C3-873F-6F0688AC16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5EF1CAB-32DD-4181-874F-7AE7061FDABB}">
      <dgm:prSet custT="1"/>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dgm:spPr>
      <dgm:t>
        <a:bodyPr/>
        <a:lstStyle/>
        <a:p>
          <a:pPr algn="ctr"/>
          <a:r>
            <a:rPr lang="en-GB" sz="2000" dirty="0">
              <a:latin typeface="Browallia New" panose="020B0604020202020204" pitchFamily="34" charset="-34"/>
              <a:cs typeface="Browallia New" panose="020B0604020202020204" pitchFamily="34" charset="-34"/>
            </a:rPr>
            <a:t>Data have shown that nearly </a:t>
          </a:r>
          <a:r>
            <a:rPr lang="en-GB" sz="2000" b="1" dirty="0">
              <a:solidFill>
                <a:srgbClr val="FFFF00"/>
              </a:solidFill>
              <a:latin typeface="Browallia New" panose="020B0604020202020204" pitchFamily="34" charset="-34"/>
              <a:cs typeface="Browallia New" panose="020B0604020202020204" pitchFamily="34" charset="-34"/>
            </a:rPr>
            <a:t>1 in 5 men receiving multiple doses of ADT </a:t>
          </a:r>
          <a:r>
            <a:rPr lang="en-GB" sz="2000" dirty="0">
              <a:latin typeface="Browallia New" panose="020B0604020202020204" pitchFamily="34" charset="-34"/>
              <a:cs typeface="Browallia New" panose="020B0604020202020204" pitchFamily="34" charset="-34"/>
            </a:rPr>
            <a:t>experienced a </a:t>
          </a:r>
          <a:r>
            <a:rPr lang="en-GB" sz="2000" b="1" dirty="0">
              <a:solidFill>
                <a:srgbClr val="FFFF00"/>
              </a:solidFill>
              <a:latin typeface="Browallia New" panose="020B0604020202020204" pitchFamily="34" charset="-34"/>
              <a:cs typeface="Browallia New" panose="020B0604020202020204" pitchFamily="34" charset="-34"/>
            </a:rPr>
            <a:t>fracture within 4 years after the first year of diagnosis</a:t>
          </a:r>
          <a:r>
            <a:rPr lang="en-GB" sz="2000" dirty="0">
              <a:latin typeface="Browallia New" panose="020B0604020202020204" pitchFamily="34" charset="-34"/>
              <a:cs typeface="Browallia New" panose="020B0604020202020204" pitchFamily="34" charset="-34"/>
            </a:rPr>
            <a:t>.</a:t>
          </a:r>
          <a:r>
            <a:rPr lang="en-GB" sz="2000" baseline="30000" dirty="0">
              <a:latin typeface="Browallia New" panose="020B0604020202020204" pitchFamily="34" charset="-34"/>
              <a:cs typeface="Browallia New" panose="020B0604020202020204" pitchFamily="34" charset="-34"/>
            </a:rPr>
            <a:t>9</a:t>
          </a:r>
          <a:endParaRPr lang="en-IN" sz="2000" baseline="30000" dirty="0">
            <a:latin typeface="Browallia New" panose="020B0604020202020204" pitchFamily="34" charset="-34"/>
            <a:cs typeface="Browallia New" panose="020B0604020202020204" pitchFamily="34" charset="-34"/>
          </a:endParaRPr>
        </a:p>
      </dgm:t>
    </dgm:pt>
    <dgm:pt modelId="{F541ED83-342E-49F3-A954-3615F740F38D}" type="parTrans" cxnId="{3D34EE0B-7DE3-421F-9519-77B74169066B}">
      <dgm:prSet/>
      <dgm:spPr/>
      <dgm:t>
        <a:bodyPr/>
        <a:lstStyle/>
        <a:p>
          <a:pPr algn="ctr"/>
          <a:endParaRPr lang="en-IN" sz="2400">
            <a:latin typeface="Browallia New" panose="020B0604020202020204" pitchFamily="34" charset="-34"/>
            <a:cs typeface="Browallia New" panose="020B0604020202020204" pitchFamily="34" charset="-34"/>
          </a:endParaRPr>
        </a:p>
      </dgm:t>
    </dgm:pt>
    <dgm:pt modelId="{A530DC1C-791D-4C0E-B32A-841B3FBC1E89}" type="sibTrans" cxnId="{3D34EE0B-7DE3-421F-9519-77B74169066B}">
      <dgm:prSet/>
      <dgm:spPr/>
      <dgm:t>
        <a:bodyPr/>
        <a:lstStyle/>
        <a:p>
          <a:pPr algn="ctr"/>
          <a:endParaRPr lang="en-IN" sz="2400">
            <a:latin typeface="Browallia New" panose="020B0604020202020204" pitchFamily="34" charset="-34"/>
            <a:cs typeface="Browallia New" panose="020B0604020202020204" pitchFamily="34" charset="-34"/>
          </a:endParaRPr>
        </a:p>
      </dgm:t>
    </dgm:pt>
    <dgm:pt modelId="{60703981-9780-4B72-9E52-56E8C6BC04B9}" type="pres">
      <dgm:prSet presAssocID="{D9F9F6D6-D354-46C3-873F-6F0688AC16FE}" presName="linear" presStyleCnt="0">
        <dgm:presLayoutVars>
          <dgm:animLvl val="lvl"/>
          <dgm:resizeHandles val="exact"/>
        </dgm:presLayoutVars>
      </dgm:prSet>
      <dgm:spPr/>
    </dgm:pt>
    <dgm:pt modelId="{D2EF762C-5919-46D0-9ADE-E2B14BB45B11}" type="pres">
      <dgm:prSet presAssocID="{F5EF1CAB-32DD-4181-874F-7AE7061FDABB}" presName="parentText" presStyleLbl="node1" presStyleIdx="0" presStyleCnt="1">
        <dgm:presLayoutVars>
          <dgm:chMax val="0"/>
          <dgm:bulletEnabled val="1"/>
        </dgm:presLayoutVars>
      </dgm:prSet>
      <dgm:spPr/>
    </dgm:pt>
  </dgm:ptLst>
  <dgm:cxnLst>
    <dgm:cxn modelId="{7DBC1700-17DD-4C26-B76D-572DA6AE934E}" type="presOf" srcId="{D9F9F6D6-D354-46C3-873F-6F0688AC16FE}" destId="{60703981-9780-4B72-9E52-56E8C6BC04B9}" srcOrd="0" destOrd="0" presId="urn:microsoft.com/office/officeart/2005/8/layout/vList2"/>
    <dgm:cxn modelId="{3D34EE0B-7DE3-421F-9519-77B74169066B}" srcId="{D9F9F6D6-D354-46C3-873F-6F0688AC16FE}" destId="{F5EF1CAB-32DD-4181-874F-7AE7061FDABB}" srcOrd="0" destOrd="0" parTransId="{F541ED83-342E-49F3-A954-3615F740F38D}" sibTransId="{A530DC1C-791D-4C0E-B32A-841B3FBC1E89}"/>
    <dgm:cxn modelId="{98C0E634-F9B9-45FC-8138-FF0730B8FF3A}" type="presOf" srcId="{F5EF1CAB-32DD-4181-874F-7AE7061FDABB}" destId="{D2EF762C-5919-46D0-9ADE-E2B14BB45B11}" srcOrd="0" destOrd="0" presId="urn:microsoft.com/office/officeart/2005/8/layout/vList2"/>
    <dgm:cxn modelId="{98A313D0-59D9-4570-AC44-8D0C870D91BF}" type="presParOf" srcId="{60703981-9780-4B72-9E52-56E8C6BC04B9}" destId="{D2EF762C-5919-46D0-9ADE-E2B14BB45B1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49A936-FD1B-47F7-92F9-B14BA5F3F8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36AA076-EF08-4E47-8497-D048DE3C04BD}">
      <dgm:prSet custT="1"/>
      <dgm:spPr>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dgm:spPr>
      <dgm:t>
        <a:bodyPr/>
        <a:lstStyle/>
        <a:p>
          <a:pPr algn="ctr"/>
          <a:r>
            <a:rPr lang="en-GB" sz="2400" b="0" i="0" dirty="0">
              <a:latin typeface="Browallia New" panose="020B0604020202020204" pitchFamily="34" charset="-34"/>
              <a:cs typeface="Browallia New" panose="020B0604020202020204" pitchFamily="34" charset="-34"/>
            </a:rPr>
            <a:t>Patients with </a:t>
          </a:r>
          <a:r>
            <a:rPr lang="en-GB" sz="2400" b="1" i="0" dirty="0">
              <a:solidFill>
                <a:srgbClr val="FFFF00"/>
              </a:solidFill>
              <a:latin typeface="Browallia New" panose="020B0604020202020204" pitchFamily="34" charset="-34"/>
              <a:cs typeface="Browallia New" panose="020B0604020202020204" pitchFamily="34" charset="-34"/>
            </a:rPr>
            <a:t>prostate cancer receiving ADT </a:t>
          </a:r>
          <a:r>
            <a:rPr lang="en-GB" sz="2400" b="0" i="0" dirty="0">
              <a:latin typeface="Browallia New" panose="020B0604020202020204" pitchFamily="34" charset="-34"/>
              <a:cs typeface="Browallia New" panose="020B0604020202020204" pitchFamily="34" charset="-34"/>
            </a:rPr>
            <a:t>experienced a </a:t>
          </a:r>
          <a:r>
            <a:rPr lang="en-GB" sz="2800" b="1" i="0" dirty="0">
              <a:solidFill>
                <a:srgbClr val="FFFF00"/>
              </a:solidFill>
              <a:latin typeface="Browallia New" panose="020B0604020202020204" pitchFamily="34" charset="-34"/>
              <a:cs typeface="Browallia New" panose="020B0604020202020204" pitchFamily="34" charset="-34"/>
            </a:rPr>
            <a:t>54% </a:t>
          </a:r>
          <a:r>
            <a:rPr lang="en-GB" sz="2400" b="1" i="0" dirty="0">
              <a:solidFill>
                <a:srgbClr val="FFFF00"/>
              </a:solidFill>
              <a:latin typeface="Browallia New" panose="020B0604020202020204" pitchFamily="34" charset="-34"/>
              <a:cs typeface="Browallia New" panose="020B0604020202020204" pitchFamily="34" charset="-34"/>
            </a:rPr>
            <a:t>increase</a:t>
          </a:r>
          <a:r>
            <a:rPr lang="en-GB" sz="2400" b="0" i="0" dirty="0">
              <a:latin typeface="Browallia New" panose="020B0604020202020204" pitchFamily="34" charset="-34"/>
              <a:cs typeface="Browallia New" panose="020B0604020202020204" pitchFamily="34" charset="-34"/>
            </a:rPr>
            <a:t> in relative </a:t>
          </a:r>
          <a:r>
            <a:rPr lang="en-GB" sz="2400" b="1" i="0" dirty="0">
              <a:solidFill>
                <a:srgbClr val="FFFF00"/>
              </a:solidFill>
              <a:latin typeface="Browallia New" panose="020B0604020202020204" pitchFamily="34" charset="-34"/>
              <a:cs typeface="Browallia New" panose="020B0604020202020204" pitchFamily="34" charset="-34"/>
            </a:rPr>
            <a:t>incidence of fractures</a:t>
          </a:r>
          <a:r>
            <a:rPr lang="en-GB" sz="2400" b="0" i="0" dirty="0">
              <a:latin typeface="Browallia New" panose="020B0604020202020204" pitchFamily="34" charset="-34"/>
              <a:cs typeface="Browallia New" panose="020B0604020202020204" pitchFamily="34" charset="-34"/>
            </a:rPr>
            <a:t> compared with patients not receiving ADT.</a:t>
          </a:r>
          <a:r>
            <a:rPr lang="en-GB" sz="2400" b="0" i="0" baseline="30000" dirty="0">
              <a:latin typeface="Browallia New" panose="020B0604020202020204" pitchFamily="34" charset="-34"/>
              <a:cs typeface="Browallia New" panose="020B0604020202020204" pitchFamily="34" charset="-34"/>
            </a:rPr>
            <a:t>9</a:t>
          </a:r>
          <a:endParaRPr lang="en-IN" sz="2400" dirty="0">
            <a:latin typeface="Browallia New" panose="020B0604020202020204" pitchFamily="34" charset="-34"/>
            <a:cs typeface="Browallia New" panose="020B0604020202020204" pitchFamily="34" charset="-34"/>
          </a:endParaRPr>
        </a:p>
      </dgm:t>
    </dgm:pt>
    <dgm:pt modelId="{D9EC5E7B-EFF9-4A75-B500-D57AE629674E}" type="parTrans" cxnId="{CEAB13FC-E802-449D-BB3A-1C66A4845798}">
      <dgm:prSet/>
      <dgm:spPr/>
      <dgm:t>
        <a:bodyPr/>
        <a:lstStyle/>
        <a:p>
          <a:endParaRPr lang="en-IN" sz="2000"/>
        </a:p>
      </dgm:t>
    </dgm:pt>
    <dgm:pt modelId="{CF92DBB4-75DD-4CB3-A19B-3796A5107329}" type="sibTrans" cxnId="{CEAB13FC-E802-449D-BB3A-1C66A4845798}">
      <dgm:prSet/>
      <dgm:spPr/>
      <dgm:t>
        <a:bodyPr/>
        <a:lstStyle/>
        <a:p>
          <a:endParaRPr lang="en-IN" sz="2000"/>
        </a:p>
      </dgm:t>
    </dgm:pt>
    <dgm:pt modelId="{6FCBFE71-18F7-4548-A40F-1F75E16270E0}" type="pres">
      <dgm:prSet presAssocID="{F049A936-FD1B-47F7-92F9-B14BA5F3F81A}" presName="linear" presStyleCnt="0">
        <dgm:presLayoutVars>
          <dgm:animLvl val="lvl"/>
          <dgm:resizeHandles val="exact"/>
        </dgm:presLayoutVars>
      </dgm:prSet>
      <dgm:spPr/>
    </dgm:pt>
    <dgm:pt modelId="{8235876C-9459-4E76-8EA1-18FDCDEF4B5E}" type="pres">
      <dgm:prSet presAssocID="{536AA076-EF08-4E47-8497-D048DE3C04BD}" presName="parentText" presStyleLbl="node1" presStyleIdx="0" presStyleCnt="1" custScaleY="416676" custLinFactNeighborY="945">
        <dgm:presLayoutVars>
          <dgm:chMax val="0"/>
          <dgm:bulletEnabled val="1"/>
        </dgm:presLayoutVars>
      </dgm:prSet>
      <dgm:spPr/>
    </dgm:pt>
  </dgm:ptLst>
  <dgm:cxnLst>
    <dgm:cxn modelId="{BB6BC84D-4B4E-4D5E-8C17-309E99D77BBF}" type="presOf" srcId="{536AA076-EF08-4E47-8497-D048DE3C04BD}" destId="{8235876C-9459-4E76-8EA1-18FDCDEF4B5E}" srcOrd="0" destOrd="0" presId="urn:microsoft.com/office/officeart/2005/8/layout/vList2"/>
    <dgm:cxn modelId="{1132EBBF-4B08-4E2B-9927-06B161E3FB70}" type="presOf" srcId="{F049A936-FD1B-47F7-92F9-B14BA5F3F81A}" destId="{6FCBFE71-18F7-4548-A40F-1F75E16270E0}" srcOrd="0" destOrd="0" presId="urn:microsoft.com/office/officeart/2005/8/layout/vList2"/>
    <dgm:cxn modelId="{CEAB13FC-E802-449D-BB3A-1C66A4845798}" srcId="{F049A936-FD1B-47F7-92F9-B14BA5F3F81A}" destId="{536AA076-EF08-4E47-8497-D048DE3C04BD}" srcOrd="0" destOrd="0" parTransId="{D9EC5E7B-EFF9-4A75-B500-D57AE629674E}" sibTransId="{CF92DBB4-75DD-4CB3-A19B-3796A5107329}"/>
    <dgm:cxn modelId="{BD8DCAAC-EA68-4E0C-AA31-B11BDAD6AD02}" type="presParOf" srcId="{6FCBFE71-18F7-4548-A40F-1F75E16270E0}" destId="{8235876C-9459-4E76-8EA1-18FDCDEF4B5E}"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08E972-033A-4F5A-9F05-408E3A014755}"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88F9DB36-043C-400E-B9AC-5B8C9DEEAAF5}">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latin typeface="Browallia New" panose="020B0604020202020204" pitchFamily="34" charset="-34"/>
              <a:cs typeface="Browallia New" panose="020B0604020202020204" pitchFamily="34" charset="-34"/>
            </a:rPr>
            <a:t>BP : Zoledronic acid </a:t>
          </a:r>
        </a:p>
      </dgm:t>
    </dgm:pt>
    <dgm:pt modelId="{73744FFD-91F6-4FD6-97A2-9F3B8A338A15}" type="parTrans" cxnId="{AAF83711-F7EE-4D6C-AAC9-45B2ECB1E35D}">
      <dgm:prSet/>
      <dgm:spPr/>
      <dgm:t>
        <a:bodyPr/>
        <a:lstStyle/>
        <a:p>
          <a:endParaRPr lang="en-US"/>
        </a:p>
      </dgm:t>
    </dgm:pt>
    <dgm:pt modelId="{55A609F6-2319-4275-B04D-6797B416C658}" type="sibTrans" cxnId="{AAF83711-F7EE-4D6C-AAC9-45B2ECB1E35D}">
      <dgm:prSet/>
      <dgm:spPr/>
      <dgm:t>
        <a:bodyPr/>
        <a:lstStyle/>
        <a:p>
          <a:endParaRPr lang="en-US"/>
        </a:p>
      </dgm:t>
    </dgm:pt>
    <dgm:pt modelId="{928E613A-BE7F-4417-83F9-C80B90E0B8C7}">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latin typeface="Browallia New" panose="020B0604020202020204" pitchFamily="34" charset="-34"/>
              <a:cs typeface="Browallia New" panose="020B0604020202020204" pitchFamily="34" charset="-34"/>
            </a:rPr>
            <a:t>Denosumab </a:t>
          </a:r>
        </a:p>
      </dgm:t>
    </dgm:pt>
    <dgm:pt modelId="{5C4A5EBA-A8FD-4702-92AB-92398DFC2364}" type="parTrans" cxnId="{DE1BA57A-0BDC-404A-9298-CE6A233B3555}">
      <dgm:prSet/>
      <dgm:spPr/>
      <dgm:t>
        <a:bodyPr/>
        <a:lstStyle/>
        <a:p>
          <a:endParaRPr lang="en-US"/>
        </a:p>
      </dgm:t>
    </dgm:pt>
    <dgm:pt modelId="{6C022F70-CD12-4447-8846-FACCDAB4F75A}" type="sibTrans" cxnId="{DE1BA57A-0BDC-404A-9298-CE6A233B3555}">
      <dgm:prSet/>
      <dgm:spPr/>
      <dgm:t>
        <a:bodyPr/>
        <a:lstStyle/>
        <a:p>
          <a:endParaRPr lang="en-US"/>
        </a:p>
      </dgm:t>
    </dgm:pt>
    <dgm:pt modelId="{ED532DC8-9B4F-4C3C-8910-F30EC58D428D}">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latin typeface="Browallia New" panose="020B0604020202020204" pitchFamily="34" charset="-34"/>
              <a:cs typeface="Browallia New" panose="020B0604020202020204" pitchFamily="34" charset="-34"/>
            </a:rPr>
            <a:t>Teriparatide </a:t>
          </a:r>
        </a:p>
      </dgm:t>
    </dgm:pt>
    <dgm:pt modelId="{1AEF3F8D-4E00-47D4-BA6F-97698DAC296E}" type="parTrans" cxnId="{C8D8A967-07E4-474A-BECF-8E13BE2A3C20}">
      <dgm:prSet/>
      <dgm:spPr/>
      <dgm:t>
        <a:bodyPr/>
        <a:lstStyle/>
        <a:p>
          <a:endParaRPr lang="en-US"/>
        </a:p>
      </dgm:t>
    </dgm:pt>
    <dgm:pt modelId="{0D4403C1-4711-4B98-8198-00EB4ACB04B0}" type="sibTrans" cxnId="{C8D8A967-07E4-474A-BECF-8E13BE2A3C20}">
      <dgm:prSet/>
      <dgm:spPr/>
      <dgm:t>
        <a:bodyPr/>
        <a:lstStyle/>
        <a:p>
          <a:endParaRPr lang="en-US"/>
        </a:p>
      </dgm:t>
    </dgm:pt>
    <dgm:pt modelId="{88C782F8-E42F-4343-A957-41E8D63487DF}">
      <dgm:prSet/>
      <dgm:spPr>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latin typeface="Browallia New" panose="020B0604020202020204" pitchFamily="34" charset="-34"/>
              <a:cs typeface="Browallia New" panose="020B0604020202020204" pitchFamily="34" charset="-34"/>
            </a:rPr>
            <a:t>Romosozumab </a:t>
          </a:r>
        </a:p>
      </dgm:t>
    </dgm:pt>
    <dgm:pt modelId="{4FE6129C-6A0F-49A4-8ABC-B85C81CF2239}" type="parTrans" cxnId="{6E1A1EDD-F142-462F-B9D3-AC50DE833351}">
      <dgm:prSet/>
      <dgm:spPr/>
      <dgm:t>
        <a:bodyPr/>
        <a:lstStyle/>
        <a:p>
          <a:endParaRPr lang="en-US"/>
        </a:p>
      </dgm:t>
    </dgm:pt>
    <dgm:pt modelId="{4A5263DA-DE29-4046-B0D0-F977D81AE834}" type="sibTrans" cxnId="{6E1A1EDD-F142-462F-B9D3-AC50DE833351}">
      <dgm:prSet/>
      <dgm:spPr/>
      <dgm:t>
        <a:bodyPr/>
        <a:lstStyle/>
        <a:p>
          <a:endParaRPr lang="en-US"/>
        </a:p>
      </dgm:t>
    </dgm:pt>
    <dgm:pt modelId="{F9CCFB80-93FA-4670-AFBF-387B8D771B9F}" type="pres">
      <dgm:prSet presAssocID="{B808E972-033A-4F5A-9F05-408E3A014755}" presName="linear" presStyleCnt="0">
        <dgm:presLayoutVars>
          <dgm:dir/>
          <dgm:animLvl val="lvl"/>
          <dgm:resizeHandles val="exact"/>
        </dgm:presLayoutVars>
      </dgm:prSet>
      <dgm:spPr/>
    </dgm:pt>
    <dgm:pt modelId="{15AFA420-84BB-4229-BF89-0F620636B4BA}" type="pres">
      <dgm:prSet presAssocID="{88F9DB36-043C-400E-B9AC-5B8C9DEEAAF5}" presName="parentLin" presStyleCnt="0"/>
      <dgm:spPr/>
    </dgm:pt>
    <dgm:pt modelId="{7C5B782D-5F50-45BD-9A4B-CBA73DC0DDD0}" type="pres">
      <dgm:prSet presAssocID="{88F9DB36-043C-400E-B9AC-5B8C9DEEAAF5}" presName="parentLeftMargin" presStyleLbl="node1" presStyleIdx="0" presStyleCnt="4"/>
      <dgm:spPr/>
    </dgm:pt>
    <dgm:pt modelId="{0FD30BFA-C17A-4E45-AC04-3C3BB5FAAB62}" type="pres">
      <dgm:prSet presAssocID="{88F9DB36-043C-400E-B9AC-5B8C9DEEAAF5}" presName="parentText" presStyleLbl="node1" presStyleIdx="0" presStyleCnt="4">
        <dgm:presLayoutVars>
          <dgm:chMax val="0"/>
          <dgm:bulletEnabled val="1"/>
        </dgm:presLayoutVars>
      </dgm:prSet>
      <dgm:spPr/>
    </dgm:pt>
    <dgm:pt modelId="{C64AD77F-165D-4A18-B92B-A949A57AB1E6}" type="pres">
      <dgm:prSet presAssocID="{88F9DB36-043C-400E-B9AC-5B8C9DEEAAF5}" presName="negativeSpace" presStyleCnt="0"/>
      <dgm:spPr/>
    </dgm:pt>
    <dgm:pt modelId="{9932DED2-C00C-41C5-B24C-9180470F9F93}" type="pres">
      <dgm:prSet presAssocID="{88F9DB36-043C-400E-B9AC-5B8C9DEEAAF5}" presName="childText" presStyleLbl="conFgAcc1" presStyleIdx="0" presStyleCnt="4">
        <dgm:presLayoutVars>
          <dgm:bulletEnabled val="1"/>
        </dgm:presLayoutVars>
      </dgm:prSet>
      <dgm:spPr/>
    </dgm:pt>
    <dgm:pt modelId="{E116E3E2-B4F2-42C8-BE1C-439E997E68F8}" type="pres">
      <dgm:prSet presAssocID="{55A609F6-2319-4275-B04D-6797B416C658}" presName="spaceBetweenRectangles" presStyleCnt="0"/>
      <dgm:spPr/>
    </dgm:pt>
    <dgm:pt modelId="{86FBABF1-C5BD-4B99-B953-C957362F6B0D}" type="pres">
      <dgm:prSet presAssocID="{928E613A-BE7F-4417-83F9-C80B90E0B8C7}" presName="parentLin" presStyleCnt="0"/>
      <dgm:spPr/>
    </dgm:pt>
    <dgm:pt modelId="{2826BE1E-BB22-4638-A61B-7393918E1CE9}" type="pres">
      <dgm:prSet presAssocID="{928E613A-BE7F-4417-83F9-C80B90E0B8C7}" presName="parentLeftMargin" presStyleLbl="node1" presStyleIdx="0" presStyleCnt="4"/>
      <dgm:spPr/>
    </dgm:pt>
    <dgm:pt modelId="{5EEDEE23-72C0-49AD-8B90-86CB2D21497A}" type="pres">
      <dgm:prSet presAssocID="{928E613A-BE7F-4417-83F9-C80B90E0B8C7}" presName="parentText" presStyleLbl="node1" presStyleIdx="1" presStyleCnt="4">
        <dgm:presLayoutVars>
          <dgm:chMax val="0"/>
          <dgm:bulletEnabled val="1"/>
        </dgm:presLayoutVars>
      </dgm:prSet>
      <dgm:spPr/>
    </dgm:pt>
    <dgm:pt modelId="{3A677199-292F-4581-BBA5-34A19BE5D257}" type="pres">
      <dgm:prSet presAssocID="{928E613A-BE7F-4417-83F9-C80B90E0B8C7}" presName="negativeSpace" presStyleCnt="0"/>
      <dgm:spPr/>
    </dgm:pt>
    <dgm:pt modelId="{BC1549FA-CCA9-4C84-8449-825798B576C1}" type="pres">
      <dgm:prSet presAssocID="{928E613A-BE7F-4417-83F9-C80B90E0B8C7}" presName="childText" presStyleLbl="conFgAcc1" presStyleIdx="1" presStyleCnt="4">
        <dgm:presLayoutVars>
          <dgm:bulletEnabled val="1"/>
        </dgm:presLayoutVars>
      </dgm:prSet>
      <dgm:spPr/>
    </dgm:pt>
    <dgm:pt modelId="{AB4675FC-3B7D-452C-947F-D390FC33EDC2}" type="pres">
      <dgm:prSet presAssocID="{6C022F70-CD12-4447-8846-FACCDAB4F75A}" presName="spaceBetweenRectangles" presStyleCnt="0"/>
      <dgm:spPr/>
    </dgm:pt>
    <dgm:pt modelId="{3D3DF3FA-FBBB-411B-890D-EFFAB988E299}" type="pres">
      <dgm:prSet presAssocID="{ED532DC8-9B4F-4C3C-8910-F30EC58D428D}" presName="parentLin" presStyleCnt="0"/>
      <dgm:spPr/>
    </dgm:pt>
    <dgm:pt modelId="{A112CBCD-6BC2-496A-B35D-57CD535D8FC4}" type="pres">
      <dgm:prSet presAssocID="{ED532DC8-9B4F-4C3C-8910-F30EC58D428D}" presName="parentLeftMargin" presStyleLbl="node1" presStyleIdx="1" presStyleCnt="4"/>
      <dgm:spPr/>
    </dgm:pt>
    <dgm:pt modelId="{BADE5AC1-C9FD-4416-A3D7-D0A060EA6BFD}" type="pres">
      <dgm:prSet presAssocID="{ED532DC8-9B4F-4C3C-8910-F30EC58D428D}" presName="parentText" presStyleLbl="node1" presStyleIdx="2" presStyleCnt="4">
        <dgm:presLayoutVars>
          <dgm:chMax val="0"/>
          <dgm:bulletEnabled val="1"/>
        </dgm:presLayoutVars>
      </dgm:prSet>
      <dgm:spPr/>
    </dgm:pt>
    <dgm:pt modelId="{D94C9068-8B40-48A4-AC7C-68C5675B0F7F}" type="pres">
      <dgm:prSet presAssocID="{ED532DC8-9B4F-4C3C-8910-F30EC58D428D}" presName="negativeSpace" presStyleCnt="0"/>
      <dgm:spPr/>
    </dgm:pt>
    <dgm:pt modelId="{6B00BC96-4C46-4603-880D-9A289373AAAA}" type="pres">
      <dgm:prSet presAssocID="{ED532DC8-9B4F-4C3C-8910-F30EC58D428D}" presName="childText" presStyleLbl="conFgAcc1" presStyleIdx="2" presStyleCnt="4">
        <dgm:presLayoutVars>
          <dgm:bulletEnabled val="1"/>
        </dgm:presLayoutVars>
      </dgm:prSet>
      <dgm:spPr/>
    </dgm:pt>
    <dgm:pt modelId="{0F82DBB1-5654-4F54-8F5A-E595DFEEE462}" type="pres">
      <dgm:prSet presAssocID="{0D4403C1-4711-4B98-8198-00EB4ACB04B0}" presName="spaceBetweenRectangles" presStyleCnt="0"/>
      <dgm:spPr/>
    </dgm:pt>
    <dgm:pt modelId="{7DD7C8A7-8D2D-4491-A356-7A382C439EC3}" type="pres">
      <dgm:prSet presAssocID="{88C782F8-E42F-4343-A957-41E8D63487DF}" presName="parentLin" presStyleCnt="0"/>
      <dgm:spPr/>
    </dgm:pt>
    <dgm:pt modelId="{AEDB7B38-ED2A-49B0-9B99-DDE3C57C6BA1}" type="pres">
      <dgm:prSet presAssocID="{88C782F8-E42F-4343-A957-41E8D63487DF}" presName="parentLeftMargin" presStyleLbl="node1" presStyleIdx="2" presStyleCnt="4"/>
      <dgm:spPr/>
    </dgm:pt>
    <dgm:pt modelId="{70148D38-3269-41CE-9726-66648BBF7AEE}" type="pres">
      <dgm:prSet presAssocID="{88C782F8-E42F-4343-A957-41E8D63487DF}" presName="parentText" presStyleLbl="node1" presStyleIdx="3" presStyleCnt="4">
        <dgm:presLayoutVars>
          <dgm:chMax val="0"/>
          <dgm:bulletEnabled val="1"/>
        </dgm:presLayoutVars>
      </dgm:prSet>
      <dgm:spPr/>
    </dgm:pt>
    <dgm:pt modelId="{F17495C6-A526-43C7-8BBA-7C785F73106A}" type="pres">
      <dgm:prSet presAssocID="{88C782F8-E42F-4343-A957-41E8D63487DF}" presName="negativeSpace" presStyleCnt="0"/>
      <dgm:spPr/>
    </dgm:pt>
    <dgm:pt modelId="{BA6E48CA-6E19-4E53-83B4-BFB6D8264C2C}" type="pres">
      <dgm:prSet presAssocID="{88C782F8-E42F-4343-A957-41E8D63487DF}" presName="childText" presStyleLbl="conFgAcc1" presStyleIdx="3" presStyleCnt="4">
        <dgm:presLayoutVars>
          <dgm:bulletEnabled val="1"/>
        </dgm:presLayoutVars>
      </dgm:prSet>
      <dgm:spPr/>
    </dgm:pt>
  </dgm:ptLst>
  <dgm:cxnLst>
    <dgm:cxn modelId="{AAF83711-F7EE-4D6C-AAC9-45B2ECB1E35D}" srcId="{B808E972-033A-4F5A-9F05-408E3A014755}" destId="{88F9DB36-043C-400E-B9AC-5B8C9DEEAAF5}" srcOrd="0" destOrd="0" parTransId="{73744FFD-91F6-4FD6-97A2-9F3B8A338A15}" sibTransId="{55A609F6-2319-4275-B04D-6797B416C658}"/>
    <dgm:cxn modelId="{E5E5441B-33F4-4613-AE54-FC17A119AB84}" type="presOf" srcId="{88F9DB36-043C-400E-B9AC-5B8C9DEEAAF5}" destId="{7C5B782D-5F50-45BD-9A4B-CBA73DC0DDD0}" srcOrd="0" destOrd="0" presId="urn:microsoft.com/office/officeart/2005/8/layout/list1"/>
    <dgm:cxn modelId="{C8D8A967-07E4-474A-BECF-8E13BE2A3C20}" srcId="{B808E972-033A-4F5A-9F05-408E3A014755}" destId="{ED532DC8-9B4F-4C3C-8910-F30EC58D428D}" srcOrd="2" destOrd="0" parTransId="{1AEF3F8D-4E00-47D4-BA6F-97698DAC296E}" sibTransId="{0D4403C1-4711-4B98-8198-00EB4ACB04B0}"/>
    <dgm:cxn modelId="{DE1BA57A-0BDC-404A-9298-CE6A233B3555}" srcId="{B808E972-033A-4F5A-9F05-408E3A014755}" destId="{928E613A-BE7F-4417-83F9-C80B90E0B8C7}" srcOrd="1" destOrd="0" parTransId="{5C4A5EBA-A8FD-4702-92AB-92398DFC2364}" sibTransId="{6C022F70-CD12-4447-8846-FACCDAB4F75A}"/>
    <dgm:cxn modelId="{0A564BA4-CD7E-4E67-BFDA-53051544B993}" type="presOf" srcId="{928E613A-BE7F-4417-83F9-C80B90E0B8C7}" destId="{5EEDEE23-72C0-49AD-8B90-86CB2D21497A}" srcOrd="1" destOrd="0" presId="urn:microsoft.com/office/officeart/2005/8/layout/list1"/>
    <dgm:cxn modelId="{FCF948C3-9426-488B-B484-F60241FA928A}" type="presOf" srcId="{88C782F8-E42F-4343-A957-41E8D63487DF}" destId="{AEDB7B38-ED2A-49B0-9B99-DDE3C57C6BA1}" srcOrd="0" destOrd="0" presId="urn:microsoft.com/office/officeart/2005/8/layout/list1"/>
    <dgm:cxn modelId="{769898C7-F766-4235-BCD1-BFE8BFD00E94}" type="presOf" srcId="{88F9DB36-043C-400E-B9AC-5B8C9DEEAAF5}" destId="{0FD30BFA-C17A-4E45-AC04-3C3BB5FAAB62}" srcOrd="1" destOrd="0" presId="urn:microsoft.com/office/officeart/2005/8/layout/list1"/>
    <dgm:cxn modelId="{6E1A1EDD-F142-462F-B9D3-AC50DE833351}" srcId="{B808E972-033A-4F5A-9F05-408E3A014755}" destId="{88C782F8-E42F-4343-A957-41E8D63487DF}" srcOrd="3" destOrd="0" parTransId="{4FE6129C-6A0F-49A4-8ABC-B85C81CF2239}" sibTransId="{4A5263DA-DE29-4046-B0D0-F977D81AE834}"/>
    <dgm:cxn modelId="{7EE1EEDD-AEA2-4466-A50D-1B68875CBFA2}" type="presOf" srcId="{B808E972-033A-4F5A-9F05-408E3A014755}" destId="{F9CCFB80-93FA-4670-AFBF-387B8D771B9F}" srcOrd="0" destOrd="0" presId="urn:microsoft.com/office/officeart/2005/8/layout/list1"/>
    <dgm:cxn modelId="{E316AFE7-BB75-418C-88F4-E56FBE2E12BE}" type="presOf" srcId="{88C782F8-E42F-4343-A957-41E8D63487DF}" destId="{70148D38-3269-41CE-9726-66648BBF7AEE}" srcOrd="1" destOrd="0" presId="urn:microsoft.com/office/officeart/2005/8/layout/list1"/>
    <dgm:cxn modelId="{4A71EAEF-F8D6-413E-AD14-E7AC8CCF56BD}" type="presOf" srcId="{ED532DC8-9B4F-4C3C-8910-F30EC58D428D}" destId="{BADE5AC1-C9FD-4416-A3D7-D0A060EA6BFD}" srcOrd="1" destOrd="0" presId="urn:microsoft.com/office/officeart/2005/8/layout/list1"/>
    <dgm:cxn modelId="{A3E803F0-0858-4C1C-8B5E-08B2519ED226}" type="presOf" srcId="{ED532DC8-9B4F-4C3C-8910-F30EC58D428D}" destId="{A112CBCD-6BC2-496A-B35D-57CD535D8FC4}" srcOrd="0" destOrd="0" presId="urn:microsoft.com/office/officeart/2005/8/layout/list1"/>
    <dgm:cxn modelId="{35ABB5F3-5690-4BAB-A953-D4605B4BACE8}" type="presOf" srcId="{928E613A-BE7F-4417-83F9-C80B90E0B8C7}" destId="{2826BE1E-BB22-4638-A61B-7393918E1CE9}" srcOrd="0" destOrd="0" presId="urn:microsoft.com/office/officeart/2005/8/layout/list1"/>
    <dgm:cxn modelId="{2DE7EDB5-7F8B-4850-A798-1E719DFD4FA3}" type="presParOf" srcId="{F9CCFB80-93FA-4670-AFBF-387B8D771B9F}" destId="{15AFA420-84BB-4229-BF89-0F620636B4BA}" srcOrd="0" destOrd="0" presId="urn:microsoft.com/office/officeart/2005/8/layout/list1"/>
    <dgm:cxn modelId="{BAF48B9F-3D6F-47FB-87B7-E8A08E315E86}" type="presParOf" srcId="{15AFA420-84BB-4229-BF89-0F620636B4BA}" destId="{7C5B782D-5F50-45BD-9A4B-CBA73DC0DDD0}" srcOrd="0" destOrd="0" presId="urn:microsoft.com/office/officeart/2005/8/layout/list1"/>
    <dgm:cxn modelId="{A1D6C27A-A607-409F-814D-A1F2A3170494}" type="presParOf" srcId="{15AFA420-84BB-4229-BF89-0F620636B4BA}" destId="{0FD30BFA-C17A-4E45-AC04-3C3BB5FAAB62}" srcOrd="1" destOrd="0" presId="urn:microsoft.com/office/officeart/2005/8/layout/list1"/>
    <dgm:cxn modelId="{3ECBE7CA-2711-4FB8-8F73-0320D2074E44}" type="presParOf" srcId="{F9CCFB80-93FA-4670-AFBF-387B8D771B9F}" destId="{C64AD77F-165D-4A18-B92B-A949A57AB1E6}" srcOrd="1" destOrd="0" presId="urn:microsoft.com/office/officeart/2005/8/layout/list1"/>
    <dgm:cxn modelId="{FF3F1B61-012B-4853-BDD2-391CC2006F20}" type="presParOf" srcId="{F9CCFB80-93FA-4670-AFBF-387B8D771B9F}" destId="{9932DED2-C00C-41C5-B24C-9180470F9F93}" srcOrd="2" destOrd="0" presId="urn:microsoft.com/office/officeart/2005/8/layout/list1"/>
    <dgm:cxn modelId="{238D1CCF-1961-4F3A-8DAB-7BB308A12226}" type="presParOf" srcId="{F9CCFB80-93FA-4670-AFBF-387B8D771B9F}" destId="{E116E3E2-B4F2-42C8-BE1C-439E997E68F8}" srcOrd="3" destOrd="0" presId="urn:microsoft.com/office/officeart/2005/8/layout/list1"/>
    <dgm:cxn modelId="{191C5B7E-6A9A-49D5-9E63-B19A9BAEF221}" type="presParOf" srcId="{F9CCFB80-93FA-4670-AFBF-387B8D771B9F}" destId="{86FBABF1-C5BD-4B99-B953-C957362F6B0D}" srcOrd="4" destOrd="0" presId="urn:microsoft.com/office/officeart/2005/8/layout/list1"/>
    <dgm:cxn modelId="{8F3AC0A1-074C-4CD1-9E28-9567817E073B}" type="presParOf" srcId="{86FBABF1-C5BD-4B99-B953-C957362F6B0D}" destId="{2826BE1E-BB22-4638-A61B-7393918E1CE9}" srcOrd="0" destOrd="0" presId="urn:microsoft.com/office/officeart/2005/8/layout/list1"/>
    <dgm:cxn modelId="{1A892B5D-98A7-4389-BE0E-49A24612D1D5}" type="presParOf" srcId="{86FBABF1-C5BD-4B99-B953-C957362F6B0D}" destId="{5EEDEE23-72C0-49AD-8B90-86CB2D21497A}" srcOrd="1" destOrd="0" presId="urn:microsoft.com/office/officeart/2005/8/layout/list1"/>
    <dgm:cxn modelId="{0EEEEBA7-F47F-4AE1-BE3E-D90A4E5DC1BA}" type="presParOf" srcId="{F9CCFB80-93FA-4670-AFBF-387B8D771B9F}" destId="{3A677199-292F-4581-BBA5-34A19BE5D257}" srcOrd="5" destOrd="0" presId="urn:microsoft.com/office/officeart/2005/8/layout/list1"/>
    <dgm:cxn modelId="{1769F5B3-BE21-41BD-BBF0-50CE9B19E968}" type="presParOf" srcId="{F9CCFB80-93FA-4670-AFBF-387B8D771B9F}" destId="{BC1549FA-CCA9-4C84-8449-825798B576C1}" srcOrd="6" destOrd="0" presId="urn:microsoft.com/office/officeart/2005/8/layout/list1"/>
    <dgm:cxn modelId="{AFC54851-BC01-4BF0-BDF6-49F0546E7335}" type="presParOf" srcId="{F9CCFB80-93FA-4670-AFBF-387B8D771B9F}" destId="{AB4675FC-3B7D-452C-947F-D390FC33EDC2}" srcOrd="7" destOrd="0" presId="urn:microsoft.com/office/officeart/2005/8/layout/list1"/>
    <dgm:cxn modelId="{16936CEB-DB27-40D2-8CC2-FF5A55653930}" type="presParOf" srcId="{F9CCFB80-93FA-4670-AFBF-387B8D771B9F}" destId="{3D3DF3FA-FBBB-411B-890D-EFFAB988E299}" srcOrd="8" destOrd="0" presId="urn:microsoft.com/office/officeart/2005/8/layout/list1"/>
    <dgm:cxn modelId="{10F6F35A-F237-46C5-B55E-F5CE2D50BD8F}" type="presParOf" srcId="{3D3DF3FA-FBBB-411B-890D-EFFAB988E299}" destId="{A112CBCD-6BC2-496A-B35D-57CD535D8FC4}" srcOrd="0" destOrd="0" presId="urn:microsoft.com/office/officeart/2005/8/layout/list1"/>
    <dgm:cxn modelId="{D2998094-B551-498A-973F-A150AFC6B372}" type="presParOf" srcId="{3D3DF3FA-FBBB-411B-890D-EFFAB988E299}" destId="{BADE5AC1-C9FD-4416-A3D7-D0A060EA6BFD}" srcOrd="1" destOrd="0" presId="urn:microsoft.com/office/officeart/2005/8/layout/list1"/>
    <dgm:cxn modelId="{59988672-3B0E-462B-BF1E-EC6EC21F624F}" type="presParOf" srcId="{F9CCFB80-93FA-4670-AFBF-387B8D771B9F}" destId="{D94C9068-8B40-48A4-AC7C-68C5675B0F7F}" srcOrd="9" destOrd="0" presId="urn:microsoft.com/office/officeart/2005/8/layout/list1"/>
    <dgm:cxn modelId="{812401B4-B908-475D-8F96-54DF5098A83F}" type="presParOf" srcId="{F9CCFB80-93FA-4670-AFBF-387B8D771B9F}" destId="{6B00BC96-4C46-4603-880D-9A289373AAAA}" srcOrd="10" destOrd="0" presId="urn:microsoft.com/office/officeart/2005/8/layout/list1"/>
    <dgm:cxn modelId="{ACB670D7-0407-45CF-80CF-AE55E70DF73F}" type="presParOf" srcId="{F9CCFB80-93FA-4670-AFBF-387B8D771B9F}" destId="{0F82DBB1-5654-4F54-8F5A-E595DFEEE462}" srcOrd="11" destOrd="0" presId="urn:microsoft.com/office/officeart/2005/8/layout/list1"/>
    <dgm:cxn modelId="{88B89C0B-CD4F-494E-A38E-EE2490673712}" type="presParOf" srcId="{F9CCFB80-93FA-4670-AFBF-387B8D771B9F}" destId="{7DD7C8A7-8D2D-4491-A356-7A382C439EC3}" srcOrd="12" destOrd="0" presId="urn:microsoft.com/office/officeart/2005/8/layout/list1"/>
    <dgm:cxn modelId="{90E53BBB-B1D7-4AEE-896D-E359F7B45143}" type="presParOf" srcId="{7DD7C8A7-8D2D-4491-A356-7A382C439EC3}" destId="{AEDB7B38-ED2A-49B0-9B99-DDE3C57C6BA1}" srcOrd="0" destOrd="0" presId="urn:microsoft.com/office/officeart/2005/8/layout/list1"/>
    <dgm:cxn modelId="{C5106390-8F90-42DD-B9DB-31DDBEA2E8B0}" type="presParOf" srcId="{7DD7C8A7-8D2D-4491-A356-7A382C439EC3}" destId="{70148D38-3269-41CE-9726-66648BBF7AEE}" srcOrd="1" destOrd="0" presId="urn:microsoft.com/office/officeart/2005/8/layout/list1"/>
    <dgm:cxn modelId="{AE5BEA9E-267C-4B3B-9BB2-4B10D331BCF4}" type="presParOf" srcId="{F9CCFB80-93FA-4670-AFBF-387B8D771B9F}" destId="{F17495C6-A526-43C7-8BBA-7C785F73106A}" srcOrd="13" destOrd="0" presId="urn:microsoft.com/office/officeart/2005/8/layout/list1"/>
    <dgm:cxn modelId="{97EDB89C-9D24-4DFE-B6AF-520B22CA678D}" type="presParOf" srcId="{F9CCFB80-93FA-4670-AFBF-387B8D771B9F}" destId="{BA6E48CA-6E19-4E53-83B4-BFB6D8264C2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DA36A-481F-40EE-8B52-073D827084A0}">
      <dsp:nvSpPr>
        <dsp:cNvPr id="0" name=""/>
        <dsp:cNvSpPr/>
      </dsp:nvSpPr>
      <dsp:spPr>
        <a:xfrm>
          <a:off x="0" y="155564"/>
          <a:ext cx="5262563" cy="5276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rgbClr val="FFFF00"/>
              </a:solidFill>
            </a:rPr>
            <a:t>Section 1 : </a:t>
          </a:r>
          <a:r>
            <a:rPr lang="en-US" sz="2200" b="1" kern="1200" dirty="0">
              <a:solidFill>
                <a:schemeClr val="bg1"/>
              </a:solidFill>
            </a:rPr>
            <a:t>Anatomy &amp; Physiology</a:t>
          </a:r>
        </a:p>
      </dsp:txBody>
      <dsp:txXfrm>
        <a:off x="25759" y="181323"/>
        <a:ext cx="5211045" cy="476152"/>
      </dsp:txXfrm>
    </dsp:sp>
    <dsp:sp modelId="{2203DEEA-E4C3-45F7-A42F-ED6EDF1B435F}">
      <dsp:nvSpPr>
        <dsp:cNvPr id="0" name=""/>
        <dsp:cNvSpPr/>
      </dsp:nvSpPr>
      <dsp:spPr>
        <a:xfrm>
          <a:off x="0" y="683234"/>
          <a:ext cx="5262563"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8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Bone Anatomy</a:t>
          </a:r>
          <a:endParaRPr lang="en-US" sz="1700" kern="1200" dirty="0"/>
        </a:p>
        <a:p>
          <a:pPr marL="171450" lvl="1" indent="-171450" algn="l" defTabSz="755650">
            <a:lnSpc>
              <a:spcPct val="90000"/>
            </a:lnSpc>
            <a:spcBef>
              <a:spcPct val="0"/>
            </a:spcBef>
            <a:spcAft>
              <a:spcPct val="20000"/>
            </a:spcAft>
            <a:buChar char="•"/>
          </a:pPr>
          <a:r>
            <a:rPr lang="en-US" sz="1700" kern="1200" dirty="0"/>
            <a:t>Functions of bone </a:t>
          </a:r>
        </a:p>
        <a:p>
          <a:pPr marL="171450" lvl="1" indent="-171450" algn="l" defTabSz="755650">
            <a:lnSpc>
              <a:spcPct val="90000"/>
            </a:lnSpc>
            <a:spcBef>
              <a:spcPct val="0"/>
            </a:spcBef>
            <a:spcAft>
              <a:spcPct val="20000"/>
            </a:spcAft>
            <a:buChar char="•"/>
          </a:pPr>
          <a:r>
            <a:rPr lang="en-US" sz="1700" kern="1200" dirty="0"/>
            <a:t>Molecular Composition</a:t>
          </a:r>
        </a:p>
        <a:p>
          <a:pPr marL="171450" lvl="1" indent="-171450" algn="l" defTabSz="755650">
            <a:lnSpc>
              <a:spcPct val="90000"/>
            </a:lnSpc>
            <a:spcBef>
              <a:spcPct val="0"/>
            </a:spcBef>
            <a:spcAft>
              <a:spcPct val="20000"/>
            </a:spcAft>
            <a:buChar char="•"/>
          </a:pPr>
          <a:r>
            <a:rPr lang="en-US" sz="1700" kern="1200" dirty="0"/>
            <a:t>Vitamin D3 and Calcium </a:t>
          </a:r>
        </a:p>
        <a:p>
          <a:pPr marL="171450" lvl="1" indent="-171450" algn="l" defTabSz="755650">
            <a:lnSpc>
              <a:spcPct val="90000"/>
            </a:lnSpc>
            <a:spcBef>
              <a:spcPct val="0"/>
            </a:spcBef>
            <a:spcAft>
              <a:spcPct val="20000"/>
            </a:spcAft>
            <a:buChar char="•"/>
          </a:pPr>
          <a:r>
            <a:rPr lang="en-US" sz="1700" kern="1200" dirty="0"/>
            <a:t>Bone Remodeling</a:t>
          </a:r>
        </a:p>
        <a:p>
          <a:pPr marL="171450" lvl="1" indent="-171450" algn="l" defTabSz="755650">
            <a:lnSpc>
              <a:spcPct val="90000"/>
            </a:lnSpc>
            <a:spcBef>
              <a:spcPct val="0"/>
            </a:spcBef>
            <a:spcAft>
              <a:spcPct val="20000"/>
            </a:spcAft>
            <a:buChar char="•"/>
          </a:pPr>
          <a:r>
            <a:rPr lang="en-US" sz="1700" kern="1200" dirty="0"/>
            <a:t>Bone Signaling &amp; RANKL</a:t>
          </a:r>
        </a:p>
      </dsp:txBody>
      <dsp:txXfrm>
        <a:off x="0" y="683234"/>
        <a:ext cx="5262563" cy="1776060"/>
      </dsp:txXfrm>
    </dsp:sp>
    <dsp:sp modelId="{F54316C3-0792-44EB-9E80-8C746B788F9A}">
      <dsp:nvSpPr>
        <dsp:cNvPr id="0" name=""/>
        <dsp:cNvSpPr/>
      </dsp:nvSpPr>
      <dsp:spPr>
        <a:xfrm>
          <a:off x="0" y="2459294"/>
          <a:ext cx="5262563" cy="5276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rgbClr val="FFFF00"/>
              </a:solidFill>
            </a:rPr>
            <a:t>Section 2 : </a:t>
          </a:r>
          <a:r>
            <a:rPr lang="en-US" sz="2200" b="1" kern="1200" dirty="0">
              <a:solidFill>
                <a:schemeClr val="bg1"/>
              </a:solidFill>
            </a:rPr>
            <a:t>Pathophysiology  </a:t>
          </a:r>
        </a:p>
      </dsp:txBody>
      <dsp:txXfrm>
        <a:off x="25759" y="2485053"/>
        <a:ext cx="5211045" cy="476152"/>
      </dsp:txXfrm>
    </dsp:sp>
    <dsp:sp modelId="{0168DEA9-39DB-437F-9B50-2265F80BE636}">
      <dsp:nvSpPr>
        <dsp:cNvPr id="0" name=""/>
        <dsp:cNvSpPr/>
      </dsp:nvSpPr>
      <dsp:spPr>
        <a:xfrm>
          <a:off x="0" y="2986964"/>
          <a:ext cx="5262563" cy="2003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8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Cancer &amp; Bone</a:t>
          </a:r>
        </a:p>
        <a:p>
          <a:pPr marL="171450" lvl="1" indent="-171450" algn="l" defTabSz="755650">
            <a:lnSpc>
              <a:spcPct val="90000"/>
            </a:lnSpc>
            <a:spcBef>
              <a:spcPct val="0"/>
            </a:spcBef>
            <a:spcAft>
              <a:spcPct val="20000"/>
            </a:spcAft>
            <a:buChar char="•"/>
          </a:pPr>
          <a:r>
            <a:rPr lang="en-US" sz="1700" kern="1200" dirty="0"/>
            <a:t>Prostate Cancer Type</a:t>
          </a:r>
        </a:p>
        <a:p>
          <a:pPr marL="171450" lvl="1" indent="-171450" algn="l" defTabSz="755650">
            <a:lnSpc>
              <a:spcPct val="90000"/>
            </a:lnSpc>
            <a:spcBef>
              <a:spcPct val="0"/>
            </a:spcBef>
            <a:spcAft>
              <a:spcPct val="20000"/>
            </a:spcAft>
            <a:buChar char="•"/>
          </a:pPr>
          <a:r>
            <a:rPr lang="en-US" sz="1700" kern="1200" dirty="0"/>
            <a:t>Hormonal Therapy for Prostate cancer &amp; Risk Factor in bone development</a:t>
          </a:r>
        </a:p>
        <a:p>
          <a:pPr marL="171450" lvl="1" indent="-171450" algn="l" defTabSz="755650">
            <a:lnSpc>
              <a:spcPct val="90000"/>
            </a:lnSpc>
            <a:spcBef>
              <a:spcPct val="0"/>
            </a:spcBef>
            <a:spcAft>
              <a:spcPct val="20000"/>
            </a:spcAft>
            <a:buChar char="•"/>
          </a:pPr>
          <a:r>
            <a:rPr lang="en-US" sz="1700" kern="1200" dirty="0"/>
            <a:t>Osteoporosis</a:t>
          </a:r>
        </a:p>
        <a:p>
          <a:pPr marL="171450" lvl="1" indent="-171450" algn="l" defTabSz="755650">
            <a:lnSpc>
              <a:spcPct val="90000"/>
            </a:lnSpc>
            <a:spcBef>
              <a:spcPct val="0"/>
            </a:spcBef>
            <a:spcAft>
              <a:spcPct val="20000"/>
            </a:spcAft>
            <a:buChar char="•"/>
          </a:pPr>
          <a:r>
            <a:rPr lang="en-US" sz="1700" kern="1200" dirty="0"/>
            <a:t>Prostate Cancer and Osteoporosis</a:t>
          </a:r>
        </a:p>
        <a:p>
          <a:pPr marL="171450" lvl="1" indent="-171450" algn="l" defTabSz="755650">
            <a:lnSpc>
              <a:spcPct val="90000"/>
            </a:lnSpc>
            <a:spcBef>
              <a:spcPct val="0"/>
            </a:spcBef>
            <a:spcAft>
              <a:spcPct val="20000"/>
            </a:spcAft>
            <a:buChar char="•"/>
          </a:pPr>
          <a:r>
            <a:rPr lang="en-US" sz="1700" kern="1200" dirty="0"/>
            <a:t>Screening of Osteoporosis : DEXA &amp; T Score</a:t>
          </a:r>
        </a:p>
      </dsp:txBody>
      <dsp:txXfrm>
        <a:off x="0" y="2986964"/>
        <a:ext cx="5262563" cy="2003760"/>
      </dsp:txXfrm>
    </dsp:sp>
    <dsp:sp modelId="{1B4EEDA0-A442-46E3-AA7F-7D2118961E4D}">
      <dsp:nvSpPr>
        <dsp:cNvPr id="0" name=""/>
        <dsp:cNvSpPr/>
      </dsp:nvSpPr>
      <dsp:spPr>
        <a:xfrm>
          <a:off x="0" y="4990724"/>
          <a:ext cx="5262563" cy="5276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rgbClr val="FFFF00"/>
              </a:solidFill>
            </a:rPr>
            <a:t>Section 3: </a:t>
          </a:r>
          <a:r>
            <a:rPr lang="en-US" sz="2200" kern="1200" dirty="0">
              <a:solidFill>
                <a:schemeClr val="bg1"/>
              </a:solidFill>
            </a:rPr>
            <a:t>Treatment Options</a:t>
          </a:r>
        </a:p>
      </dsp:txBody>
      <dsp:txXfrm>
        <a:off x="25759" y="5016483"/>
        <a:ext cx="5211045" cy="476152"/>
      </dsp:txXfrm>
    </dsp:sp>
    <dsp:sp modelId="{7F8858E7-0B5E-4AE8-8AF7-9CA206D68C75}">
      <dsp:nvSpPr>
        <dsp:cNvPr id="0" name=""/>
        <dsp:cNvSpPr/>
      </dsp:nvSpPr>
      <dsp:spPr>
        <a:xfrm>
          <a:off x="0" y="5518394"/>
          <a:ext cx="5262563"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8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Treatment for Osteoporosis</a:t>
          </a:r>
        </a:p>
        <a:p>
          <a:pPr marL="171450" lvl="1" indent="-171450" algn="l" defTabSz="755650">
            <a:lnSpc>
              <a:spcPct val="90000"/>
            </a:lnSpc>
            <a:spcBef>
              <a:spcPct val="0"/>
            </a:spcBef>
            <a:spcAft>
              <a:spcPct val="20000"/>
            </a:spcAft>
            <a:buChar char="•"/>
          </a:pPr>
          <a:r>
            <a:rPr lang="en-US" sz="1700" kern="1200" dirty="0">
              <a:solidFill>
                <a:schemeClr val="tx1"/>
              </a:solidFill>
            </a:rPr>
            <a:t>Difference Between Anabolic Vs Antiresorptive Agents</a:t>
          </a:r>
          <a:endParaRPr lang="en-US" sz="1700" kern="1200" dirty="0"/>
        </a:p>
        <a:p>
          <a:pPr marL="171450" lvl="1" indent="-171450" algn="l" defTabSz="755650">
            <a:lnSpc>
              <a:spcPct val="90000"/>
            </a:lnSpc>
            <a:spcBef>
              <a:spcPct val="0"/>
            </a:spcBef>
            <a:spcAft>
              <a:spcPct val="20000"/>
            </a:spcAft>
            <a:buChar char="•"/>
          </a:pPr>
          <a:r>
            <a:rPr lang="en-US" sz="1700" kern="1200" dirty="0"/>
            <a:t>Medications</a:t>
          </a:r>
        </a:p>
        <a:p>
          <a:pPr marL="171450" lvl="1" indent="-171450" algn="l" defTabSz="755650">
            <a:lnSpc>
              <a:spcPct val="90000"/>
            </a:lnSpc>
            <a:spcBef>
              <a:spcPct val="0"/>
            </a:spcBef>
            <a:spcAft>
              <a:spcPct val="20000"/>
            </a:spcAft>
            <a:buChar char="•"/>
          </a:pPr>
          <a:r>
            <a:rPr lang="en-US" sz="1700" kern="1200" dirty="0"/>
            <a:t>MAB’s</a:t>
          </a:r>
        </a:p>
      </dsp:txBody>
      <dsp:txXfrm>
        <a:off x="0" y="5518394"/>
        <a:ext cx="5262563" cy="118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D6B38-3CAE-4B36-8ABB-3340CAC55452}">
      <dsp:nvSpPr>
        <dsp:cNvPr id="0" name=""/>
        <dsp:cNvSpPr/>
      </dsp:nvSpPr>
      <dsp:spPr>
        <a:xfrm>
          <a:off x="0" y="32840"/>
          <a:ext cx="8415128" cy="577571"/>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For treatment of </a:t>
          </a:r>
          <a:r>
            <a:rPr lang="en-GB" sz="1500" b="1" kern="1200" dirty="0">
              <a:solidFill>
                <a:srgbClr val="FFFF00"/>
              </a:solidFill>
            </a:rPr>
            <a:t>postmenopausal women with osteoporosis at high risk for fracture</a:t>
          </a:r>
          <a:endParaRPr lang="en-IN" sz="1500" b="1" kern="1200" dirty="0">
            <a:solidFill>
              <a:srgbClr val="FFFF00"/>
            </a:solidFill>
          </a:endParaRPr>
        </a:p>
      </dsp:txBody>
      <dsp:txXfrm>
        <a:off x="28195" y="61035"/>
        <a:ext cx="8358738" cy="521181"/>
      </dsp:txXfrm>
    </dsp:sp>
    <dsp:sp modelId="{679E5137-64EF-46F9-8B65-98F508137F1D}">
      <dsp:nvSpPr>
        <dsp:cNvPr id="0" name=""/>
        <dsp:cNvSpPr/>
      </dsp:nvSpPr>
      <dsp:spPr>
        <a:xfrm>
          <a:off x="0" y="653612"/>
          <a:ext cx="8415128" cy="577571"/>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Prevention of </a:t>
          </a:r>
          <a:r>
            <a:rPr lang="en-GB" sz="1500" b="1" kern="1200" dirty="0">
              <a:solidFill>
                <a:srgbClr val="FFFF00"/>
              </a:solidFill>
            </a:rPr>
            <a:t>skeletal-related events in patients with bone metastases </a:t>
          </a:r>
          <a:r>
            <a:rPr lang="en-GB" sz="1500" b="1" kern="1200" dirty="0"/>
            <a:t>from </a:t>
          </a:r>
          <a:r>
            <a:rPr lang="en-GB" sz="1500" b="1" kern="1200" dirty="0">
              <a:solidFill>
                <a:srgbClr val="FFFF00"/>
              </a:solidFill>
            </a:rPr>
            <a:t>solid tumor</a:t>
          </a:r>
          <a:endParaRPr lang="en-IN" sz="1500" b="1" kern="1200" dirty="0">
            <a:solidFill>
              <a:srgbClr val="FFFF00"/>
            </a:solidFill>
          </a:endParaRPr>
        </a:p>
      </dsp:txBody>
      <dsp:txXfrm>
        <a:off x="28195" y="681807"/>
        <a:ext cx="8358738" cy="521181"/>
      </dsp:txXfrm>
    </dsp:sp>
    <dsp:sp modelId="{ED7F5BC7-C3AA-493D-96A6-EA1DF127E072}">
      <dsp:nvSpPr>
        <dsp:cNvPr id="0" name=""/>
        <dsp:cNvSpPr/>
      </dsp:nvSpPr>
      <dsp:spPr>
        <a:xfrm>
          <a:off x="0" y="1274384"/>
          <a:ext cx="8415128" cy="577571"/>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Treatment of </a:t>
          </a:r>
          <a:r>
            <a:rPr lang="en-GB" sz="1500" b="1" kern="1200" dirty="0">
              <a:solidFill>
                <a:srgbClr val="FFFF00"/>
              </a:solidFill>
            </a:rPr>
            <a:t>bone loss in patients with prostate </a:t>
          </a:r>
          <a:r>
            <a:rPr lang="en-GB" sz="1500" b="1" kern="1200" dirty="0"/>
            <a:t>or </a:t>
          </a:r>
          <a:r>
            <a:rPr lang="en-GB" sz="1500" b="1" kern="1200" dirty="0">
              <a:solidFill>
                <a:srgbClr val="FFFF00"/>
              </a:solidFill>
            </a:rPr>
            <a:t>breast cancer undergoing hormone ablation therapy</a:t>
          </a:r>
          <a:endParaRPr lang="en-IN" sz="1500" b="1" kern="1200" dirty="0">
            <a:solidFill>
              <a:srgbClr val="FFFF00"/>
            </a:solidFill>
          </a:endParaRPr>
        </a:p>
      </dsp:txBody>
      <dsp:txXfrm>
        <a:off x="28195" y="1302579"/>
        <a:ext cx="8358738" cy="521181"/>
      </dsp:txXfrm>
    </dsp:sp>
    <dsp:sp modelId="{C6925630-E4EF-4B58-82BE-44AB68A32932}">
      <dsp:nvSpPr>
        <dsp:cNvPr id="0" name=""/>
        <dsp:cNvSpPr/>
      </dsp:nvSpPr>
      <dsp:spPr>
        <a:xfrm>
          <a:off x="0" y="1895156"/>
          <a:ext cx="8415128" cy="577571"/>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For the treatment of </a:t>
          </a:r>
          <a:r>
            <a:rPr lang="en-GB" sz="1500" b="1" kern="1200" dirty="0">
              <a:solidFill>
                <a:srgbClr val="FFFF00"/>
              </a:solidFill>
            </a:rPr>
            <a:t>bone loss in men with osteoporosis at high risk for fracture</a:t>
          </a:r>
          <a:endParaRPr lang="en-IN" sz="1500" b="1" kern="1200" dirty="0">
            <a:solidFill>
              <a:srgbClr val="FFFF00"/>
            </a:solidFill>
          </a:endParaRPr>
        </a:p>
      </dsp:txBody>
      <dsp:txXfrm>
        <a:off x="28195" y="1923351"/>
        <a:ext cx="8358738" cy="521181"/>
      </dsp:txXfrm>
    </dsp:sp>
    <dsp:sp modelId="{0753D01F-7FF9-4BB9-BB67-26264348789B}">
      <dsp:nvSpPr>
        <dsp:cNvPr id="0" name=""/>
        <dsp:cNvSpPr/>
      </dsp:nvSpPr>
      <dsp:spPr>
        <a:xfrm>
          <a:off x="0" y="2515927"/>
          <a:ext cx="8415128" cy="577571"/>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To treat </a:t>
          </a:r>
          <a:r>
            <a:rPr lang="en-GB" sz="1500" b="1" kern="1200" dirty="0">
              <a:solidFill>
                <a:srgbClr val="FFFF00"/>
              </a:solidFill>
            </a:rPr>
            <a:t>giant cell tumor of the bone</a:t>
          </a:r>
          <a:endParaRPr lang="en-IN" sz="1500" b="1" kern="1200" dirty="0">
            <a:solidFill>
              <a:srgbClr val="FFFF00"/>
            </a:solidFill>
          </a:endParaRPr>
        </a:p>
      </dsp:txBody>
      <dsp:txXfrm>
        <a:off x="28195" y="2544122"/>
        <a:ext cx="8358738" cy="521181"/>
      </dsp:txXfrm>
    </dsp:sp>
    <dsp:sp modelId="{3B0E93E1-07E3-46AE-BEDD-350CEB7E3915}">
      <dsp:nvSpPr>
        <dsp:cNvPr id="0" name=""/>
        <dsp:cNvSpPr/>
      </dsp:nvSpPr>
      <dsp:spPr>
        <a:xfrm>
          <a:off x="0" y="3136699"/>
          <a:ext cx="8415128" cy="577571"/>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solidFill>
                <a:srgbClr val="FFFF00"/>
              </a:solidFill>
            </a:rPr>
            <a:t>Hypercalcemia of malignancy refractory to bisphosphonate therapy</a:t>
          </a:r>
          <a:endParaRPr lang="en-IN" sz="1500" b="1" kern="1200" dirty="0">
            <a:solidFill>
              <a:srgbClr val="FFFF00"/>
            </a:solidFill>
          </a:endParaRPr>
        </a:p>
      </dsp:txBody>
      <dsp:txXfrm>
        <a:off x="28195" y="3164894"/>
        <a:ext cx="8358738" cy="521181"/>
      </dsp:txXfrm>
    </dsp:sp>
    <dsp:sp modelId="{11019C67-F365-447A-8C19-E1877B41D9F9}">
      <dsp:nvSpPr>
        <dsp:cNvPr id="0" name=""/>
        <dsp:cNvSpPr/>
      </dsp:nvSpPr>
      <dsp:spPr>
        <a:xfrm>
          <a:off x="0" y="3757471"/>
          <a:ext cx="8415128" cy="577571"/>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For the prevention of </a:t>
          </a:r>
          <a:r>
            <a:rPr lang="en-GB" sz="1500" b="1" kern="1200" dirty="0">
              <a:solidFill>
                <a:srgbClr val="FFFF00"/>
              </a:solidFill>
            </a:rPr>
            <a:t>skeletal-related events in patients </a:t>
          </a:r>
          <a:r>
            <a:rPr lang="en-GB" sz="1500" b="1" kern="1200" dirty="0"/>
            <a:t>with </a:t>
          </a:r>
          <a:r>
            <a:rPr lang="en-GB" sz="1500" b="1" kern="1200" dirty="0">
              <a:solidFill>
                <a:srgbClr val="FFFF00"/>
              </a:solidFill>
            </a:rPr>
            <a:t>multiple myeloma</a:t>
          </a:r>
          <a:endParaRPr lang="en-IN" sz="1500" b="1" kern="1200" dirty="0">
            <a:solidFill>
              <a:srgbClr val="FFFF00"/>
            </a:solidFill>
          </a:endParaRPr>
        </a:p>
      </dsp:txBody>
      <dsp:txXfrm>
        <a:off x="28195" y="3785666"/>
        <a:ext cx="8358738" cy="521181"/>
      </dsp:txXfrm>
    </dsp:sp>
    <dsp:sp modelId="{6210710C-834F-4272-9329-458B4350BDA0}">
      <dsp:nvSpPr>
        <dsp:cNvPr id="0" name=""/>
        <dsp:cNvSpPr/>
      </dsp:nvSpPr>
      <dsp:spPr>
        <a:xfrm>
          <a:off x="0" y="4378243"/>
          <a:ext cx="8415128" cy="577571"/>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b="1" kern="1200" dirty="0"/>
            <a:t>For </a:t>
          </a:r>
          <a:r>
            <a:rPr lang="en-GB" sz="1500" b="1" kern="1200" dirty="0">
              <a:solidFill>
                <a:srgbClr val="FFFF00"/>
              </a:solidFill>
            </a:rPr>
            <a:t>glucocorticoid-induced osteoporosis</a:t>
          </a:r>
          <a:endParaRPr lang="en-IN" sz="1500" b="1" kern="1200" dirty="0">
            <a:solidFill>
              <a:srgbClr val="FFFF00"/>
            </a:solidFill>
          </a:endParaRPr>
        </a:p>
      </dsp:txBody>
      <dsp:txXfrm>
        <a:off x="28195" y="4406438"/>
        <a:ext cx="8358738" cy="5211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D6B38-3CAE-4B36-8ABB-3340CAC55452}">
      <dsp:nvSpPr>
        <dsp:cNvPr id="0" name=""/>
        <dsp:cNvSpPr/>
      </dsp:nvSpPr>
      <dsp:spPr>
        <a:xfrm>
          <a:off x="0" y="822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Jun  1, 2010</a:t>
          </a:r>
        </a:p>
      </dsp:txBody>
      <dsp:txXfrm>
        <a:off x="26501" y="108767"/>
        <a:ext cx="1298722" cy="489878"/>
      </dsp:txXfrm>
    </dsp:sp>
    <dsp:sp modelId="{9C7EC913-6C2D-46A2-A118-1F3D8B070708}">
      <dsp:nvSpPr>
        <dsp:cNvPr id="0" name=""/>
        <dsp:cNvSpPr/>
      </dsp:nvSpPr>
      <dsp:spPr>
        <a:xfrm>
          <a:off x="0" y="7086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Nov 19, 2010</a:t>
          </a:r>
        </a:p>
      </dsp:txBody>
      <dsp:txXfrm>
        <a:off x="26501" y="735167"/>
        <a:ext cx="1298722" cy="489878"/>
      </dsp:txXfrm>
    </dsp:sp>
    <dsp:sp modelId="{ED7F5BC7-C3AA-493D-96A6-EA1DF127E072}">
      <dsp:nvSpPr>
        <dsp:cNvPr id="0" name=""/>
        <dsp:cNvSpPr/>
      </dsp:nvSpPr>
      <dsp:spPr>
        <a:xfrm>
          <a:off x="0" y="13350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Sep 19, 2011</a:t>
          </a:r>
          <a:endParaRPr lang="en-IN" sz="1600" b="1" kern="1200" dirty="0"/>
        </a:p>
      </dsp:txBody>
      <dsp:txXfrm>
        <a:off x="26501" y="1361567"/>
        <a:ext cx="1298722" cy="489878"/>
      </dsp:txXfrm>
    </dsp:sp>
    <dsp:sp modelId="{C6925630-E4EF-4B58-82BE-44AB68A32932}">
      <dsp:nvSpPr>
        <dsp:cNvPr id="0" name=""/>
        <dsp:cNvSpPr/>
      </dsp:nvSpPr>
      <dsp:spPr>
        <a:xfrm>
          <a:off x="0" y="19614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Sep 21, 2012</a:t>
          </a:r>
        </a:p>
      </dsp:txBody>
      <dsp:txXfrm>
        <a:off x="26501" y="1987967"/>
        <a:ext cx="1298722" cy="489878"/>
      </dsp:txXfrm>
    </dsp:sp>
    <dsp:sp modelId="{AA879800-5B08-45B9-9BAE-37369BCB89F6}">
      <dsp:nvSpPr>
        <dsp:cNvPr id="0" name=""/>
        <dsp:cNvSpPr/>
      </dsp:nvSpPr>
      <dsp:spPr>
        <a:xfrm>
          <a:off x="0" y="25878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Jun 13, 2013</a:t>
          </a:r>
        </a:p>
      </dsp:txBody>
      <dsp:txXfrm>
        <a:off x="26501" y="2614367"/>
        <a:ext cx="1298722" cy="489878"/>
      </dsp:txXfrm>
    </dsp:sp>
    <dsp:sp modelId="{20F41D95-16E2-4C5B-9517-D7AEAE3E9473}">
      <dsp:nvSpPr>
        <dsp:cNvPr id="0" name=""/>
        <dsp:cNvSpPr/>
      </dsp:nvSpPr>
      <dsp:spPr>
        <a:xfrm>
          <a:off x="0" y="3214266"/>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Dec  8, 2014</a:t>
          </a:r>
        </a:p>
      </dsp:txBody>
      <dsp:txXfrm>
        <a:off x="26501" y="3240767"/>
        <a:ext cx="1298722" cy="489878"/>
      </dsp:txXfrm>
    </dsp:sp>
    <dsp:sp modelId="{44D5247A-CEE5-48C5-9A0E-6C83E7ED2AED}">
      <dsp:nvSpPr>
        <dsp:cNvPr id="0" name=""/>
        <dsp:cNvSpPr/>
      </dsp:nvSpPr>
      <dsp:spPr>
        <a:xfrm>
          <a:off x="0" y="3840667"/>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Jan  5, 2018</a:t>
          </a:r>
        </a:p>
      </dsp:txBody>
      <dsp:txXfrm>
        <a:off x="26501" y="3867168"/>
        <a:ext cx="1298722" cy="489878"/>
      </dsp:txXfrm>
    </dsp:sp>
    <dsp:sp modelId="{6210710C-834F-4272-9329-458B4350BDA0}">
      <dsp:nvSpPr>
        <dsp:cNvPr id="0" name=""/>
        <dsp:cNvSpPr/>
      </dsp:nvSpPr>
      <dsp:spPr>
        <a:xfrm>
          <a:off x="0" y="4467067"/>
          <a:ext cx="1351724"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May 21, 2018</a:t>
          </a:r>
        </a:p>
      </dsp:txBody>
      <dsp:txXfrm>
        <a:off x="26501" y="4493568"/>
        <a:ext cx="1298722" cy="4898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D6B38-3CAE-4B36-8ABB-3340CAC55452}">
      <dsp:nvSpPr>
        <dsp:cNvPr id="0" name=""/>
        <dsp:cNvSpPr/>
      </dsp:nvSpPr>
      <dsp:spPr>
        <a:xfrm>
          <a:off x="0" y="82266"/>
          <a:ext cx="453885" cy="542880"/>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IN" sz="1600" b="1" kern="1200" dirty="0"/>
        </a:p>
      </dsp:txBody>
      <dsp:txXfrm>
        <a:off x="22157" y="104423"/>
        <a:ext cx="409571" cy="498566"/>
      </dsp:txXfrm>
    </dsp:sp>
    <dsp:sp modelId="{9C7EC913-6C2D-46A2-A118-1F3D8B070708}">
      <dsp:nvSpPr>
        <dsp:cNvPr id="0" name=""/>
        <dsp:cNvSpPr/>
      </dsp:nvSpPr>
      <dsp:spPr>
        <a:xfrm>
          <a:off x="0" y="708666"/>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730823"/>
        <a:ext cx="409571" cy="498566"/>
      </dsp:txXfrm>
    </dsp:sp>
    <dsp:sp modelId="{ED7F5BC7-C3AA-493D-96A6-EA1DF127E072}">
      <dsp:nvSpPr>
        <dsp:cNvPr id="0" name=""/>
        <dsp:cNvSpPr/>
      </dsp:nvSpPr>
      <dsp:spPr>
        <a:xfrm>
          <a:off x="0" y="1335066"/>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1357223"/>
        <a:ext cx="409571" cy="498566"/>
      </dsp:txXfrm>
    </dsp:sp>
    <dsp:sp modelId="{C6925630-E4EF-4B58-82BE-44AB68A32932}">
      <dsp:nvSpPr>
        <dsp:cNvPr id="0" name=""/>
        <dsp:cNvSpPr/>
      </dsp:nvSpPr>
      <dsp:spPr>
        <a:xfrm>
          <a:off x="0" y="1961466"/>
          <a:ext cx="453885" cy="542880"/>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IN" sz="1600" b="1" kern="1200" dirty="0"/>
        </a:p>
      </dsp:txBody>
      <dsp:txXfrm>
        <a:off x="22157" y="1983623"/>
        <a:ext cx="409571" cy="498566"/>
      </dsp:txXfrm>
    </dsp:sp>
    <dsp:sp modelId="{AA879800-5B08-45B9-9BAE-37369BCB89F6}">
      <dsp:nvSpPr>
        <dsp:cNvPr id="0" name=""/>
        <dsp:cNvSpPr/>
      </dsp:nvSpPr>
      <dsp:spPr>
        <a:xfrm>
          <a:off x="0" y="2587866"/>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2610023"/>
        <a:ext cx="409571" cy="498566"/>
      </dsp:txXfrm>
    </dsp:sp>
    <dsp:sp modelId="{42843B03-D128-4DD6-8052-B949301A2849}">
      <dsp:nvSpPr>
        <dsp:cNvPr id="0" name=""/>
        <dsp:cNvSpPr/>
      </dsp:nvSpPr>
      <dsp:spPr>
        <a:xfrm>
          <a:off x="0" y="3214266"/>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3236423"/>
        <a:ext cx="409571" cy="498566"/>
      </dsp:txXfrm>
    </dsp:sp>
    <dsp:sp modelId="{857408BE-B2C2-4E10-A38A-7A7F3B3BA723}">
      <dsp:nvSpPr>
        <dsp:cNvPr id="0" name=""/>
        <dsp:cNvSpPr/>
      </dsp:nvSpPr>
      <dsp:spPr>
        <a:xfrm>
          <a:off x="0" y="3840667"/>
          <a:ext cx="453885" cy="54288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a:t>
          </a:r>
        </a:p>
      </dsp:txBody>
      <dsp:txXfrm>
        <a:off x="22157" y="3862824"/>
        <a:ext cx="409571" cy="498566"/>
      </dsp:txXfrm>
    </dsp:sp>
    <dsp:sp modelId="{6210710C-834F-4272-9329-458B4350BDA0}">
      <dsp:nvSpPr>
        <dsp:cNvPr id="0" name=""/>
        <dsp:cNvSpPr/>
      </dsp:nvSpPr>
      <dsp:spPr>
        <a:xfrm>
          <a:off x="0" y="4467067"/>
          <a:ext cx="453885" cy="542880"/>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endParaRPr lang="en-IN" sz="1600" b="1" kern="1200" dirty="0"/>
        </a:p>
      </dsp:txBody>
      <dsp:txXfrm>
        <a:off x="22157" y="4489224"/>
        <a:ext cx="409571" cy="4985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39434-026E-40C1-8CF4-D80B67011794}">
      <dsp:nvSpPr>
        <dsp:cNvPr id="0" name=""/>
        <dsp:cNvSpPr/>
      </dsp:nvSpPr>
      <dsp:spPr>
        <a:xfrm>
          <a:off x="0" y="50063"/>
          <a:ext cx="10515600" cy="861120"/>
        </a:xfrm>
        <a:prstGeom prst="roundRect">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solidFill>
                <a:srgbClr val="FFFF00"/>
              </a:solidFill>
              <a:latin typeface="Browallia New" panose="020B0604020202020204" pitchFamily="34" charset="-34"/>
              <a:cs typeface="Browallia New" panose="020B0604020202020204" pitchFamily="34" charset="-34"/>
            </a:rPr>
            <a:t>Pre-existing hypocalcemia must be corrected </a:t>
          </a:r>
          <a:r>
            <a:rPr lang="en-IN" sz="2800" kern="1200" dirty="0">
              <a:latin typeface="Browallia New" panose="020B0604020202020204" pitchFamily="34" charset="-34"/>
              <a:cs typeface="Browallia New" panose="020B0604020202020204" pitchFamily="34" charset="-34"/>
            </a:rPr>
            <a:t>prior to initiating therapy with Denosumab</a:t>
          </a:r>
        </a:p>
      </dsp:txBody>
      <dsp:txXfrm>
        <a:off x="42036" y="92099"/>
        <a:ext cx="10431528" cy="777048"/>
      </dsp:txXfrm>
    </dsp:sp>
    <dsp:sp modelId="{A4A14C62-C38F-45E8-8D62-2345D5FE188D}">
      <dsp:nvSpPr>
        <dsp:cNvPr id="0" name=""/>
        <dsp:cNvSpPr/>
      </dsp:nvSpPr>
      <dsp:spPr>
        <a:xfrm>
          <a:off x="0" y="1043663"/>
          <a:ext cx="10515600" cy="861120"/>
        </a:xfrm>
        <a:prstGeom prst="roundRect">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latin typeface="Browallia New" panose="020B0604020202020204" pitchFamily="34" charset="-34"/>
              <a:cs typeface="Browallia New" panose="020B0604020202020204" pitchFamily="34" charset="-34"/>
            </a:rPr>
            <a:t>Adequately </a:t>
          </a:r>
          <a:r>
            <a:rPr lang="en-IN" sz="2800" b="1" kern="1200" dirty="0">
              <a:solidFill>
                <a:srgbClr val="FFFF00"/>
              </a:solidFill>
              <a:latin typeface="Browallia New" panose="020B0604020202020204" pitchFamily="34" charset="-34"/>
              <a:cs typeface="Browallia New" panose="020B0604020202020204" pitchFamily="34" charset="-34"/>
            </a:rPr>
            <a:t>supplement all patients with calcium and vitamin D</a:t>
          </a:r>
        </a:p>
      </dsp:txBody>
      <dsp:txXfrm>
        <a:off x="42036" y="1085699"/>
        <a:ext cx="10431528" cy="777048"/>
      </dsp:txXfrm>
    </dsp:sp>
    <dsp:sp modelId="{F0622D54-E39E-4169-954B-505FDBB91A05}">
      <dsp:nvSpPr>
        <dsp:cNvPr id="0" name=""/>
        <dsp:cNvSpPr/>
      </dsp:nvSpPr>
      <dsp:spPr>
        <a:xfrm>
          <a:off x="0" y="2037264"/>
          <a:ext cx="10515600" cy="861120"/>
        </a:xfrm>
        <a:prstGeom prst="roundRect">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solidFill>
                <a:srgbClr val="FFFF00"/>
              </a:solidFill>
              <a:latin typeface="Browallia New" panose="020B0604020202020204" pitchFamily="34" charset="-34"/>
              <a:cs typeface="Browallia New" panose="020B0604020202020204" pitchFamily="34" charset="-34"/>
            </a:rPr>
            <a:t>Multiple vertebral fractures </a:t>
          </a:r>
          <a:r>
            <a:rPr lang="en-IN" sz="2800" kern="1200" dirty="0">
              <a:latin typeface="Browallia New" panose="020B0604020202020204" pitchFamily="34" charset="-34"/>
              <a:cs typeface="Browallia New" panose="020B0604020202020204" pitchFamily="34" charset="-34"/>
            </a:rPr>
            <a:t>have been </a:t>
          </a:r>
          <a:r>
            <a:rPr lang="en-IN" sz="2800" b="1" kern="1200" dirty="0">
              <a:solidFill>
                <a:srgbClr val="FFFF00"/>
              </a:solidFill>
              <a:latin typeface="Browallia New" panose="020B0604020202020204" pitchFamily="34" charset="-34"/>
              <a:cs typeface="Browallia New" panose="020B0604020202020204" pitchFamily="34" charset="-34"/>
            </a:rPr>
            <a:t>reported following Denosumab discontinuation</a:t>
          </a:r>
        </a:p>
      </dsp:txBody>
      <dsp:txXfrm>
        <a:off x="42036" y="2079300"/>
        <a:ext cx="10431528" cy="777048"/>
      </dsp:txXfrm>
    </dsp:sp>
    <dsp:sp modelId="{B3799EB9-5E36-4A6C-B952-9DDC37706BC5}">
      <dsp:nvSpPr>
        <dsp:cNvPr id="0" name=""/>
        <dsp:cNvSpPr/>
      </dsp:nvSpPr>
      <dsp:spPr>
        <a:xfrm>
          <a:off x="0" y="3030864"/>
          <a:ext cx="10515600" cy="861120"/>
        </a:xfrm>
        <a:prstGeom prst="roundRect">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latin typeface="Browallia New" panose="020B0604020202020204" pitchFamily="34" charset="-34"/>
              <a:cs typeface="Browallia New" panose="020B0604020202020204" pitchFamily="34" charset="-34"/>
            </a:rPr>
            <a:t>As a </a:t>
          </a:r>
          <a:r>
            <a:rPr lang="en-IN" sz="2800" b="1" kern="1200" dirty="0">
              <a:solidFill>
                <a:srgbClr val="FFFF00"/>
              </a:solidFill>
              <a:latin typeface="Browallia New" panose="020B0604020202020204" pitchFamily="34" charset="-34"/>
              <a:cs typeface="Browallia New" panose="020B0604020202020204" pitchFamily="34" charset="-34"/>
            </a:rPr>
            <a:t>subcutaneous injection</a:t>
          </a:r>
          <a:r>
            <a:rPr lang="en-IN" sz="2800" kern="1200" dirty="0">
              <a:latin typeface="Browallia New" panose="020B0604020202020204" pitchFamily="34" charset="-34"/>
              <a:cs typeface="Browallia New" panose="020B0604020202020204" pitchFamily="34" charset="-34"/>
            </a:rPr>
            <a:t>, Denosumab </a:t>
          </a:r>
          <a:r>
            <a:rPr lang="en-IN" sz="2800" b="1" kern="1200" dirty="0">
              <a:solidFill>
                <a:srgbClr val="FFFF00"/>
              </a:solidFill>
              <a:latin typeface="Browallia New" panose="020B0604020202020204" pitchFamily="34" charset="-34"/>
              <a:cs typeface="Browallia New" panose="020B0604020202020204" pitchFamily="34" charset="-34"/>
            </a:rPr>
            <a:t>does not undergo first-pass metabolism</a:t>
          </a:r>
          <a:r>
            <a:rPr lang="en-IN" sz="2800" kern="1200" baseline="30000" dirty="0">
              <a:latin typeface="Browallia New" panose="020B0604020202020204" pitchFamily="34" charset="-34"/>
              <a:cs typeface="Browallia New" panose="020B0604020202020204" pitchFamily="34" charset="-34"/>
            </a:rPr>
            <a:t>1</a:t>
          </a:r>
        </a:p>
      </dsp:txBody>
      <dsp:txXfrm>
        <a:off x="42036" y="3072900"/>
        <a:ext cx="10431528" cy="777048"/>
      </dsp:txXfrm>
    </dsp:sp>
    <dsp:sp modelId="{B02B3031-A7AC-42BD-88DF-E81778BB6503}">
      <dsp:nvSpPr>
        <dsp:cNvPr id="0" name=""/>
        <dsp:cNvSpPr/>
      </dsp:nvSpPr>
      <dsp:spPr>
        <a:xfrm>
          <a:off x="0" y="4024464"/>
          <a:ext cx="10515600" cy="861120"/>
        </a:xfrm>
        <a:prstGeom prst="roundRect">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latin typeface="Browallia New" panose="020B0604020202020204" pitchFamily="34" charset="-34"/>
              <a:cs typeface="Browallia New" panose="020B0604020202020204" pitchFamily="34" charset="-34"/>
            </a:rPr>
            <a:t>May </a:t>
          </a:r>
          <a:r>
            <a:rPr lang="en-IN" sz="2800" b="1" kern="1200" dirty="0">
              <a:solidFill>
                <a:srgbClr val="FFFF00"/>
              </a:solidFill>
              <a:latin typeface="Browallia New" panose="020B0604020202020204" pitchFamily="34" charset="-34"/>
              <a:cs typeface="Browallia New" panose="020B0604020202020204" pitchFamily="34" charset="-34"/>
            </a:rPr>
            <a:t>lessen patient pill burden</a:t>
          </a:r>
        </a:p>
      </dsp:txBody>
      <dsp:txXfrm>
        <a:off x="42036" y="4066500"/>
        <a:ext cx="10431528" cy="7770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52985-8C54-46E8-8F52-CC17C14E33CF}">
      <dsp:nvSpPr>
        <dsp:cNvPr id="0" name=""/>
        <dsp:cNvSpPr/>
      </dsp:nvSpPr>
      <dsp:spPr>
        <a:xfrm>
          <a:off x="0" y="1151930"/>
          <a:ext cx="10515600" cy="556364"/>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GB" sz="2800" kern="1200" dirty="0">
              <a:latin typeface="Browallia New" panose="020B0604020202020204" pitchFamily="34" charset="-34"/>
              <a:cs typeface="Browallia New" panose="020B0604020202020204" pitchFamily="34" charset="-34"/>
            </a:rPr>
            <a:t>Aim: </a:t>
          </a:r>
          <a:endParaRPr lang="en-IN" sz="2800" kern="1200" dirty="0">
            <a:latin typeface="Browallia New" panose="020B0604020202020204" pitchFamily="34" charset="-34"/>
            <a:cs typeface="Browallia New" panose="020B0604020202020204" pitchFamily="34" charset="-34"/>
          </a:endParaRPr>
        </a:p>
      </dsp:txBody>
      <dsp:txXfrm>
        <a:off x="27159" y="1179089"/>
        <a:ext cx="10461282" cy="502046"/>
      </dsp:txXfrm>
    </dsp:sp>
    <dsp:sp modelId="{2E1827B0-EF14-4B92-B655-F3852C8E5E64}">
      <dsp:nvSpPr>
        <dsp:cNvPr id="0" name=""/>
        <dsp:cNvSpPr/>
      </dsp:nvSpPr>
      <dsp:spPr>
        <a:xfrm>
          <a:off x="0" y="1708295"/>
          <a:ext cx="10515600"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85750" lvl="1" indent="-285750" algn="just" defTabSz="1244600">
            <a:lnSpc>
              <a:spcPct val="90000"/>
            </a:lnSpc>
            <a:spcBef>
              <a:spcPct val="0"/>
            </a:spcBef>
            <a:spcAft>
              <a:spcPct val="20000"/>
            </a:spcAft>
            <a:buChar char="•"/>
          </a:pPr>
          <a:r>
            <a:rPr lang="en-GB" sz="2800" kern="1200" dirty="0">
              <a:latin typeface="Browallia New" panose="020B0604020202020204" pitchFamily="34" charset="-34"/>
              <a:cs typeface="Browallia New" panose="020B0604020202020204" pitchFamily="34" charset="-34"/>
            </a:rPr>
            <a:t>A network metanalysis to compare each BMA for the </a:t>
          </a:r>
          <a:r>
            <a:rPr lang="en-GB" sz="2800" kern="1200" dirty="0" err="1">
              <a:latin typeface="Browallia New" panose="020B0604020202020204" pitchFamily="34" charset="-34"/>
              <a:cs typeface="Browallia New" panose="020B0604020202020204" pitchFamily="34" charset="-34"/>
            </a:rPr>
            <a:t>efcacy</a:t>
          </a:r>
          <a:r>
            <a:rPr lang="en-GB" sz="2800" kern="1200" dirty="0">
              <a:latin typeface="Browallia New" panose="020B0604020202020204" pitchFamily="34" charset="-34"/>
              <a:cs typeface="Browallia New" panose="020B0604020202020204" pitchFamily="34" charset="-34"/>
            </a:rPr>
            <a:t> of bone mineral densities (BMDs) and the risk of fracture.</a:t>
          </a:r>
          <a:endParaRPr lang="en-IN" sz="2800" kern="1200" dirty="0">
            <a:latin typeface="Browallia New" panose="020B0604020202020204" pitchFamily="34" charset="-34"/>
            <a:cs typeface="Browallia New" panose="020B0604020202020204" pitchFamily="34" charset="-34"/>
          </a:endParaRPr>
        </a:p>
      </dsp:txBody>
      <dsp:txXfrm>
        <a:off x="0" y="1708295"/>
        <a:ext cx="10515600" cy="1059840"/>
      </dsp:txXfrm>
    </dsp:sp>
    <dsp:sp modelId="{A69F397E-EFD7-412D-9609-E25CBAA2FC08}">
      <dsp:nvSpPr>
        <dsp:cNvPr id="0" name=""/>
        <dsp:cNvSpPr/>
      </dsp:nvSpPr>
      <dsp:spPr>
        <a:xfrm>
          <a:off x="0" y="2768134"/>
          <a:ext cx="10515600" cy="556364"/>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GB" sz="2800" kern="1200" dirty="0">
              <a:latin typeface="Browallia New" panose="020B0604020202020204" pitchFamily="34" charset="-34"/>
              <a:cs typeface="Browallia New" panose="020B0604020202020204" pitchFamily="34" charset="-34"/>
            </a:rPr>
            <a:t>Primary Outcomes : </a:t>
          </a:r>
          <a:endParaRPr lang="en-IN" sz="2800" kern="1200" dirty="0">
            <a:latin typeface="Browallia New" panose="020B0604020202020204" pitchFamily="34" charset="-34"/>
            <a:cs typeface="Browallia New" panose="020B0604020202020204" pitchFamily="34" charset="-34"/>
          </a:endParaRPr>
        </a:p>
      </dsp:txBody>
      <dsp:txXfrm>
        <a:off x="27159" y="2795293"/>
        <a:ext cx="10461282" cy="502046"/>
      </dsp:txXfrm>
    </dsp:sp>
    <dsp:sp modelId="{91608B9B-49B4-4C65-8152-C8A1784D7541}">
      <dsp:nvSpPr>
        <dsp:cNvPr id="0" name=""/>
        <dsp:cNvSpPr/>
      </dsp:nvSpPr>
      <dsp:spPr>
        <a:xfrm>
          <a:off x="0" y="3324499"/>
          <a:ext cx="10515600"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85750" lvl="1" indent="-285750" algn="just" defTabSz="1244600">
            <a:lnSpc>
              <a:spcPct val="90000"/>
            </a:lnSpc>
            <a:spcBef>
              <a:spcPct val="0"/>
            </a:spcBef>
            <a:spcAft>
              <a:spcPct val="20000"/>
            </a:spcAft>
            <a:buChar char="•"/>
          </a:pPr>
          <a:r>
            <a:rPr lang="en-GB" sz="2800" kern="1200" dirty="0">
              <a:latin typeface="Browallia New" panose="020B0604020202020204" pitchFamily="34" charset="-34"/>
              <a:cs typeface="Browallia New" panose="020B0604020202020204" pitchFamily="34" charset="-34"/>
            </a:rPr>
            <a:t>Change of BMD of the lumbar spine (LS) and the total hip (TH) from the baseline at 1 year from the initiation of the BMA </a:t>
          </a:r>
          <a:endParaRPr lang="en-IN" sz="2800" kern="1200" dirty="0">
            <a:latin typeface="Browallia New" panose="020B0604020202020204" pitchFamily="34" charset="-34"/>
            <a:cs typeface="Browallia New" panose="020B0604020202020204" pitchFamily="34" charset="-34"/>
          </a:endParaRPr>
        </a:p>
        <a:p>
          <a:pPr marL="285750" lvl="1" indent="-285750" algn="just" defTabSz="1244600">
            <a:lnSpc>
              <a:spcPct val="90000"/>
            </a:lnSpc>
            <a:spcBef>
              <a:spcPct val="0"/>
            </a:spcBef>
            <a:spcAft>
              <a:spcPct val="20000"/>
            </a:spcAft>
            <a:buChar char="•"/>
          </a:pPr>
          <a:r>
            <a:rPr lang="en-GB" sz="2800" kern="1200" dirty="0">
              <a:latin typeface="Browallia New" panose="020B0604020202020204" pitchFamily="34" charset="-34"/>
              <a:cs typeface="Browallia New" panose="020B0604020202020204" pitchFamily="34" charset="-34"/>
            </a:rPr>
            <a:t>The risk of vertebral fracture.</a:t>
          </a:r>
          <a:endParaRPr lang="en-IN" sz="2800" kern="1200" dirty="0">
            <a:latin typeface="Browallia New" panose="020B0604020202020204" pitchFamily="34" charset="-34"/>
            <a:cs typeface="Browallia New" panose="020B0604020202020204" pitchFamily="34" charset="-34"/>
          </a:endParaRPr>
        </a:p>
      </dsp:txBody>
      <dsp:txXfrm>
        <a:off x="0" y="3324499"/>
        <a:ext cx="10515600" cy="1391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7F162-33CA-4988-9DAE-D1CA668712F6}">
      <dsp:nvSpPr>
        <dsp:cNvPr id="0" name=""/>
        <dsp:cNvSpPr/>
      </dsp:nvSpPr>
      <dsp:spPr>
        <a:xfrm>
          <a:off x="0" y="26437"/>
          <a:ext cx="5762625" cy="578565"/>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latin typeface="+mn-lt"/>
            </a:rPr>
            <a:t>Section 4: </a:t>
          </a:r>
          <a:r>
            <a:rPr lang="en-US" sz="2400" b="0" kern="1200" dirty="0">
              <a:solidFill>
                <a:schemeClr val="bg1"/>
              </a:solidFill>
              <a:latin typeface="+mn-lt"/>
            </a:rPr>
            <a:t>Denosumab Rx Information </a:t>
          </a:r>
        </a:p>
      </dsp:txBody>
      <dsp:txXfrm>
        <a:off x="28243" y="54680"/>
        <a:ext cx="5706139" cy="522079"/>
      </dsp:txXfrm>
    </dsp:sp>
    <dsp:sp modelId="{6C2A926A-7A4E-4626-8804-448EEB58B7B5}">
      <dsp:nvSpPr>
        <dsp:cNvPr id="0" name=""/>
        <dsp:cNvSpPr/>
      </dsp:nvSpPr>
      <dsp:spPr>
        <a:xfrm>
          <a:off x="0" y="635932"/>
          <a:ext cx="5762625" cy="371358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82963"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Description &amp; Key Facts</a:t>
          </a:r>
        </a:p>
        <a:p>
          <a:pPr marL="171450" lvl="1" indent="-171450" algn="l" defTabSz="800100">
            <a:lnSpc>
              <a:spcPct val="90000"/>
            </a:lnSpc>
            <a:spcBef>
              <a:spcPct val="0"/>
            </a:spcBef>
            <a:spcAft>
              <a:spcPct val="20000"/>
            </a:spcAft>
            <a:buChar char="•"/>
          </a:pPr>
          <a:r>
            <a:rPr lang="en-US" sz="1800" kern="1200" dirty="0"/>
            <a:t>Indications</a:t>
          </a:r>
        </a:p>
        <a:p>
          <a:pPr marL="171450" lvl="1" indent="-171450" algn="l" defTabSz="800100">
            <a:lnSpc>
              <a:spcPct val="90000"/>
            </a:lnSpc>
            <a:spcBef>
              <a:spcPct val="0"/>
            </a:spcBef>
            <a:spcAft>
              <a:spcPct val="20000"/>
            </a:spcAft>
            <a:buChar char="•"/>
          </a:pPr>
          <a:r>
            <a:rPr lang="en-US" sz="1800" kern="1200" dirty="0"/>
            <a:t>PK/PD</a:t>
          </a:r>
        </a:p>
        <a:p>
          <a:pPr marL="171450" lvl="1" indent="-171450" algn="l" defTabSz="800100">
            <a:lnSpc>
              <a:spcPct val="90000"/>
            </a:lnSpc>
            <a:spcBef>
              <a:spcPct val="0"/>
            </a:spcBef>
            <a:spcAft>
              <a:spcPct val="20000"/>
            </a:spcAft>
            <a:buChar char="•"/>
          </a:pPr>
          <a:r>
            <a:rPr lang="en-US" sz="1800" kern="1200" dirty="0"/>
            <a:t>MOA : Denosumab</a:t>
          </a:r>
        </a:p>
        <a:p>
          <a:pPr marL="171450" lvl="1" indent="-171450" algn="l" defTabSz="800100">
            <a:lnSpc>
              <a:spcPct val="90000"/>
            </a:lnSpc>
            <a:spcBef>
              <a:spcPct val="0"/>
            </a:spcBef>
            <a:spcAft>
              <a:spcPct val="20000"/>
            </a:spcAft>
            <a:buChar char="•"/>
          </a:pPr>
          <a:r>
            <a:rPr lang="en-US" sz="1800" kern="1200" dirty="0"/>
            <a:t>MOA: Denosumab Vs Bisphosphonates </a:t>
          </a:r>
        </a:p>
        <a:p>
          <a:pPr marL="171450" lvl="1" indent="-171450" algn="l" defTabSz="800100">
            <a:lnSpc>
              <a:spcPct val="90000"/>
            </a:lnSpc>
            <a:spcBef>
              <a:spcPct val="0"/>
            </a:spcBef>
            <a:spcAft>
              <a:spcPct val="20000"/>
            </a:spcAft>
            <a:buChar char="•"/>
          </a:pPr>
          <a:r>
            <a:rPr lang="en-GB" sz="1800" kern="1200" dirty="0"/>
            <a:t>Key differences : bisphosphonates Vs Denosumab</a:t>
          </a:r>
          <a:endParaRPr lang="en-US" sz="1800" kern="1200" dirty="0"/>
        </a:p>
        <a:p>
          <a:pPr marL="171450" lvl="1" indent="-171450" algn="l" defTabSz="800100">
            <a:lnSpc>
              <a:spcPct val="90000"/>
            </a:lnSpc>
            <a:spcBef>
              <a:spcPct val="0"/>
            </a:spcBef>
            <a:spcAft>
              <a:spcPct val="20000"/>
            </a:spcAft>
            <a:buChar char="•"/>
          </a:pPr>
          <a:r>
            <a:rPr lang="en-US" sz="1800" kern="1200" dirty="0"/>
            <a:t>Dosage &amp; Administration</a:t>
          </a:r>
        </a:p>
        <a:p>
          <a:pPr marL="171450" lvl="1" indent="-171450" algn="l" defTabSz="800100">
            <a:lnSpc>
              <a:spcPct val="90000"/>
            </a:lnSpc>
            <a:spcBef>
              <a:spcPct val="0"/>
            </a:spcBef>
            <a:spcAft>
              <a:spcPct val="20000"/>
            </a:spcAft>
            <a:buChar char="•"/>
          </a:pPr>
          <a:r>
            <a:rPr lang="en-US" sz="1800" kern="1200" dirty="0"/>
            <a:t>Contraindications </a:t>
          </a:r>
        </a:p>
        <a:p>
          <a:pPr marL="171450" lvl="1" indent="-171450" algn="l" defTabSz="800100">
            <a:lnSpc>
              <a:spcPct val="90000"/>
            </a:lnSpc>
            <a:spcBef>
              <a:spcPct val="0"/>
            </a:spcBef>
            <a:spcAft>
              <a:spcPct val="20000"/>
            </a:spcAft>
            <a:buChar char="•"/>
          </a:pPr>
          <a:r>
            <a:rPr lang="en-US" sz="1800" kern="1200" dirty="0"/>
            <a:t>Warning and precautions </a:t>
          </a:r>
        </a:p>
        <a:p>
          <a:pPr marL="171450" lvl="1" indent="-171450" algn="l" defTabSz="800100">
            <a:lnSpc>
              <a:spcPct val="90000"/>
            </a:lnSpc>
            <a:spcBef>
              <a:spcPct val="0"/>
            </a:spcBef>
            <a:spcAft>
              <a:spcPct val="20000"/>
            </a:spcAft>
            <a:buChar char="•"/>
          </a:pPr>
          <a:r>
            <a:rPr lang="en-US" sz="1800" kern="1200" dirty="0"/>
            <a:t>Adverse Reaction</a:t>
          </a:r>
        </a:p>
        <a:p>
          <a:pPr marL="171450" lvl="1" indent="-171450" algn="l" defTabSz="800100">
            <a:lnSpc>
              <a:spcPct val="90000"/>
            </a:lnSpc>
            <a:spcBef>
              <a:spcPct val="0"/>
            </a:spcBef>
            <a:spcAft>
              <a:spcPct val="20000"/>
            </a:spcAft>
            <a:buChar char="•"/>
          </a:pPr>
          <a:r>
            <a:rPr lang="en-US" sz="1800" kern="1200" dirty="0"/>
            <a:t>Use in Specific population </a:t>
          </a:r>
        </a:p>
        <a:p>
          <a:pPr marL="171450" lvl="1" indent="-171450" algn="l" defTabSz="800100">
            <a:lnSpc>
              <a:spcPct val="90000"/>
            </a:lnSpc>
            <a:spcBef>
              <a:spcPct val="0"/>
            </a:spcBef>
            <a:spcAft>
              <a:spcPct val="20000"/>
            </a:spcAft>
            <a:buChar char="•"/>
          </a:pPr>
          <a:r>
            <a:rPr lang="en-US" sz="1800" kern="1200" dirty="0"/>
            <a:t>Over Dosage </a:t>
          </a:r>
        </a:p>
      </dsp:txBody>
      <dsp:txXfrm>
        <a:off x="0" y="635932"/>
        <a:ext cx="5762625" cy="3713580"/>
      </dsp:txXfrm>
    </dsp:sp>
    <dsp:sp modelId="{ECB89C96-5827-4FB6-BB7E-AD32916538C8}">
      <dsp:nvSpPr>
        <dsp:cNvPr id="0" name=""/>
        <dsp:cNvSpPr/>
      </dsp:nvSpPr>
      <dsp:spPr>
        <a:xfrm>
          <a:off x="0" y="4318582"/>
          <a:ext cx="5762625" cy="578565"/>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latin typeface="+mn-lt"/>
            </a:rPr>
            <a:t>Section 5: </a:t>
          </a:r>
          <a:r>
            <a:rPr lang="en-US" sz="2400" b="0" kern="1200" dirty="0">
              <a:solidFill>
                <a:schemeClr val="bg1"/>
              </a:solidFill>
              <a:latin typeface="+mn-lt"/>
            </a:rPr>
            <a:t>Guidelines &amp; Recommendations</a:t>
          </a:r>
        </a:p>
      </dsp:txBody>
      <dsp:txXfrm>
        <a:off x="28243" y="4346825"/>
        <a:ext cx="5706139" cy="522079"/>
      </dsp:txXfrm>
    </dsp:sp>
    <dsp:sp modelId="{EFE0B0DF-D0B0-40AA-B290-8B63E204F1B7}">
      <dsp:nvSpPr>
        <dsp:cNvPr id="0" name=""/>
        <dsp:cNvSpPr/>
      </dsp:nvSpPr>
      <dsp:spPr>
        <a:xfrm>
          <a:off x="0" y="4963387"/>
          <a:ext cx="5762625" cy="578565"/>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0" lang="en-US" sz="2400" b="1" i="0" u="none" strike="noStrike" kern="1200" cap="none" spc="0" normalizeH="0" baseline="0" noProof="0" dirty="0">
              <a:ln>
                <a:noFill/>
              </a:ln>
              <a:solidFill>
                <a:srgbClr val="FFFF00"/>
              </a:solidFill>
              <a:effectLst/>
              <a:uLnTx/>
              <a:uFillTx/>
              <a:latin typeface="+mn-lt"/>
              <a:ea typeface="+mn-ea"/>
              <a:cs typeface="Browallia New" panose="020B0604020202020204" pitchFamily="34" charset="-34"/>
            </a:rPr>
            <a:t>Section 6: </a:t>
          </a:r>
          <a:r>
            <a:rPr lang="en-US" sz="2400" b="0" kern="1200" dirty="0">
              <a:solidFill>
                <a:schemeClr val="bg1"/>
              </a:solidFill>
              <a:latin typeface="+mn-lt"/>
            </a:rPr>
            <a:t>Place in therapy </a:t>
          </a:r>
        </a:p>
      </dsp:txBody>
      <dsp:txXfrm>
        <a:off x="28243" y="4991630"/>
        <a:ext cx="5706139" cy="522079"/>
      </dsp:txXfrm>
    </dsp:sp>
    <dsp:sp modelId="{DAD6D983-BEC2-4E50-9739-C1B833853547}">
      <dsp:nvSpPr>
        <dsp:cNvPr id="0" name=""/>
        <dsp:cNvSpPr/>
      </dsp:nvSpPr>
      <dsp:spPr>
        <a:xfrm>
          <a:off x="0" y="5608192"/>
          <a:ext cx="5762625" cy="578565"/>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latin typeface="+mn-lt"/>
            </a:rPr>
            <a:t>Section 7: </a:t>
          </a:r>
          <a:r>
            <a:rPr lang="en-US" sz="2400" b="0" kern="1200" dirty="0">
              <a:solidFill>
                <a:schemeClr val="bg1"/>
              </a:solidFill>
              <a:latin typeface="+mn-lt"/>
            </a:rPr>
            <a:t>Clinical Overview </a:t>
          </a:r>
        </a:p>
      </dsp:txBody>
      <dsp:txXfrm>
        <a:off x="28243" y="5636435"/>
        <a:ext cx="5706139" cy="522079"/>
      </dsp:txXfrm>
    </dsp:sp>
    <dsp:sp modelId="{CEF83185-D276-4E28-86BD-4B4B9E4EDD72}">
      <dsp:nvSpPr>
        <dsp:cNvPr id="0" name=""/>
        <dsp:cNvSpPr/>
      </dsp:nvSpPr>
      <dsp:spPr>
        <a:xfrm>
          <a:off x="0" y="6252997"/>
          <a:ext cx="5762625" cy="578565"/>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latin typeface="+mn-lt"/>
            </a:rPr>
            <a:t>Section 8 : </a:t>
          </a:r>
          <a:r>
            <a:rPr lang="en-US" sz="2400" b="0" kern="1200" dirty="0">
              <a:solidFill>
                <a:schemeClr val="bg1"/>
              </a:solidFill>
              <a:latin typeface="+mn-lt"/>
            </a:rPr>
            <a:t>FAQ</a:t>
          </a:r>
        </a:p>
      </dsp:txBody>
      <dsp:txXfrm>
        <a:off x="28243" y="6281240"/>
        <a:ext cx="5706139" cy="522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27E72-79F3-4CA1-A77F-689F2D6576E8}">
      <dsp:nvSpPr>
        <dsp:cNvPr id="0" name=""/>
        <dsp:cNvSpPr/>
      </dsp:nvSpPr>
      <dsp:spPr>
        <a:xfrm>
          <a:off x="0" y="86518"/>
          <a:ext cx="4777408" cy="8945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GB" sz="2800" b="1" i="0" kern="1200" dirty="0">
              <a:latin typeface="Browallia New" panose="020B0604020202020204" pitchFamily="34" charset="-34"/>
              <a:cs typeface="Browallia New" panose="020B0604020202020204" pitchFamily="34" charset="-34"/>
            </a:rPr>
            <a:t>Compact (cortical) bone:</a:t>
          </a:r>
          <a:r>
            <a:rPr lang="en-GB" sz="2800" b="0" i="0" kern="1200" dirty="0">
              <a:latin typeface="Browallia New" panose="020B0604020202020204" pitchFamily="34" charset="-34"/>
              <a:cs typeface="Browallia New" panose="020B0604020202020204" pitchFamily="34" charset="-34"/>
            </a:rPr>
            <a:t> </a:t>
          </a:r>
          <a:endParaRPr lang="en-IN" sz="2800" kern="1200" dirty="0">
            <a:latin typeface="Browallia New" panose="020B0604020202020204" pitchFamily="34" charset="-34"/>
            <a:cs typeface="Browallia New" panose="020B0604020202020204" pitchFamily="34" charset="-34"/>
          </a:endParaRPr>
        </a:p>
      </dsp:txBody>
      <dsp:txXfrm>
        <a:off x="43669" y="130187"/>
        <a:ext cx="4690070" cy="807232"/>
      </dsp:txXfrm>
    </dsp:sp>
    <dsp:sp modelId="{3540299B-CC96-4DD3-8B62-27702BDAA970}">
      <dsp:nvSpPr>
        <dsp:cNvPr id="0" name=""/>
        <dsp:cNvSpPr/>
      </dsp:nvSpPr>
      <dsp:spPr>
        <a:xfrm>
          <a:off x="0" y="981088"/>
          <a:ext cx="4777408"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3" tIns="30480" rIns="170688" bIns="30480" numCol="1" spcCol="1270" anchor="t" anchorCtr="0">
          <a:noAutofit/>
        </a:bodyPr>
        <a:lstStyle/>
        <a:p>
          <a:pPr marL="228600" lvl="1" indent="-228600" algn="just" defTabSz="1066800">
            <a:lnSpc>
              <a:spcPct val="90000"/>
            </a:lnSpc>
            <a:spcBef>
              <a:spcPct val="0"/>
            </a:spcBef>
            <a:spcAft>
              <a:spcPct val="20000"/>
            </a:spcAft>
            <a:buChar char="•"/>
          </a:pPr>
          <a:r>
            <a:rPr lang="en-GB" sz="2400" b="0" i="0" kern="1200" dirty="0">
              <a:latin typeface="Browallia New" panose="020B0604020202020204" pitchFamily="34" charset="-34"/>
              <a:cs typeface="Browallia New" panose="020B0604020202020204" pitchFamily="34" charset="-34"/>
            </a:rPr>
            <a:t>A hard outer layer that is dense, strong, and durable. </a:t>
          </a:r>
          <a:endParaRPr lang="en-IN" sz="2400" kern="1200" dirty="0">
            <a:latin typeface="Browallia New" panose="020B0604020202020204" pitchFamily="34" charset="-34"/>
            <a:cs typeface="Browallia New" panose="020B0604020202020204" pitchFamily="34" charset="-34"/>
          </a:endParaRPr>
        </a:p>
        <a:p>
          <a:pPr marL="228600" lvl="1" indent="-228600" algn="just" defTabSz="1066800">
            <a:lnSpc>
              <a:spcPct val="90000"/>
            </a:lnSpc>
            <a:spcBef>
              <a:spcPct val="0"/>
            </a:spcBef>
            <a:spcAft>
              <a:spcPct val="20000"/>
            </a:spcAft>
            <a:buChar char="•"/>
          </a:pPr>
          <a:r>
            <a:rPr lang="en-GB" sz="2400" b="0" i="0" kern="1200" dirty="0">
              <a:latin typeface="Browallia New" panose="020B0604020202020204" pitchFamily="34" charset="-34"/>
              <a:cs typeface="Browallia New" panose="020B0604020202020204" pitchFamily="34" charset="-34"/>
            </a:rPr>
            <a:t>Makes up around 80 % of adult bone mass.</a:t>
          </a:r>
          <a:endParaRPr lang="en-IN" sz="2400" kern="1200" dirty="0">
            <a:latin typeface="Browallia New" panose="020B0604020202020204" pitchFamily="34" charset="-34"/>
            <a:cs typeface="Browallia New" panose="020B0604020202020204" pitchFamily="34" charset="-34"/>
          </a:endParaRPr>
        </a:p>
      </dsp:txBody>
      <dsp:txXfrm>
        <a:off x="0" y="981088"/>
        <a:ext cx="4777408" cy="1192320"/>
      </dsp:txXfrm>
    </dsp:sp>
    <dsp:sp modelId="{B10838F7-C384-4E6E-970C-63EB84069344}">
      <dsp:nvSpPr>
        <dsp:cNvPr id="0" name=""/>
        <dsp:cNvSpPr/>
      </dsp:nvSpPr>
      <dsp:spPr>
        <a:xfrm>
          <a:off x="0" y="2173409"/>
          <a:ext cx="4777408" cy="89457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GB" sz="2800" b="1" i="0" kern="1200" dirty="0">
              <a:latin typeface="Browallia New" panose="020B0604020202020204" pitchFamily="34" charset="-34"/>
              <a:cs typeface="Browallia New" panose="020B0604020202020204" pitchFamily="34" charset="-34"/>
            </a:rPr>
            <a:t>Cancellous (trabecular or spongy) bone:</a:t>
          </a:r>
          <a:r>
            <a:rPr lang="en-GB" sz="2800" b="0" i="0" kern="1200" dirty="0">
              <a:latin typeface="Browallia New" panose="020B0604020202020204" pitchFamily="34" charset="-34"/>
              <a:cs typeface="Browallia New" panose="020B0604020202020204" pitchFamily="34" charset="-34"/>
            </a:rPr>
            <a:t> </a:t>
          </a:r>
          <a:endParaRPr lang="en-IN" sz="2800" kern="1200" dirty="0">
            <a:latin typeface="Browallia New" panose="020B0604020202020204" pitchFamily="34" charset="-34"/>
            <a:cs typeface="Browallia New" panose="020B0604020202020204" pitchFamily="34" charset="-34"/>
          </a:endParaRPr>
        </a:p>
      </dsp:txBody>
      <dsp:txXfrm>
        <a:off x="43669" y="2217078"/>
        <a:ext cx="4690070" cy="807232"/>
      </dsp:txXfrm>
    </dsp:sp>
    <dsp:sp modelId="{B933074A-8782-4752-8987-CD696BCD49A9}">
      <dsp:nvSpPr>
        <dsp:cNvPr id="0" name=""/>
        <dsp:cNvSpPr/>
      </dsp:nvSpPr>
      <dsp:spPr>
        <a:xfrm>
          <a:off x="0" y="3067979"/>
          <a:ext cx="4777408" cy="152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3" tIns="30480" rIns="170688" bIns="30480" numCol="1" spcCol="1270" anchor="t" anchorCtr="0">
          <a:noAutofit/>
        </a:bodyPr>
        <a:lstStyle/>
        <a:p>
          <a:pPr marL="228600" lvl="1" indent="-228600" algn="just" defTabSz="1066800">
            <a:lnSpc>
              <a:spcPct val="90000"/>
            </a:lnSpc>
            <a:spcBef>
              <a:spcPct val="0"/>
            </a:spcBef>
            <a:spcAft>
              <a:spcPct val="20000"/>
            </a:spcAft>
            <a:buChar char="•"/>
          </a:pPr>
          <a:r>
            <a:rPr lang="en-GB" sz="2400" b="0" i="0" kern="1200" dirty="0">
              <a:latin typeface="Browallia New" panose="020B0604020202020204" pitchFamily="34" charset="-34"/>
              <a:cs typeface="Browallia New" panose="020B0604020202020204" pitchFamily="34" charset="-34"/>
            </a:rPr>
            <a:t>This consists of a network of trabeculae or rod-like structures. </a:t>
          </a:r>
          <a:endParaRPr lang="en-IN" sz="2400" kern="1200" dirty="0">
            <a:latin typeface="Browallia New" panose="020B0604020202020204" pitchFamily="34" charset="-34"/>
            <a:cs typeface="Browallia New" panose="020B0604020202020204" pitchFamily="34" charset="-34"/>
          </a:endParaRPr>
        </a:p>
        <a:p>
          <a:pPr marL="228600" lvl="1" indent="-228600" algn="just" defTabSz="1066800">
            <a:lnSpc>
              <a:spcPct val="90000"/>
            </a:lnSpc>
            <a:spcBef>
              <a:spcPct val="0"/>
            </a:spcBef>
            <a:spcAft>
              <a:spcPct val="20000"/>
            </a:spcAft>
            <a:buChar char="•"/>
          </a:pPr>
          <a:r>
            <a:rPr lang="en-GB" sz="2400" b="0" i="0" kern="1200" dirty="0">
              <a:latin typeface="Browallia New" panose="020B0604020202020204" pitchFamily="34" charset="-34"/>
              <a:cs typeface="Browallia New" panose="020B0604020202020204" pitchFamily="34" charset="-34"/>
            </a:rPr>
            <a:t>lighter, less dense, and more flexible than compact bone</a:t>
          </a:r>
          <a:endParaRPr lang="en-IN" sz="2400" kern="1200" dirty="0">
            <a:latin typeface="Browallia New" panose="020B0604020202020204" pitchFamily="34" charset="-34"/>
            <a:cs typeface="Browallia New" panose="020B0604020202020204" pitchFamily="34" charset="-34"/>
          </a:endParaRPr>
        </a:p>
      </dsp:txBody>
      <dsp:txXfrm>
        <a:off x="0" y="3067979"/>
        <a:ext cx="4777408" cy="1523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894AA-6A83-4761-9C11-6623E0B637F7}">
      <dsp:nvSpPr>
        <dsp:cNvPr id="0" name=""/>
        <dsp:cNvSpPr/>
      </dsp:nvSpPr>
      <dsp:spPr>
        <a:xfrm>
          <a:off x="9272335" y="4272956"/>
          <a:ext cx="535721" cy="748774"/>
        </a:xfrm>
        <a:custGeom>
          <a:avLst/>
          <a:gdLst/>
          <a:ahLst/>
          <a:cxnLst/>
          <a:rect l="0" t="0" r="0" b="0"/>
          <a:pathLst>
            <a:path>
              <a:moveTo>
                <a:pt x="0" y="0"/>
              </a:moveTo>
              <a:lnTo>
                <a:pt x="0" y="712721"/>
              </a:lnTo>
              <a:lnTo>
                <a:pt x="535721" y="712721"/>
              </a:lnTo>
              <a:lnTo>
                <a:pt x="535721" y="748774"/>
              </a:lnTo>
            </a:path>
          </a:pathLst>
        </a:custGeom>
        <a:noFill/>
        <a:ln w="28575"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F0254033-8249-44B3-896D-C25909EC85D4}">
      <dsp:nvSpPr>
        <dsp:cNvPr id="0" name=""/>
        <dsp:cNvSpPr/>
      </dsp:nvSpPr>
      <dsp:spPr>
        <a:xfrm>
          <a:off x="8835336" y="4272956"/>
          <a:ext cx="436999" cy="748774"/>
        </a:xfrm>
        <a:custGeom>
          <a:avLst/>
          <a:gdLst/>
          <a:ahLst/>
          <a:cxnLst/>
          <a:rect l="0" t="0" r="0" b="0"/>
          <a:pathLst>
            <a:path>
              <a:moveTo>
                <a:pt x="436999" y="0"/>
              </a:moveTo>
              <a:lnTo>
                <a:pt x="436999" y="712721"/>
              </a:lnTo>
              <a:lnTo>
                <a:pt x="0" y="712721"/>
              </a:lnTo>
              <a:lnTo>
                <a:pt x="0" y="748774"/>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825A669F-0572-4432-B946-BE70F1D46314}">
      <dsp:nvSpPr>
        <dsp:cNvPr id="0" name=""/>
        <dsp:cNvSpPr/>
      </dsp:nvSpPr>
      <dsp:spPr>
        <a:xfrm>
          <a:off x="7862615" y="4272956"/>
          <a:ext cx="1409719" cy="748774"/>
        </a:xfrm>
        <a:custGeom>
          <a:avLst/>
          <a:gdLst/>
          <a:ahLst/>
          <a:cxnLst/>
          <a:rect l="0" t="0" r="0" b="0"/>
          <a:pathLst>
            <a:path>
              <a:moveTo>
                <a:pt x="1409719" y="0"/>
              </a:moveTo>
              <a:lnTo>
                <a:pt x="1409719" y="712721"/>
              </a:lnTo>
              <a:lnTo>
                <a:pt x="0" y="712721"/>
              </a:lnTo>
              <a:lnTo>
                <a:pt x="0" y="7487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2D01B7-DB74-474C-856F-212793389DF9}">
      <dsp:nvSpPr>
        <dsp:cNvPr id="0" name=""/>
        <dsp:cNvSpPr/>
      </dsp:nvSpPr>
      <dsp:spPr>
        <a:xfrm>
          <a:off x="6889895" y="4272956"/>
          <a:ext cx="2382439" cy="748774"/>
        </a:xfrm>
        <a:custGeom>
          <a:avLst/>
          <a:gdLst/>
          <a:ahLst/>
          <a:cxnLst/>
          <a:rect l="0" t="0" r="0" b="0"/>
          <a:pathLst>
            <a:path>
              <a:moveTo>
                <a:pt x="2382439" y="0"/>
              </a:moveTo>
              <a:lnTo>
                <a:pt x="2382439" y="712721"/>
              </a:lnTo>
              <a:lnTo>
                <a:pt x="0" y="712721"/>
              </a:lnTo>
              <a:lnTo>
                <a:pt x="0" y="7487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4A8C78-5F74-4F65-B151-31B7A426895B}">
      <dsp:nvSpPr>
        <dsp:cNvPr id="0" name=""/>
        <dsp:cNvSpPr/>
      </dsp:nvSpPr>
      <dsp:spPr>
        <a:xfrm>
          <a:off x="5917175" y="4272956"/>
          <a:ext cx="3355160" cy="748774"/>
        </a:xfrm>
        <a:custGeom>
          <a:avLst/>
          <a:gdLst/>
          <a:ahLst/>
          <a:cxnLst/>
          <a:rect l="0" t="0" r="0" b="0"/>
          <a:pathLst>
            <a:path>
              <a:moveTo>
                <a:pt x="3355160" y="0"/>
              </a:moveTo>
              <a:lnTo>
                <a:pt x="3355160" y="712721"/>
              </a:lnTo>
              <a:lnTo>
                <a:pt x="0" y="712721"/>
              </a:lnTo>
              <a:lnTo>
                <a:pt x="0" y="7487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31C820-5F75-4E9A-A0D6-4DE441588094}">
      <dsp:nvSpPr>
        <dsp:cNvPr id="0" name=""/>
        <dsp:cNvSpPr/>
      </dsp:nvSpPr>
      <dsp:spPr>
        <a:xfrm>
          <a:off x="4944454" y="4272956"/>
          <a:ext cx="4327880" cy="748774"/>
        </a:xfrm>
        <a:custGeom>
          <a:avLst/>
          <a:gdLst/>
          <a:ahLst/>
          <a:cxnLst/>
          <a:rect l="0" t="0" r="0" b="0"/>
          <a:pathLst>
            <a:path>
              <a:moveTo>
                <a:pt x="4327880" y="0"/>
              </a:moveTo>
              <a:lnTo>
                <a:pt x="4327880" y="712721"/>
              </a:lnTo>
              <a:lnTo>
                <a:pt x="0" y="712721"/>
              </a:lnTo>
              <a:lnTo>
                <a:pt x="0" y="748774"/>
              </a:lnTo>
            </a:path>
          </a:pathLst>
        </a:custGeom>
        <a:noFill/>
        <a:ln w="28575"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399544F7-5B30-4757-8C9D-C08F9B045184}">
      <dsp:nvSpPr>
        <dsp:cNvPr id="0" name=""/>
        <dsp:cNvSpPr/>
      </dsp:nvSpPr>
      <dsp:spPr>
        <a:xfrm>
          <a:off x="7381718" y="3241907"/>
          <a:ext cx="1890617" cy="633047"/>
        </a:xfrm>
        <a:custGeom>
          <a:avLst/>
          <a:gdLst/>
          <a:ahLst/>
          <a:cxnLst/>
          <a:rect l="0" t="0" r="0" b="0"/>
          <a:pathLst>
            <a:path>
              <a:moveTo>
                <a:pt x="0" y="0"/>
              </a:moveTo>
              <a:lnTo>
                <a:pt x="0" y="596994"/>
              </a:lnTo>
              <a:lnTo>
                <a:pt x="1890617" y="596994"/>
              </a:lnTo>
              <a:lnTo>
                <a:pt x="1890617" y="633047"/>
              </a:lnTo>
            </a:path>
          </a:pathLst>
        </a:custGeom>
        <a:noFill/>
        <a:ln w="28575"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3178AA8F-BD3D-4B0E-828D-B30C136E1E5A}">
      <dsp:nvSpPr>
        <dsp:cNvPr id="0" name=""/>
        <dsp:cNvSpPr/>
      </dsp:nvSpPr>
      <dsp:spPr>
        <a:xfrm>
          <a:off x="2781436" y="5260862"/>
          <a:ext cx="5208014" cy="829872"/>
        </a:xfrm>
        <a:custGeom>
          <a:avLst/>
          <a:gdLst/>
          <a:ahLst/>
          <a:cxnLst/>
          <a:rect l="0" t="0" r="0" b="0"/>
          <a:pathLst>
            <a:path>
              <a:moveTo>
                <a:pt x="0" y="0"/>
              </a:moveTo>
              <a:lnTo>
                <a:pt x="0" y="793819"/>
              </a:lnTo>
              <a:lnTo>
                <a:pt x="5208014" y="793819"/>
              </a:lnTo>
              <a:lnTo>
                <a:pt x="5208014" y="82987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D47995AD-2F96-4524-A9EE-38C2D4DCFF6D}">
      <dsp:nvSpPr>
        <dsp:cNvPr id="0" name=""/>
        <dsp:cNvSpPr/>
      </dsp:nvSpPr>
      <dsp:spPr>
        <a:xfrm>
          <a:off x="2781436" y="5260862"/>
          <a:ext cx="3589413" cy="825834"/>
        </a:xfrm>
        <a:custGeom>
          <a:avLst/>
          <a:gdLst/>
          <a:ahLst/>
          <a:cxnLst/>
          <a:rect l="0" t="0" r="0" b="0"/>
          <a:pathLst>
            <a:path>
              <a:moveTo>
                <a:pt x="0" y="0"/>
              </a:moveTo>
              <a:lnTo>
                <a:pt x="0" y="789781"/>
              </a:lnTo>
              <a:lnTo>
                <a:pt x="3589413" y="789781"/>
              </a:lnTo>
              <a:lnTo>
                <a:pt x="3589413" y="82583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C1CF224D-9648-40C6-BD4A-359744680EB8}">
      <dsp:nvSpPr>
        <dsp:cNvPr id="0" name=""/>
        <dsp:cNvSpPr/>
      </dsp:nvSpPr>
      <dsp:spPr>
        <a:xfrm>
          <a:off x="2781436" y="5260862"/>
          <a:ext cx="2013755" cy="825834"/>
        </a:xfrm>
        <a:custGeom>
          <a:avLst/>
          <a:gdLst/>
          <a:ahLst/>
          <a:cxnLst/>
          <a:rect l="0" t="0" r="0" b="0"/>
          <a:pathLst>
            <a:path>
              <a:moveTo>
                <a:pt x="0" y="0"/>
              </a:moveTo>
              <a:lnTo>
                <a:pt x="0" y="789781"/>
              </a:lnTo>
              <a:lnTo>
                <a:pt x="2013755" y="789781"/>
              </a:lnTo>
              <a:lnTo>
                <a:pt x="2013755" y="82583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EC6ADA22-45D0-4424-8904-8F079FFCD518}">
      <dsp:nvSpPr>
        <dsp:cNvPr id="0" name=""/>
        <dsp:cNvSpPr/>
      </dsp:nvSpPr>
      <dsp:spPr>
        <a:xfrm>
          <a:off x="2781436" y="5260862"/>
          <a:ext cx="438096" cy="825834"/>
        </a:xfrm>
        <a:custGeom>
          <a:avLst/>
          <a:gdLst/>
          <a:ahLst/>
          <a:cxnLst/>
          <a:rect l="0" t="0" r="0" b="0"/>
          <a:pathLst>
            <a:path>
              <a:moveTo>
                <a:pt x="0" y="0"/>
              </a:moveTo>
              <a:lnTo>
                <a:pt x="0" y="789781"/>
              </a:lnTo>
              <a:lnTo>
                <a:pt x="438096" y="789781"/>
              </a:lnTo>
              <a:lnTo>
                <a:pt x="438096" y="8258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99F3D2-8FC1-4E98-89CA-C13071493458}">
      <dsp:nvSpPr>
        <dsp:cNvPr id="0" name=""/>
        <dsp:cNvSpPr/>
      </dsp:nvSpPr>
      <dsp:spPr>
        <a:xfrm>
          <a:off x="1643875" y="5260862"/>
          <a:ext cx="1137561" cy="825834"/>
        </a:xfrm>
        <a:custGeom>
          <a:avLst/>
          <a:gdLst/>
          <a:ahLst/>
          <a:cxnLst/>
          <a:rect l="0" t="0" r="0" b="0"/>
          <a:pathLst>
            <a:path>
              <a:moveTo>
                <a:pt x="1137561" y="0"/>
              </a:moveTo>
              <a:lnTo>
                <a:pt x="1137561" y="789781"/>
              </a:lnTo>
              <a:lnTo>
                <a:pt x="0" y="789781"/>
              </a:lnTo>
              <a:lnTo>
                <a:pt x="0" y="82583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DBABE31F-C71E-4E81-96E4-3B1BD3BFF24E}">
      <dsp:nvSpPr>
        <dsp:cNvPr id="0" name=""/>
        <dsp:cNvSpPr/>
      </dsp:nvSpPr>
      <dsp:spPr>
        <a:xfrm>
          <a:off x="2781436" y="4272956"/>
          <a:ext cx="3098775" cy="589903"/>
        </a:xfrm>
        <a:custGeom>
          <a:avLst/>
          <a:gdLst/>
          <a:ahLst/>
          <a:cxnLst/>
          <a:rect l="0" t="0" r="0" b="0"/>
          <a:pathLst>
            <a:path>
              <a:moveTo>
                <a:pt x="3098775" y="0"/>
              </a:moveTo>
              <a:lnTo>
                <a:pt x="3098775" y="553850"/>
              </a:lnTo>
              <a:lnTo>
                <a:pt x="0" y="553850"/>
              </a:lnTo>
              <a:lnTo>
                <a:pt x="0" y="58990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87316D-F2D4-4FFB-83E7-2FA5AC158E4E}">
      <dsp:nvSpPr>
        <dsp:cNvPr id="0" name=""/>
        <dsp:cNvSpPr/>
      </dsp:nvSpPr>
      <dsp:spPr>
        <a:xfrm>
          <a:off x="1365691" y="4272956"/>
          <a:ext cx="4514520" cy="589903"/>
        </a:xfrm>
        <a:custGeom>
          <a:avLst/>
          <a:gdLst/>
          <a:ahLst/>
          <a:cxnLst/>
          <a:rect l="0" t="0" r="0" b="0"/>
          <a:pathLst>
            <a:path>
              <a:moveTo>
                <a:pt x="4514520" y="0"/>
              </a:moveTo>
              <a:lnTo>
                <a:pt x="4514520" y="553850"/>
              </a:lnTo>
              <a:lnTo>
                <a:pt x="0" y="553850"/>
              </a:lnTo>
              <a:lnTo>
                <a:pt x="0" y="589903"/>
              </a:lnTo>
            </a:path>
          </a:pathLst>
        </a:custGeom>
        <a:noFill/>
        <a:ln w="127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DC57D758-F597-4822-8A4E-15A6A3650EF6}">
      <dsp:nvSpPr>
        <dsp:cNvPr id="0" name=""/>
        <dsp:cNvSpPr/>
      </dsp:nvSpPr>
      <dsp:spPr>
        <a:xfrm>
          <a:off x="5880212" y="3241907"/>
          <a:ext cx="1501505" cy="633047"/>
        </a:xfrm>
        <a:custGeom>
          <a:avLst/>
          <a:gdLst/>
          <a:ahLst/>
          <a:cxnLst/>
          <a:rect l="0" t="0" r="0" b="0"/>
          <a:pathLst>
            <a:path>
              <a:moveTo>
                <a:pt x="1501505" y="0"/>
              </a:moveTo>
              <a:lnTo>
                <a:pt x="1501505" y="596994"/>
              </a:lnTo>
              <a:lnTo>
                <a:pt x="0" y="596994"/>
              </a:lnTo>
              <a:lnTo>
                <a:pt x="0" y="633047"/>
              </a:lnTo>
            </a:path>
          </a:pathLst>
        </a:custGeom>
        <a:noFill/>
        <a:ln w="28575"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274834F3-DBC4-4621-8C63-986F1E1F5087}">
      <dsp:nvSpPr>
        <dsp:cNvPr id="0" name=""/>
        <dsp:cNvSpPr/>
      </dsp:nvSpPr>
      <dsp:spPr>
        <a:xfrm>
          <a:off x="5214558" y="2342342"/>
          <a:ext cx="2167159" cy="501562"/>
        </a:xfrm>
        <a:custGeom>
          <a:avLst/>
          <a:gdLst/>
          <a:ahLst/>
          <a:cxnLst/>
          <a:rect l="0" t="0" r="0" b="0"/>
          <a:pathLst>
            <a:path>
              <a:moveTo>
                <a:pt x="0" y="0"/>
              </a:moveTo>
              <a:lnTo>
                <a:pt x="0" y="465509"/>
              </a:lnTo>
              <a:lnTo>
                <a:pt x="2167159" y="465509"/>
              </a:lnTo>
              <a:lnTo>
                <a:pt x="2167159" y="501562"/>
              </a:lnTo>
            </a:path>
          </a:pathLst>
        </a:custGeom>
        <a:noFill/>
        <a:ln w="28575"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69A19D5C-A3C8-4E1A-871E-13101EB2A43A}">
      <dsp:nvSpPr>
        <dsp:cNvPr id="0" name=""/>
        <dsp:cNvSpPr/>
      </dsp:nvSpPr>
      <dsp:spPr>
        <a:xfrm>
          <a:off x="2799508" y="3241907"/>
          <a:ext cx="320418" cy="620320"/>
        </a:xfrm>
        <a:custGeom>
          <a:avLst/>
          <a:gdLst/>
          <a:ahLst/>
          <a:cxnLst/>
          <a:rect l="0" t="0" r="0" b="0"/>
          <a:pathLst>
            <a:path>
              <a:moveTo>
                <a:pt x="0" y="0"/>
              </a:moveTo>
              <a:lnTo>
                <a:pt x="0" y="584266"/>
              </a:lnTo>
              <a:lnTo>
                <a:pt x="320418" y="584266"/>
              </a:lnTo>
              <a:lnTo>
                <a:pt x="320418" y="620320"/>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705EDD67-C03B-4C51-92AB-3CAF98299DC0}">
      <dsp:nvSpPr>
        <dsp:cNvPr id="0" name=""/>
        <dsp:cNvSpPr/>
      </dsp:nvSpPr>
      <dsp:spPr>
        <a:xfrm>
          <a:off x="1978178" y="3241907"/>
          <a:ext cx="821329" cy="620320"/>
        </a:xfrm>
        <a:custGeom>
          <a:avLst/>
          <a:gdLst/>
          <a:ahLst/>
          <a:cxnLst/>
          <a:rect l="0" t="0" r="0" b="0"/>
          <a:pathLst>
            <a:path>
              <a:moveTo>
                <a:pt x="821329" y="0"/>
              </a:moveTo>
              <a:lnTo>
                <a:pt x="821329" y="584266"/>
              </a:lnTo>
              <a:lnTo>
                <a:pt x="0" y="584266"/>
              </a:lnTo>
              <a:lnTo>
                <a:pt x="0" y="6203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C8C43F-C96E-4485-BDD8-133D6A0F8EA0}">
      <dsp:nvSpPr>
        <dsp:cNvPr id="0" name=""/>
        <dsp:cNvSpPr/>
      </dsp:nvSpPr>
      <dsp:spPr>
        <a:xfrm>
          <a:off x="836430" y="3241907"/>
          <a:ext cx="1963077" cy="620320"/>
        </a:xfrm>
        <a:custGeom>
          <a:avLst/>
          <a:gdLst/>
          <a:ahLst/>
          <a:cxnLst/>
          <a:rect l="0" t="0" r="0" b="0"/>
          <a:pathLst>
            <a:path>
              <a:moveTo>
                <a:pt x="1963077" y="0"/>
              </a:moveTo>
              <a:lnTo>
                <a:pt x="1963077" y="584266"/>
              </a:lnTo>
              <a:lnTo>
                <a:pt x="0" y="584266"/>
              </a:lnTo>
              <a:lnTo>
                <a:pt x="0" y="620320"/>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7A873C2-E5F3-47F4-8B30-E9420D859943}">
      <dsp:nvSpPr>
        <dsp:cNvPr id="0" name=""/>
        <dsp:cNvSpPr/>
      </dsp:nvSpPr>
      <dsp:spPr>
        <a:xfrm>
          <a:off x="2799508" y="2342342"/>
          <a:ext cx="2415050" cy="501562"/>
        </a:xfrm>
        <a:custGeom>
          <a:avLst/>
          <a:gdLst/>
          <a:ahLst/>
          <a:cxnLst/>
          <a:rect l="0" t="0" r="0" b="0"/>
          <a:pathLst>
            <a:path>
              <a:moveTo>
                <a:pt x="2415050" y="0"/>
              </a:moveTo>
              <a:lnTo>
                <a:pt x="2415050" y="465509"/>
              </a:lnTo>
              <a:lnTo>
                <a:pt x="0" y="465509"/>
              </a:lnTo>
              <a:lnTo>
                <a:pt x="0" y="501562"/>
              </a:lnTo>
            </a:path>
          </a:pathLst>
        </a:custGeom>
        <a:noFill/>
        <a:ln w="28575"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EDF732C-6154-4D92-81E3-A2B9340B5F1D}">
      <dsp:nvSpPr>
        <dsp:cNvPr id="0" name=""/>
        <dsp:cNvSpPr/>
      </dsp:nvSpPr>
      <dsp:spPr>
        <a:xfrm>
          <a:off x="4638016" y="1944339"/>
          <a:ext cx="1153084" cy="398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B6223-1C75-4193-9E0F-CD6DEF8F7746}">
      <dsp:nvSpPr>
        <dsp:cNvPr id="0" name=""/>
        <dsp:cNvSpPr/>
      </dsp:nvSpPr>
      <dsp:spPr>
        <a:xfrm>
          <a:off x="4681258" y="1985419"/>
          <a:ext cx="1153084" cy="39800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Bone</a:t>
          </a:r>
        </a:p>
      </dsp:txBody>
      <dsp:txXfrm>
        <a:off x="4700687" y="2004848"/>
        <a:ext cx="1114226" cy="359144"/>
      </dsp:txXfrm>
    </dsp:sp>
    <dsp:sp modelId="{E9D40F78-3E31-4F45-B012-70CF80A5A1EC}">
      <dsp:nvSpPr>
        <dsp:cNvPr id="0" name=""/>
        <dsp:cNvSpPr/>
      </dsp:nvSpPr>
      <dsp:spPr>
        <a:xfrm>
          <a:off x="2222966" y="2843904"/>
          <a:ext cx="1153084" cy="398002"/>
        </a:xfrm>
        <a:prstGeom prst="roundRect">
          <a:avLst>
            <a:gd name="adj" fmla="val 10000"/>
          </a:avLst>
        </a:prstGeom>
        <a:solidFill>
          <a:schemeClr val="accent2">
            <a:lumMod val="75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689A7E-669F-4808-B044-2DBF15754044}">
      <dsp:nvSpPr>
        <dsp:cNvPr id="0" name=""/>
        <dsp:cNvSpPr/>
      </dsp:nvSpPr>
      <dsp:spPr>
        <a:xfrm>
          <a:off x="2266208" y="2884984"/>
          <a:ext cx="1153084" cy="398002"/>
        </a:xfrm>
        <a:prstGeom prst="roundRect">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Cells</a:t>
          </a:r>
        </a:p>
      </dsp:txBody>
      <dsp:txXfrm>
        <a:off x="2285637" y="2904413"/>
        <a:ext cx="1114226" cy="359144"/>
      </dsp:txXfrm>
    </dsp:sp>
    <dsp:sp modelId="{0348F523-1281-48DA-A650-75D503BA463A}">
      <dsp:nvSpPr>
        <dsp:cNvPr id="0" name=""/>
        <dsp:cNvSpPr/>
      </dsp:nvSpPr>
      <dsp:spPr>
        <a:xfrm>
          <a:off x="308798" y="3862227"/>
          <a:ext cx="1055264" cy="398002"/>
        </a:xfrm>
        <a:prstGeom prst="roundRect">
          <a:avLst>
            <a:gd name="adj" fmla="val 10000"/>
          </a:avLst>
        </a:prstGeom>
        <a:solidFill>
          <a:srgbClr val="FFC00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050C6F-8FAC-4BD6-876D-B76159661E12}">
      <dsp:nvSpPr>
        <dsp:cNvPr id="0" name=""/>
        <dsp:cNvSpPr/>
      </dsp:nvSpPr>
      <dsp:spPr>
        <a:xfrm>
          <a:off x="352040" y="3903307"/>
          <a:ext cx="1055264" cy="398002"/>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Osteoblast</a:t>
          </a:r>
        </a:p>
      </dsp:txBody>
      <dsp:txXfrm>
        <a:off x="371469" y="3922736"/>
        <a:ext cx="1016406" cy="359144"/>
      </dsp:txXfrm>
    </dsp:sp>
    <dsp:sp modelId="{A0BA7CDB-2D58-4412-BA97-03B2AB9C9B13}">
      <dsp:nvSpPr>
        <dsp:cNvPr id="0" name=""/>
        <dsp:cNvSpPr/>
      </dsp:nvSpPr>
      <dsp:spPr>
        <a:xfrm>
          <a:off x="1450546" y="3862227"/>
          <a:ext cx="1055264" cy="398002"/>
        </a:xfrm>
        <a:prstGeom prst="roundRect">
          <a:avLst>
            <a:gd name="adj" fmla="val 10000"/>
          </a:avLst>
        </a:prstGeom>
        <a:solidFill>
          <a:srgbClr val="FFC00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13D20E-76E2-4A86-A207-F783C9870DDD}">
      <dsp:nvSpPr>
        <dsp:cNvPr id="0" name=""/>
        <dsp:cNvSpPr/>
      </dsp:nvSpPr>
      <dsp:spPr>
        <a:xfrm>
          <a:off x="1493788" y="3903307"/>
          <a:ext cx="1055264" cy="398002"/>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Osteoclast</a:t>
          </a:r>
        </a:p>
      </dsp:txBody>
      <dsp:txXfrm>
        <a:off x="1513217" y="3922736"/>
        <a:ext cx="1016406" cy="359144"/>
      </dsp:txXfrm>
    </dsp:sp>
    <dsp:sp modelId="{EA4874D1-4339-4CF1-995A-74597A167E58}">
      <dsp:nvSpPr>
        <dsp:cNvPr id="0" name=""/>
        <dsp:cNvSpPr/>
      </dsp:nvSpPr>
      <dsp:spPr>
        <a:xfrm>
          <a:off x="2592295" y="3862227"/>
          <a:ext cx="1055264" cy="398002"/>
        </a:xfrm>
        <a:prstGeom prst="roundRect">
          <a:avLst>
            <a:gd name="adj" fmla="val 10000"/>
          </a:avLst>
        </a:prstGeom>
        <a:solidFill>
          <a:srgbClr val="FFC00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60908-C403-49E0-B073-BBB8DBC13629}">
      <dsp:nvSpPr>
        <dsp:cNvPr id="0" name=""/>
        <dsp:cNvSpPr/>
      </dsp:nvSpPr>
      <dsp:spPr>
        <a:xfrm>
          <a:off x="2635537" y="3903307"/>
          <a:ext cx="1055264" cy="398002"/>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Osteocyte</a:t>
          </a:r>
        </a:p>
      </dsp:txBody>
      <dsp:txXfrm>
        <a:off x="2654966" y="3922736"/>
        <a:ext cx="1016406" cy="359144"/>
      </dsp:txXfrm>
    </dsp:sp>
    <dsp:sp modelId="{9E7456EC-5DB4-4E8E-B55D-1CEEBBDD2419}">
      <dsp:nvSpPr>
        <dsp:cNvPr id="0" name=""/>
        <dsp:cNvSpPr/>
      </dsp:nvSpPr>
      <dsp:spPr>
        <a:xfrm>
          <a:off x="6805175" y="2843904"/>
          <a:ext cx="1153084" cy="398002"/>
        </a:xfrm>
        <a:prstGeom prst="roundRect">
          <a:avLst>
            <a:gd name="adj" fmla="val 10000"/>
          </a:avLst>
        </a:prstGeom>
        <a:solidFill>
          <a:schemeClr val="accent2">
            <a:lumMod val="7500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9C439D-B9F7-4A70-A23D-FC419B09EB60}">
      <dsp:nvSpPr>
        <dsp:cNvPr id="0" name=""/>
        <dsp:cNvSpPr/>
      </dsp:nvSpPr>
      <dsp:spPr>
        <a:xfrm>
          <a:off x="6848417" y="2884984"/>
          <a:ext cx="1153084" cy="398002"/>
        </a:xfrm>
        <a:prstGeom prst="roundRect">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Matrix</a:t>
          </a:r>
        </a:p>
      </dsp:txBody>
      <dsp:txXfrm>
        <a:off x="6867846" y="2904413"/>
        <a:ext cx="1114226" cy="359144"/>
      </dsp:txXfrm>
    </dsp:sp>
    <dsp:sp modelId="{95FFA3A6-8328-4407-AEFA-14EB1C014B19}">
      <dsp:nvSpPr>
        <dsp:cNvPr id="0" name=""/>
        <dsp:cNvSpPr/>
      </dsp:nvSpPr>
      <dsp:spPr>
        <a:xfrm>
          <a:off x="5220820" y="3874954"/>
          <a:ext cx="1318784" cy="398002"/>
        </a:xfrm>
        <a:prstGeom prst="roundRect">
          <a:avLst>
            <a:gd name="adj" fmla="val 10000"/>
          </a:avLst>
        </a:prstGeom>
        <a:solidFill>
          <a:srgbClr val="00B05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0BD35-D13F-4CE4-A14D-F3B4CFBB3840}">
      <dsp:nvSpPr>
        <dsp:cNvPr id="0" name=""/>
        <dsp:cNvSpPr/>
      </dsp:nvSpPr>
      <dsp:spPr>
        <a:xfrm>
          <a:off x="5264062" y="3916034"/>
          <a:ext cx="1318784" cy="398002"/>
        </a:xfrm>
        <a:prstGeom prst="roundRect">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Organic Compounds</a:t>
          </a:r>
        </a:p>
      </dsp:txBody>
      <dsp:txXfrm>
        <a:off x="5283491" y="3935463"/>
        <a:ext cx="1279926" cy="359144"/>
      </dsp:txXfrm>
    </dsp:sp>
    <dsp:sp modelId="{AD9F7723-173C-4C21-8CE1-54D37C014766}">
      <dsp:nvSpPr>
        <dsp:cNvPr id="0" name=""/>
        <dsp:cNvSpPr/>
      </dsp:nvSpPr>
      <dsp:spPr>
        <a:xfrm>
          <a:off x="701061" y="4862859"/>
          <a:ext cx="1329261" cy="398002"/>
        </a:xfrm>
        <a:prstGeom prst="roundRect">
          <a:avLst>
            <a:gd name="adj" fmla="val 10000"/>
          </a:avLst>
        </a:prstGeom>
        <a:solidFill>
          <a:srgbClr val="00206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CB575B-7381-49D4-B12A-27E4BDA9F267}">
      <dsp:nvSpPr>
        <dsp:cNvPr id="0" name=""/>
        <dsp:cNvSpPr/>
      </dsp:nvSpPr>
      <dsp:spPr>
        <a:xfrm>
          <a:off x="744303" y="4903939"/>
          <a:ext cx="1329261" cy="398002"/>
        </a:xfrm>
        <a:prstGeom prst="roundRect">
          <a:avLst/>
        </a:prstGeom>
        <a:solidFill>
          <a:schemeClr val="lt1">
            <a:alpha val="90000"/>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Collagen</a:t>
          </a:r>
        </a:p>
      </dsp:txBody>
      <dsp:txXfrm>
        <a:off x="763732" y="4923368"/>
        <a:ext cx="1290403" cy="359144"/>
      </dsp:txXfrm>
    </dsp:sp>
    <dsp:sp modelId="{6C49CBC0-27EC-4BC1-B96E-BB9AC4019947}">
      <dsp:nvSpPr>
        <dsp:cNvPr id="0" name=""/>
        <dsp:cNvSpPr/>
      </dsp:nvSpPr>
      <dsp:spPr>
        <a:xfrm>
          <a:off x="2116806" y="4862859"/>
          <a:ext cx="1329261" cy="398002"/>
        </a:xfrm>
        <a:prstGeom prst="roundRect">
          <a:avLst>
            <a:gd name="adj" fmla="val 10000"/>
          </a:avLst>
        </a:prstGeom>
        <a:solidFill>
          <a:srgbClr val="00206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BB696-71CC-4785-AA9B-889649FC1BA8}">
      <dsp:nvSpPr>
        <dsp:cNvPr id="0" name=""/>
        <dsp:cNvSpPr/>
      </dsp:nvSpPr>
      <dsp:spPr>
        <a:xfrm>
          <a:off x="2160048" y="4903939"/>
          <a:ext cx="1329261" cy="398002"/>
        </a:xfrm>
        <a:prstGeom prst="roundRect">
          <a:avLst/>
        </a:prstGeom>
        <a:solidFill>
          <a:schemeClr val="lt1">
            <a:alpha val="90000"/>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Non Collagenous</a:t>
          </a:r>
        </a:p>
      </dsp:txBody>
      <dsp:txXfrm>
        <a:off x="2179477" y="4923368"/>
        <a:ext cx="1290403" cy="359144"/>
      </dsp:txXfrm>
    </dsp:sp>
    <dsp:sp modelId="{ECD954DE-18B1-40CF-9C6A-6A617CACE1D2}">
      <dsp:nvSpPr>
        <dsp:cNvPr id="0" name=""/>
        <dsp:cNvSpPr/>
      </dsp:nvSpPr>
      <dsp:spPr>
        <a:xfrm>
          <a:off x="899288" y="6086696"/>
          <a:ext cx="1489174"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43B14-EE75-4C6C-8B67-039ECDF144CB}">
      <dsp:nvSpPr>
        <dsp:cNvPr id="0" name=""/>
        <dsp:cNvSpPr/>
      </dsp:nvSpPr>
      <dsp:spPr>
        <a:xfrm>
          <a:off x="942530" y="6127776"/>
          <a:ext cx="1489174" cy="39800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Osteopontin</a:t>
          </a:r>
        </a:p>
      </dsp:txBody>
      <dsp:txXfrm>
        <a:off x="961959" y="6147205"/>
        <a:ext cx="1450316" cy="359144"/>
      </dsp:txXfrm>
    </dsp:sp>
    <dsp:sp modelId="{70401479-DDA5-482B-A623-FCB621814390}">
      <dsp:nvSpPr>
        <dsp:cNvPr id="0" name=""/>
        <dsp:cNvSpPr/>
      </dsp:nvSpPr>
      <dsp:spPr>
        <a:xfrm>
          <a:off x="2474946" y="6086696"/>
          <a:ext cx="1489174"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84C4E-22D5-4C68-B08A-6A88FC9B37CA}">
      <dsp:nvSpPr>
        <dsp:cNvPr id="0" name=""/>
        <dsp:cNvSpPr/>
      </dsp:nvSpPr>
      <dsp:spPr>
        <a:xfrm>
          <a:off x="2518188" y="6127776"/>
          <a:ext cx="1489174" cy="39800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Bone Sialoprotein</a:t>
          </a:r>
        </a:p>
      </dsp:txBody>
      <dsp:txXfrm>
        <a:off x="2537617" y="6147205"/>
        <a:ext cx="1450316" cy="359144"/>
      </dsp:txXfrm>
    </dsp:sp>
    <dsp:sp modelId="{7E8E389A-C091-42CD-A026-38C29C5B0666}">
      <dsp:nvSpPr>
        <dsp:cNvPr id="0" name=""/>
        <dsp:cNvSpPr/>
      </dsp:nvSpPr>
      <dsp:spPr>
        <a:xfrm>
          <a:off x="4050605" y="6086696"/>
          <a:ext cx="1489174"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4EF24-D6F7-48A1-AF93-B68DFEB80463}">
      <dsp:nvSpPr>
        <dsp:cNvPr id="0" name=""/>
        <dsp:cNvSpPr/>
      </dsp:nvSpPr>
      <dsp:spPr>
        <a:xfrm>
          <a:off x="4093847" y="6127776"/>
          <a:ext cx="1489174" cy="39800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Osteocalcin</a:t>
          </a:r>
        </a:p>
      </dsp:txBody>
      <dsp:txXfrm>
        <a:off x="4113276" y="6147205"/>
        <a:ext cx="1450316" cy="359144"/>
      </dsp:txXfrm>
    </dsp:sp>
    <dsp:sp modelId="{5C96FAC8-F913-4CE0-A30B-8E60DFE8BA7B}">
      <dsp:nvSpPr>
        <dsp:cNvPr id="0" name=""/>
        <dsp:cNvSpPr/>
      </dsp:nvSpPr>
      <dsp:spPr>
        <a:xfrm>
          <a:off x="5626263" y="6086696"/>
          <a:ext cx="1489174"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08CDFF-D2EF-49B1-9E48-8703E2035CD6}">
      <dsp:nvSpPr>
        <dsp:cNvPr id="0" name=""/>
        <dsp:cNvSpPr/>
      </dsp:nvSpPr>
      <dsp:spPr>
        <a:xfrm>
          <a:off x="5669505" y="6127776"/>
          <a:ext cx="1489174" cy="39800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Osteonectin</a:t>
          </a:r>
        </a:p>
      </dsp:txBody>
      <dsp:txXfrm>
        <a:off x="5688934" y="6147205"/>
        <a:ext cx="1450316" cy="359144"/>
      </dsp:txXfrm>
    </dsp:sp>
    <dsp:sp modelId="{AE24605D-122C-412B-BB50-288A08EF5E58}">
      <dsp:nvSpPr>
        <dsp:cNvPr id="0" name=""/>
        <dsp:cNvSpPr/>
      </dsp:nvSpPr>
      <dsp:spPr>
        <a:xfrm>
          <a:off x="7324820" y="6090734"/>
          <a:ext cx="1329261" cy="398002"/>
        </a:xfrm>
        <a:prstGeom prst="roundRect">
          <a:avLst>
            <a:gd name="adj" fmla="val 10000"/>
          </a:avLst>
        </a:prstGeom>
        <a:solidFill>
          <a:schemeClr val="accent3">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E4C3AD-7336-492B-9F80-3AE0BF0E1A60}">
      <dsp:nvSpPr>
        <dsp:cNvPr id="0" name=""/>
        <dsp:cNvSpPr/>
      </dsp:nvSpPr>
      <dsp:spPr>
        <a:xfrm>
          <a:off x="7368062" y="6131814"/>
          <a:ext cx="1329261" cy="398002"/>
        </a:xfrm>
        <a:prstGeom prst="roundRect">
          <a:avLst/>
        </a:prstGeom>
        <a:solidFill>
          <a:schemeClr val="lt1">
            <a:alpha val="90000"/>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Proteoglycans</a:t>
          </a:r>
          <a:endParaRPr lang="en-IN" sz="1200" b="1" kern="1200" dirty="0"/>
        </a:p>
      </dsp:txBody>
      <dsp:txXfrm>
        <a:off x="7387491" y="6151243"/>
        <a:ext cx="1290403" cy="359144"/>
      </dsp:txXfrm>
    </dsp:sp>
    <dsp:sp modelId="{F441E265-C3CB-4794-981C-F0D978979314}">
      <dsp:nvSpPr>
        <dsp:cNvPr id="0" name=""/>
        <dsp:cNvSpPr/>
      </dsp:nvSpPr>
      <dsp:spPr>
        <a:xfrm>
          <a:off x="8612943" y="3874954"/>
          <a:ext cx="1318784" cy="398002"/>
        </a:xfrm>
        <a:prstGeom prst="roundRect">
          <a:avLst>
            <a:gd name="adj" fmla="val 10000"/>
          </a:avLst>
        </a:prstGeom>
        <a:solidFill>
          <a:srgbClr val="00B05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3572B0-A858-482C-97E4-233071ED362B}">
      <dsp:nvSpPr>
        <dsp:cNvPr id="0" name=""/>
        <dsp:cNvSpPr/>
      </dsp:nvSpPr>
      <dsp:spPr>
        <a:xfrm>
          <a:off x="8656185" y="3916034"/>
          <a:ext cx="1318784" cy="398002"/>
        </a:xfrm>
        <a:prstGeom prst="roundRect">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Inorganic Compounds</a:t>
          </a:r>
        </a:p>
      </dsp:txBody>
      <dsp:txXfrm>
        <a:off x="8675614" y="3935463"/>
        <a:ext cx="1279926" cy="359144"/>
      </dsp:txXfrm>
    </dsp:sp>
    <dsp:sp modelId="{1F67189A-7418-4416-BCF4-89FDC9C1E0CB}">
      <dsp:nvSpPr>
        <dsp:cNvPr id="0" name=""/>
        <dsp:cNvSpPr/>
      </dsp:nvSpPr>
      <dsp:spPr>
        <a:xfrm>
          <a:off x="4501336"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0E560F-0FA0-47CA-BA19-FE16A0F971D9}">
      <dsp:nvSpPr>
        <dsp:cNvPr id="0" name=""/>
        <dsp:cNvSpPr/>
      </dsp:nvSpPr>
      <dsp:spPr>
        <a:xfrm>
          <a:off x="4544578"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Calcium</a:t>
          </a:r>
        </a:p>
      </dsp:txBody>
      <dsp:txXfrm>
        <a:off x="4564007" y="5082240"/>
        <a:ext cx="847378" cy="359144"/>
      </dsp:txXfrm>
    </dsp:sp>
    <dsp:sp modelId="{391436DC-8296-4657-8646-66922E4D7BC7}">
      <dsp:nvSpPr>
        <dsp:cNvPr id="0" name=""/>
        <dsp:cNvSpPr/>
      </dsp:nvSpPr>
      <dsp:spPr>
        <a:xfrm>
          <a:off x="5474056"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946F1-8186-4377-B496-8A503F254270}">
      <dsp:nvSpPr>
        <dsp:cNvPr id="0" name=""/>
        <dsp:cNvSpPr/>
      </dsp:nvSpPr>
      <dsp:spPr>
        <a:xfrm>
          <a:off x="5517298"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Phosphate</a:t>
          </a:r>
        </a:p>
      </dsp:txBody>
      <dsp:txXfrm>
        <a:off x="5536727" y="5082240"/>
        <a:ext cx="847378" cy="359144"/>
      </dsp:txXfrm>
    </dsp:sp>
    <dsp:sp modelId="{27605844-80A7-43AD-A804-F63FB1BB0EF4}">
      <dsp:nvSpPr>
        <dsp:cNvPr id="0" name=""/>
        <dsp:cNvSpPr/>
      </dsp:nvSpPr>
      <dsp:spPr>
        <a:xfrm>
          <a:off x="6446777"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12F42-0613-4110-8235-A32B70AAF3BB}">
      <dsp:nvSpPr>
        <dsp:cNvPr id="0" name=""/>
        <dsp:cNvSpPr/>
      </dsp:nvSpPr>
      <dsp:spPr>
        <a:xfrm>
          <a:off x="6490019"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Carbonate</a:t>
          </a:r>
        </a:p>
      </dsp:txBody>
      <dsp:txXfrm>
        <a:off x="6509448" y="5082240"/>
        <a:ext cx="847378" cy="359144"/>
      </dsp:txXfrm>
    </dsp:sp>
    <dsp:sp modelId="{5F9A393D-00FF-4B92-8FB7-52F7F8848AA5}">
      <dsp:nvSpPr>
        <dsp:cNvPr id="0" name=""/>
        <dsp:cNvSpPr/>
      </dsp:nvSpPr>
      <dsp:spPr>
        <a:xfrm>
          <a:off x="7419497"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96BDA7-BE67-45DA-A1D6-626D50DD19D3}">
      <dsp:nvSpPr>
        <dsp:cNvPr id="0" name=""/>
        <dsp:cNvSpPr/>
      </dsp:nvSpPr>
      <dsp:spPr>
        <a:xfrm>
          <a:off x="7462739"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Sodium</a:t>
          </a:r>
        </a:p>
      </dsp:txBody>
      <dsp:txXfrm>
        <a:off x="7482168" y="5082240"/>
        <a:ext cx="847378" cy="359144"/>
      </dsp:txXfrm>
    </dsp:sp>
    <dsp:sp modelId="{24FDC113-1A80-4E65-9502-E700D50F64E8}">
      <dsp:nvSpPr>
        <dsp:cNvPr id="0" name=""/>
        <dsp:cNvSpPr/>
      </dsp:nvSpPr>
      <dsp:spPr>
        <a:xfrm>
          <a:off x="8392218"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85F431-AB07-48C4-BA8E-3E6DF87CFC8A}">
      <dsp:nvSpPr>
        <dsp:cNvPr id="0" name=""/>
        <dsp:cNvSpPr/>
      </dsp:nvSpPr>
      <dsp:spPr>
        <a:xfrm>
          <a:off x="8435460"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t>Magnesium</a:t>
          </a:r>
        </a:p>
      </dsp:txBody>
      <dsp:txXfrm>
        <a:off x="8454889" y="5082240"/>
        <a:ext cx="847378" cy="359144"/>
      </dsp:txXfrm>
    </dsp:sp>
    <dsp:sp modelId="{C7884843-4D1A-4358-8A69-47790A4A2317}">
      <dsp:nvSpPr>
        <dsp:cNvPr id="0" name=""/>
        <dsp:cNvSpPr/>
      </dsp:nvSpPr>
      <dsp:spPr>
        <a:xfrm>
          <a:off x="9364938" y="5021731"/>
          <a:ext cx="886236" cy="398002"/>
        </a:xfrm>
        <a:prstGeom prst="roundRect">
          <a:avLst>
            <a:gd name="adj" fmla="val 10000"/>
          </a:avLst>
        </a:prstGeom>
        <a:solidFill>
          <a:srgbClr val="00B0F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0F8229-FE9A-4DE8-8C2B-95DDE5F8F379}">
      <dsp:nvSpPr>
        <dsp:cNvPr id="0" name=""/>
        <dsp:cNvSpPr/>
      </dsp:nvSpPr>
      <dsp:spPr>
        <a:xfrm>
          <a:off x="9408180" y="5062811"/>
          <a:ext cx="886236" cy="398002"/>
        </a:xfrm>
        <a:prstGeom prst="roundRect">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t>Potassium</a:t>
          </a:r>
        </a:p>
      </dsp:txBody>
      <dsp:txXfrm>
        <a:off x="9427609" y="5082240"/>
        <a:ext cx="847378" cy="3591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24A92-08B4-4411-A25D-3CDD76EC308C}">
      <dsp:nvSpPr>
        <dsp:cNvPr id="0" name=""/>
        <dsp:cNvSpPr/>
      </dsp:nvSpPr>
      <dsp:spPr>
        <a:xfrm>
          <a:off x="0" y="221806"/>
          <a:ext cx="2584239" cy="961616"/>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Browallia New" panose="020B0604020202020204" pitchFamily="34" charset="-34"/>
              <a:cs typeface="Browallia New" panose="020B0604020202020204" pitchFamily="34" charset="-34"/>
            </a:rPr>
            <a:t>Treatment to lower testicular androgen levels</a:t>
          </a:r>
        </a:p>
      </dsp:txBody>
      <dsp:txXfrm>
        <a:off x="28165" y="249971"/>
        <a:ext cx="2527909" cy="905286"/>
      </dsp:txXfrm>
    </dsp:sp>
    <dsp:sp modelId="{77877F89-878A-4CA6-9679-678985E1A5CD}">
      <dsp:nvSpPr>
        <dsp:cNvPr id="0" name=""/>
        <dsp:cNvSpPr/>
      </dsp:nvSpPr>
      <dsp:spPr>
        <a:xfrm rot="19549738">
          <a:off x="2530744" y="519404"/>
          <a:ext cx="619745" cy="18329"/>
        </a:xfrm>
        <a:custGeom>
          <a:avLst/>
          <a:gdLst/>
          <a:ahLst/>
          <a:cxnLst/>
          <a:rect l="0" t="0" r="0" b="0"/>
          <a:pathLst>
            <a:path>
              <a:moveTo>
                <a:pt x="0" y="9164"/>
              </a:moveTo>
              <a:lnTo>
                <a:pt x="619745" y="9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5123" y="513075"/>
        <a:ext cx="30987" cy="30987"/>
      </dsp:txXfrm>
    </dsp:sp>
    <dsp:sp modelId="{D81EF347-A815-4211-BB75-F2BBC0EECDA1}">
      <dsp:nvSpPr>
        <dsp:cNvPr id="0" name=""/>
        <dsp:cNvSpPr/>
      </dsp:nvSpPr>
      <dsp:spPr>
        <a:xfrm>
          <a:off x="3096995" y="100181"/>
          <a:ext cx="2144795" cy="5086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Browallia New" panose="020B0604020202020204" pitchFamily="34" charset="-34"/>
              <a:cs typeface="Browallia New" panose="020B0604020202020204" pitchFamily="34" charset="-34"/>
            </a:rPr>
            <a:t>Orchiectomy</a:t>
          </a:r>
        </a:p>
      </dsp:txBody>
      <dsp:txXfrm>
        <a:off x="3111894" y="115080"/>
        <a:ext cx="2114997" cy="478888"/>
      </dsp:txXfrm>
    </dsp:sp>
    <dsp:sp modelId="{E891DE47-2A99-489F-8773-316EB28FE98D}">
      <dsp:nvSpPr>
        <dsp:cNvPr id="0" name=""/>
        <dsp:cNvSpPr/>
      </dsp:nvSpPr>
      <dsp:spPr>
        <a:xfrm rot="1487858">
          <a:off x="2558199" y="811899"/>
          <a:ext cx="564835" cy="18329"/>
        </a:xfrm>
        <a:custGeom>
          <a:avLst/>
          <a:gdLst/>
          <a:ahLst/>
          <a:cxnLst/>
          <a:rect l="0" t="0" r="0" b="0"/>
          <a:pathLst>
            <a:path>
              <a:moveTo>
                <a:pt x="0" y="9164"/>
              </a:moveTo>
              <a:lnTo>
                <a:pt x="564835" y="9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6496" y="806943"/>
        <a:ext cx="28241" cy="28241"/>
      </dsp:txXfrm>
    </dsp:sp>
    <dsp:sp modelId="{35A97D52-902E-4622-A20C-4145B8E3E5B8}">
      <dsp:nvSpPr>
        <dsp:cNvPr id="0" name=""/>
        <dsp:cNvSpPr/>
      </dsp:nvSpPr>
      <dsp:spPr>
        <a:xfrm>
          <a:off x="3096995" y="685171"/>
          <a:ext cx="2144795" cy="50868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a:latin typeface="Browallia New" panose="020B0604020202020204" pitchFamily="34" charset="-34"/>
              <a:cs typeface="Browallia New" panose="020B0604020202020204" pitchFamily="34" charset="-34"/>
            </a:rPr>
            <a:t>LHRH agonists</a:t>
          </a:r>
        </a:p>
      </dsp:txBody>
      <dsp:txXfrm>
        <a:off x="3111894" y="700070"/>
        <a:ext cx="2114997" cy="478888"/>
      </dsp:txXfrm>
    </dsp:sp>
    <dsp:sp modelId="{6BC1C689-9419-41A4-8ABA-233539288F4A}">
      <dsp:nvSpPr>
        <dsp:cNvPr id="0" name=""/>
        <dsp:cNvSpPr/>
      </dsp:nvSpPr>
      <dsp:spPr>
        <a:xfrm rot="3482464">
          <a:off x="2356256" y="1104394"/>
          <a:ext cx="968721" cy="18329"/>
        </a:xfrm>
        <a:custGeom>
          <a:avLst/>
          <a:gdLst/>
          <a:ahLst/>
          <a:cxnLst/>
          <a:rect l="0" t="0" r="0" b="0"/>
          <a:pathLst>
            <a:path>
              <a:moveTo>
                <a:pt x="0" y="9164"/>
              </a:moveTo>
              <a:lnTo>
                <a:pt x="968721" y="9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16399" y="1089341"/>
        <a:ext cx="48436" cy="48436"/>
      </dsp:txXfrm>
    </dsp:sp>
    <dsp:sp modelId="{ADFA87F8-8C8E-4DD1-A566-A3B06623F0EA}">
      <dsp:nvSpPr>
        <dsp:cNvPr id="0" name=""/>
        <dsp:cNvSpPr/>
      </dsp:nvSpPr>
      <dsp:spPr>
        <a:xfrm>
          <a:off x="3096995" y="1270160"/>
          <a:ext cx="2144795" cy="50868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Browallia New" panose="020B0604020202020204" pitchFamily="34" charset="-34"/>
              <a:cs typeface="Browallia New" panose="020B0604020202020204" pitchFamily="34" charset="-34"/>
            </a:rPr>
            <a:t>LHRH antagonists</a:t>
          </a:r>
        </a:p>
      </dsp:txBody>
      <dsp:txXfrm>
        <a:off x="3111894" y="1285059"/>
        <a:ext cx="2114997" cy="478888"/>
      </dsp:txXfrm>
    </dsp:sp>
    <dsp:sp modelId="{5A7933E7-5BBD-447C-93AE-EBE5F126D5DA}">
      <dsp:nvSpPr>
        <dsp:cNvPr id="0" name=""/>
        <dsp:cNvSpPr/>
      </dsp:nvSpPr>
      <dsp:spPr>
        <a:xfrm>
          <a:off x="0" y="1556342"/>
          <a:ext cx="2584239" cy="1217490"/>
        </a:xfrm>
        <a:prstGeom prst="roundRect">
          <a:avLst>
            <a:gd name="adj" fmla="val 1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tx1"/>
              </a:solidFill>
              <a:latin typeface="Browallia New" panose="020B0604020202020204" pitchFamily="34" charset="-34"/>
              <a:cs typeface="Browallia New" panose="020B0604020202020204" pitchFamily="34" charset="-34"/>
            </a:rPr>
            <a:t>Treatment to lower androgen levels from the adrenal glands</a:t>
          </a:r>
        </a:p>
      </dsp:txBody>
      <dsp:txXfrm>
        <a:off x="35659" y="1592001"/>
        <a:ext cx="2512921" cy="1146172"/>
      </dsp:txXfrm>
    </dsp:sp>
    <dsp:sp modelId="{8A6D388A-B477-44E4-AEA8-6EC15C70D048}">
      <dsp:nvSpPr>
        <dsp:cNvPr id="0" name=""/>
        <dsp:cNvSpPr/>
      </dsp:nvSpPr>
      <dsp:spPr>
        <a:xfrm rot="21228720">
          <a:off x="2582737" y="2128126"/>
          <a:ext cx="515760" cy="18329"/>
        </a:xfrm>
        <a:custGeom>
          <a:avLst/>
          <a:gdLst/>
          <a:ahLst/>
          <a:cxnLst/>
          <a:rect l="0" t="0" r="0" b="0"/>
          <a:pathLst>
            <a:path>
              <a:moveTo>
                <a:pt x="0" y="9164"/>
              </a:moveTo>
              <a:lnTo>
                <a:pt x="515760" y="9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723" y="2124396"/>
        <a:ext cx="25788" cy="25788"/>
      </dsp:txXfrm>
    </dsp:sp>
    <dsp:sp modelId="{1ED0E2BD-8AE3-4173-8B4D-B868F451DB78}">
      <dsp:nvSpPr>
        <dsp:cNvPr id="0" name=""/>
        <dsp:cNvSpPr/>
      </dsp:nvSpPr>
      <dsp:spPr>
        <a:xfrm>
          <a:off x="3096995" y="1855150"/>
          <a:ext cx="2136270" cy="508686"/>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tx1"/>
              </a:solidFill>
              <a:latin typeface="Browallia New" panose="020B0604020202020204" pitchFamily="34" charset="-34"/>
              <a:cs typeface="Browallia New" panose="020B0604020202020204" pitchFamily="34" charset="-34"/>
            </a:rPr>
            <a:t>Abiraterone</a:t>
          </a:r>
        </a:p>
      </dsp:txBody>
      <dsp:txXfrm>
        <a:off x="3111894" y="1870049"/>
        <a:ext cx="2106472" cy="478888"/>
      </dsp:txXfrm>
    </dsp:sp>
    <dsp:sp modelId="{4FA03971-838E-4705-905F-FB4D4EDF5503}">
      <dsp:nvSpPr>
        <dsp:cNvPr id="0" name=""/>
        <dsp:cNvSpPr/>
      </dsp:nvSpPr>
      <dsp:spPr>
        <a:xfrm rot="2754886">
          <a:off x="2472114" y="2420621"/>
          <a:ext cx="737005" cy="18329"/>
        </a:xfrm>
        <a:custGeom>
          <a:avLst/>
          <a:gdLst/>
          <a:ahLst/>
          <a:cxnLst/>
          <a:rect l="0" t="0" r="0" b="0"/>
          <a:pathLst>
            <a:path>
              <a:moveTo>
                <a:pt x="0" y="9164"/>
              </a:moveTo>
              <a:lnTo>
                <a:pt x="737005" y="9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2192" y="2411360"/>
        <a:ext cx="36850" cy="36850"/>
      </dsp:txXfrm>
    </dsp:sp>
    <dsp:sp modelId="{8DDC8B74-3151-444E-89AB-A45B2588EA55}">
      <dsp:nvSpPr>
        <dsp:cNvPr id="0" name=""/>
        <dsp:cNvSpPr/>
      </dsp:nvSpPr>
      <dsp:spPr>
        <a:xfrm>
          <a:off x="3096995" y="2440140"/>
          <a:ext cx="2136270" cy="508686"/>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tx1"/>
              </a:solidFill>
              <a:latin typeface="Browallia New" panose="020B0604020202020204" pitchFamily="34" charset="-34"/>
              <a:cs typeface="Browallia New" panose="020B0604020202020204" pitchFamily="34" charset="-34"/>
            </a:rPr>
            <a:t>Ketoconazole</a:t>
          </a:r>
        </a:p>
      </dsp:txBody>
      <dsp:txXfrm>
        <a:off x="3111894" y="2455039"/>
        <a:ext cx="2106472" cy="478888"/>
      </dsp:txXfrm>
    </dsp:sp>
    <dsp:sp modelId="{1336A06E-2C76-49C5-A382-668B74A5CCAF}">
      <dsp:nvSpPr>
        <dsp:cNvPr id="0" name=""/>
        <dsp:cNvSpPr/>
      </dsp:nvSpPr>
      <dsp:spPr>
        <a:xfrm>
          <a:off x="0" y="2854259"/>
          <a:ext cx="2584239" cy="961616"/>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a:latin typeface="Browallia New" panose="020B0604020202020204" pitchFamily="34" charset="-34"/>
              <a:cs typeface="Browallia New" panose="020B0604020202020204" pitchFamily="34" charset="-34"/>
            </a:rPr>
            <a:t>Drugs that stop androgens from working</a:t>
          </a:r>
        </a:p>
      </dsp:txBody>
      <dsp:txXfrm>
        <a:off x="28165" y="2882424"/>
        <a:ext cx="2527909" cy="905286"/>
      </dsp:txXfrm>
    </dsp:sp>
    <dsp:sp modelId="{BC8649D8-821C-42A6-8E90-17F2385984D5}">
      <dsp:nvSpPr>
        <dsp:cNvPr id="0" name=""/>
        <dsp:cNvSpPr/>
      </dsp:nvSpPr>
      <dsp:spPr>
        <a:xfrm rot="21228720">
          <a:off x="2582737" y="3298105"/>
          <a:ext cx="515760" cy="18329"/>
        </a:xfrm>
        <a:custGeom>
          <a:avLst/>
          <a:gdLst/>
          <a:ahLst/>
          <a:cxnLst/>
          <a:rect l="0" t="0" r="0" b="0"/>
          <a:pathLst>
            <a:path>
              <a:moveTo>
                <a:pt x="0" y="9164"/>
              </a:moveTo>
              <a:lnTo>
                <a:pt x="515760" y="9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723" y="3294376"/>
        <a:ext cx="25788" cy="25788"/>
      </dsp:txXfrm>
    </dsp:sp>
    <dsp:sp modelId="{58CFA6CB-664A-4CA3-9F9C-890124184070}">
      <dsp:nvSpPr>
        <dsp:cNvPr id="0" name=""/>
        <dsp:cNvSpPr/>
      </dsp:nvSpPr>
      <dsp:spPr>
        <a:xfrm>
          <a:off x="3096995" y="3025129"/>
          <a:ext cx="2144795" cy="508686"/>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a:latin typeface="Browallia New" panose="020B0604020202020204" pitchFamily="34" charset="-34"/>
              <a:cs typeface="Browallia New" panose="020B0604020202020204" pitchFamily="34" charset="-34"/>
            </a:rPr>
            <a:t>Anti-androgens</a:t>
          </a:r>
        </a:p>
      </dsp:txBody>
      <dsp:txXfrm>
        <a:off x="3111894" y="3040028"/>
        <a:ext cx="2114997" cy="478888"/>
      </dsp:txXfrm>
    </dsp:sp>
    <dsp:sp modelId="{A891D3D0-7ED0-4723-ACAE-3D8B9074DCD8}">
      <dsp:nvSpPr>
        <dsp:cNvPr id="0" name=""/>
        <dsp:cNvSpPr/>
      </dsp:nvSpPr>
      <dsp:spPr>
        <a:xfrm rot="2754886">
          <a:off x="2472114" y="3590600"/>
          <a:ext cx="737005" cy="18329"/>
        </a:xfrm>
        <a:custGeom>
          <a:avLst/>
          <a:gdLst/>
          <a:ahLst/>
          <a:cxnLst/>
          <a:rect l="0" t="0" r="0" b="0"/>
          <a:pathLst>
            <a:path>
              <a:moveTo>
                <a:pt x="0" y="9164"/>
              </a:moveTo>
              <a:lnTo>
                <a:pt x="737005" y="9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2192" y="3581339"/>
        <a:ext cx="36850" cy="36850"/>
      </dsp:txXfrm>
    </dsp:sp>
    <dsp:sp modelId="{D206923D-5B14-4D6D-826E-A0850940E779}">
      <dsp:nvSpPr>
        <dsp:cNvPr id="0" name=""/>
        <dsp:cNvSpPr/>
      </dsp:nvSpPr>
      <dsp:spPr>
        <a:xfrm>
          <a:off x="3096995" y="3610119"/>
          <a:ext cx="2144795" cy="508686"/>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Browallia New" panose="020B0604020202020204" pitchFamily="34" charset="-34"/>
              <a:cs typeface="Browallia New" panose="020B0604020202020204" pitchFamily="34" charset="-34"/>
            </a:rPr>
            <a:t>New Anti-androgens</a:t>
          </a:r>
        </a:p>
      </dsp:txBody>
      <dsp:txXfrm>
        <a:off x="3111894" y="3625018"/>
        <a:ext cx="2114997" cy="478888"/>
      </dsp:txXfrm>
    </dsp:sp>
    <dsp:sp modelId="{F015A64D-C612-454B-BDDF-4A7BD55470B8}">
      <dsp:nvSpPr>
        <dsp:cNvPr id="0" name=""/>
        <dsp:cNvSpPr/>
      </dsp:nvSpPr>
      <dsp:spPr>
        <a:xfrm>
          <a:off x="0" y="3892178"/>
          <a:ext cx="2584239" cy="96161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a:latin typeface="Browallia New" panose="020B0604020202020204" pitchFamily="34" charset="-34"/>
              <a:cs typeface="Browallia New" panose="020B0604020202020204" pitchFamily="34" charset="-34"/>
            </a:rPr>
            <a:t>Other androgen-suppressing drugs</a:t>
          </a:r>
        </a:p>
      </dsp:txBody>
      <dsp:txXfrm>
        <a:off x="28165" y="3920343"/>
        <a:ext cx="2527909" cy="905286"/>
      </dsp:txXfrm>
    </dsp:sp>
    <dsp:sp modelId="{884779E2-DA27-4C45-A972-B4816D98AAF9}">
      <dsp:nvSpPr>
        <dsp:cNvPr id="0" name=""/>
        <dsp:cNvSpPr/>
      </dsp:nvSpPr>
      <dsp:spPr>
        <a:xfrm rot="1487858">
          <a:off x="2558199" y="4482271"/>
          <a:ext cx="564835" cy="18329"/>
        </a:xfrm>
        <a:custGeom>
          <a:avLst/>
          <a:gdLst/>
          <a:ahLst/>
          <a:cxnLst/>
          <a:rect l="0" t="0" r="0" b="0"/>
          <a:pathLst>
            <a:path>
              <a:moveTo>
                <a:pt x="0" y="9164"/>
              </a:moveTo>
              <a:lnTo>
                <a:pt x="564835" y="9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6496" y="4477315"/>
        <a:ext cx="28241" cy="28241"/>
      </dsp:txXfrm>
    </dsp:sp>
    <dsp:sp modelId="{2EF8B5C4-0B11-414D-8C9E-80581785EC3E}">
      <dsp:nvSpPr>
        <dsp:cNvPr id="0" name=""/>
        <dsp:cNvSpPr/>
      </dsp:nvSpPr>
      <dsp:spPr>
        <a:xfrm>
          <a:off x="3096995" y="4355543"/>
          <a:ext cx="2144795" cy="5086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Browallia New" panose="020B0604020202020204" pitchFamily="34" charset="-34"/>
              <a:cs typeface="Browallia New" panose="020B0604020202020204" pitchFamily="34" charset="-34"/>
            </a:rPr>
            <a:t>Estrogens</a:t>
          </a:r>
        </a:p>
      </dsp:txBody>
      <dsp:txXfrm>
        <a:off x="3111894" y="4370442"/>
        <a:ext cx="2114997" cy="4788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15CA-CFF7-4AFC-A162-4D8C9FABF6FB}">
      <dsp:nvSpPr>
        <dsp:cNvPr id="0" name=""/>
        <dsp:cNvSpPr/>
      </dsp:nvSpPr>
      <dsp:spPr>
        <a:xfrm>
          <a:off x="0" y="229"/>
          <a:ext cx="10515600" cy="77501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dirty="0">
              <a:latin typeface="Browallia New" panose="020B0604020202020204" pitchFamily="34" charset="-34"/>
              <a:cs typeface="Browallia New" panose="020B0604020202020204" pitchFamily="34" charset="-34"/>
            </a:rPr>
            <a:t>Patients with prostate cancer receiving ADT </a:t>
          </a:r>
          <a:r>
            <a:rPr lang="en-GB" sz="2800" b="1" i="0" kern="1200" dirty="0">
              <a:solidFill>
                <a:srgbClr val="FFFF00"/>
              </a:solidFill>
              <a:latin typeface="Browallia New" panose="020B0604020202020204" pitchFamily="34" charset="-34"/>
              <a:cs typeface="Browallia New" panose="020B0604020202020204" pitchFamily="34" charset="-34"/>
            </a:rPr>
            <a:t>lost up to 4% BMD </a:t>
          </a:r>
          <a:r>
            <a:rPr lang="en-GB" sz="2800" b="0" i="0" kern="1200" dirty="0">
              <a:latin typeface="Browallia New" panose="020B0604020202020204" pitchFamily="34" charset="-34"/>
              <a:cs typeface="Browallia New" panose="020B0604020202020204" pitchFamily="34" charset="-34"/>
            </a:rPr>
            <a:t>at the posteroanterior spine in the </a:t>
          </a:r>
          <a:r>
            <a:rPr lang="en-GB" sz="2800" b="1" i="0" kern="1200" dirty="0">
              <a:solidFill>
                <a:srgbClr val="FFFF00"/>
              </a:solidFill>
              <a:latin typeface="Browallia New" panose="020B0604020202020204" pitchFamily="34" charset="-34"/>
              <a:cs typeface="Browallia New" panose="020B0604020202020204" pitchFamily="34" charset="-34"/>
            </a:rPr>
            <a:t>first year of therapy alone</a:t>
          </a:r>
          <a:r>
            <a:rPr lang="en-GB" sz="2800" b="0" i="0" kern="1200" dirty="0">
              <a:latin typeface="Browallia New" panose="020B0604020202020204" pitchFamily="34" charset="-34"/>
              <a:cs typeface="Browallia New" panose="020B0604020202020204" pitchFamily="34" charset="-34"/>
            </a:rPr>
            <a:t>.</a:t>
          </a:r>
          <a:r>
            <a:rPr lang="en-GB" sz="2800" b="0" i="0" kern="1200" baseline="30000" dirty="0">
              <a:latin typeface="Browallia New" panose="020B0604020202020204" pitchFamily="34" charset="-34"/>
              <a:cs typeface="Browallia New" panose="020B0604020202020204" pitchFamily="34" charset="-34"/>
            </a:rPr>
            <a:t>4</a:t>
          </a:r>
          <a:endParaRPr lang="en-IN" sz="2800" kern="1200" dirty="0">
            <a:latin typeface="Browallia New" panose="020B0604020202020204" pitchFamily="34" charset="-34"/>
            <a:cs typeface="Browallia New" panose="020B0604020202020204" pitchFamily="34" charset="-34"/>
          </a:endParaRPr>
        </a:p>
      </dsp:txBody>
      <dsp:txXfrm>
        <a:off x="37833" y="38062"/>
        <a:ext cx="10439934" cy="699344"/>
      </dsp:txXfrm>
    </dsp:sp>
    <dsp:sp modelId="{97A63EAE-6D46-4B6D-A852-74EFDE8AB07C}">
      <dsp:nvSpPr>
        <dsp:cNvPr id="0" name=""/>
        <dsp:cNvSpPr/>
      </dsp:nvSpPr>
      <dsp:spPr>
        <a:xfrm>
          <a:off x="0" y="784592"/>
          <a:ext cx="10515600" cy="775010"/>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dirty="0">
              <a:solidFill>
                <a:srgbClr val="FFFF00"/>
              </a:solidFill>
              <a:latin typeface="Browallia New" panose="020B0604020202020204" pitchFamily="34" charset="-34"/>
              <a:cs typeface="Browallia New" panose="020B0604020202020204" pitchFamily="34" charset="-34"/>
            </a:rPr>
            <a:t>Calcium and vitamin D supplementation alone may not be sufficient </a:t>
          </a:r>
          <a:r>
            <a:rPr lang="en-GB" sz="2800" b="0" i="0" kern="1200" dirty="0">
              <a:latin typeface="Browallia New" panose="020B0604020202020204" pitchFamily="34" charset="-34"/>
              <a:cs typeface="Browallia New" panose="020B0604020202020204" pitchFamily="34" charset="-34"/>
            </a:rPr>
            <a:t>to prevent bone loss and fractures in patients receiving ADT.</a:t>
          </a:r>
          <a:r>
            <a:rPr lang="en-GB" sz="2800" b="0" i="0" kern="1200" baseline="30000" dirty="0">
              <a:latin typeface="Browallia New" panose="020B0604020202020204" pitchFamily="34" charset="-34"/>
              <a:cs typeface="Browallia New" panose="020B0604020202020204" pitchFamily="34" charset="-34"/>
            </a:rPr>
            <a:t>8</a:t>
          </a:r>
          <a:endParaRPr lang="en-IN" sz="2800" kern="1200" dirty="0">
            <a:latin typeface="Browallia New" panose="020B0604020202020204" pitchFamily="34" charset="-34"/>
            <a:cs typeface="Browallia New" panose="020B0604020202020204" pitchFamily="34" charset="-34"/>
          </a:endParaRPr>
        </a:p>
      </dsp:txBody>
      <dsp:txXfrm>
        <a:off x="37833" y="822425"/>
        <a:ext cx="10439934" cy="6993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F762C-5919-46D0-9ADE-E2B14BB45B11}">
      <dsp:nvSpPr>
        <dsp:cNvPr id="0" name=""/>
        <dsp:cNvSpPr/>
      </dsp:nvSpPr>
      <dsp:spPr>
        <a:xfrm>
          <a:off x="0" y="278"/>
          <a:ext cx="6251713" cy="811139"/>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Browallia New" panose="020B0604020202020204" pitchFamily="34" charset="-34"/>
              <a:cs typeface="Browallia New" panose="020B0604020202020204" pitchFamily="34" charset="-34"/>
            </a:rPr>
            <a:t>Data have shown that nearly </a:t>
          </a:r>
          <a:r>
            <a:rPr lang="en-GB" sz="2000" b="1" kern="1200" dirty="0">
              <a:solidFill>
                <a:srgbClr val="FFFF00"/>
              </a:solidFill>
              <a:latin typeface="Browallia New" panose="020B0604020202020204" pitchFamily="34" charset="-34"/>
              <a:cs typeface="Browallia New" panose="020B0604020202020204" pitchFamily="34" charset="-34"/>
            </a:rPr>
            <a:t>1 in 5 men receiving multiple doses of ADT </a:t>
          </a:r>
          <a:r>
            <a:rPr lang="en-GB" sz="2000" kern="1200" dirty="0">
              <a:latin typeface="Browallia New" panose="020B0604020202020204" pitchFamily="34" charset="-34"/>
              <a:cs typeface="Browallia New" panose="020B0604020202020204" pitchFamily="34" charset="-34"/>
            </a:rPr>
            <a:t>experienced a </a:t>
          </a:r>
          <a:r>
            <a:rPr lang="en-GB" sz="2000" b="1" kern="1200" dirty="0">
              <a:solidFill>
                <a:srgbClr val="FFFF00"/>
              </a:solidFill>
              <a:latin typeface="Browallia New" panose="020B0604020202020204" pitchFamily="34" charset="-34"/>
              <a:cs typeface="Browallia New" panose="020B0604020202020204" pitchFamily="34" charset="-34"/>
            </a:rPr>
            <a:t>fracture within 4 years after the first year of diagnosis</a:t>
          </a:r>
          <a:r>
            <a:rPr lang="en-GB" sz="2000" kern="1200" dirty="0">
              <a:latin typeface="Browallia New" panose="020B0604020202020204" pitchFamily="34" charset="-34"/>
              <a:cs typeface="Browallia New" panose="020B0604020202020204" pitchFamily="34" charset="-34"/>
            </a:rPr>
            <a:t>.</a:t>
          </a:r>
          <a:r>
            <a:rPr lang="en-GB" sz="2000" kern="1200" baseline="30000" dirty="0">
              <a:latin typeface="Browallia New" panose="020B0604020202020204" pitchFamily="34" charset="-34"/>
              <a:cs typeface="Browallia New" panose="020B0604020202020204" pitchFamily="34" charset="-34"/>
            </a:rPr>
            <a:t>9</a:t>
          </a:r>
          <a:endParaRPr lang="en-IN" sz="2000" kern="1200" baseline="30000" dirty="0">
            <a:latin typeface="Browallia New" panose="020B0604020202020204" pitchFamily="34" charset="-34"/>
            <a:cs typeface="Browallia New" panose="020B0604020202020204" pitchFamily="34" charset="-34"/>
          </a:endParaRPr>
        </a:p>
      </dsp:txBody>
      <dsp:txXfrm>
        <a:off x="39597" y="39875"/>
        <a:ext cx="6172519" cy="731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5876C-9459-4E76-8EA1-18FDCDEF4B5E}">
      <dsp:nvSpPr>
        <dsp:cNvPr id="0" name=""/>
        <dsp:cNvSpPr/>
      </dsp:nvSpPr>
      <dsp:spPr>
        <a:xfrm>
          <a:off x="0" y="1189"/>
          <a:ext cx="6251713" cy="1216398"/>
        </a:xfrm>
        <a:prstGeom prst="roundRect">
          <a:avLst/>
        </a:prstGeom>
        <a:gradFill flip="none" rotWithShape="0">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0" i="0" kern="1200" dirty="0">
              <a:latin typeface="Browallia New" panose="020B0604020202020204" pitchFamily="34" charset="-34"/>
              <a:cs typeface="Browallia New" panose="020B0604020202020204" pitchFamily="34" charset="-34"/>
            </a:rPr>
            <a:t>Patients with </a:t>
          </a:r>
          <a:r>
            <a:rPr lang="en-GB" sz="2400" b="1" i="0" kern="1200" dirty="0">
              <a:solidFill>
                <a:srgbClr val="FFFF00"/>
              </a:solidFill>
              <a:latin typeface="Browallia New" panose="020B0604020202020204" pitchFamily="34" charset="-34"/>
              <a:cs typeface="Browallia New" panose="020B0604020202020204" pitchFamily="34" charset="-34"/>
            </a:rPr>
            <a:t>prostate cancer receiving ADT </a:t>
          </a:r>
          <a:r>
            <a:rPr lang="en-GB" sz="2400" b="0" i="0" kern="1200" dirty="0">
              <a:latin typeface="Browallia New" panose="020B0604020202020204" pitchFamily="34" charset="-34"/>
              <a:cs typeface="Browallia New" panose="020B0604020202020204" pitchFamily="34" charset="-34"/>
            </a:rPr>
            <a:t>experienced a </a:t>
          </a:r>
          <a:r>
            <a:rPr lang="en-GB" sz="2800" b="1" i="0" kern="1200" dirty="0">
              <a:solidFill>
                <a:srgbClr val="FFFF00"/>
              </a:solidFill>
              <a:latin typeface="Browallia New" panose="020B0604020202020204" pitchFamily="34" charset="-34"/>
              <a:cs typeface="Browallia New" panose="020B0604020202020204" pitchFamily="34" charset="-34"/>
            </a:rPr>
            <a:t>54% </a:t>
          </a:r>
          <a:r>
            <a:rPr lang="en-GB" sz="2400" b="1" i="0" kern="1200" dirty="0">
              <a:solidFill>
                <a:srgbClr val="FFFF00"/>
              </a:solidFill>
              <a:latin typeface="Browallia New" panose="020B0604020202020204" pitchFamily="34" charset="-34"/>
              <a:cs typeface="Browallia New" panose="020B0604020202020204" pitchFamily="34" charset="-34"/>
            </a:rPr>
            <a:t>increase</a:t>
          </a:r>
          <a:r>
            <a:rPr lang="en-GB" sz="2400" b="0" i="0" kern="1200" dirty="0">
              <a:latin typeface="Browallia New" panose="020B0604020202020204" pitchFamily="34" charset="-34"/>
              <a:cs typeface="Browallia New" panose="020B0604020202020204" pitchFamily="34" charset="-34"/>
            </a:rPr>
            <a:t> in relative </a:t>
          </a:r>
          <a:r>
            <a:rPr lang="en-GB" sz="2400" b="1" i="0" kern="1200" dirty="0">
              <a:solidFill>
                <a:srgbClr val="FFFF00"/>
              </a:solidFill>
              <a:latin typeface="Browallia New" panose="020B0604020202020204" pitchFamily="34" charset="-34"/>
              <a:cs typeface="Browallia New" panose="020B0604020202020204" pitchFamily="34" charset="-34"/>
            </a:rPr>
            <a:t>incidence of fractures</a:t>
          </a:r>
          <a:r>
            <a:rPr lang="en-GB" sz="2400" b="0" i="0" kern="1200" dirty="0">
              <a:latin typeface="Browallia New" panose="020B0604020202020204" pitchFamily="34" charset="-34"/>
              <a:cs typeface="Browallia New" panose="020B0604020202020204" pitchFamily="34" charset="-34"/>
            </a:rPr>
            <a:t> compared with patients not receiving ADT.</a:t>
          </a:r>
          <a:r>
            <a:rPr lang="en-GB" sz="2400" b="0" i="0" kern="1200" baseline="30000" dirty="0">
              <a:latin typeface="Browallia New" panose="020B0604020202020204" pitchFamily="34" charset="-34"/>
              <a:cs typeface="Browallia New" panose="020B0604020202020204" pitchFamily="34" charset="-34"/>
            </a:rPr>
            <a:t>9</a:t>
          </a:r>
          <a:endParaRPr lang="en-IN" sz="2400" kern="1200" dirty="0">
            <a:latin typeface="Browallia New" panose="020B0604020202020204" pitchFamily="34" charset="-34"/>
            <a:cs typeface="Browallia New" panose="020B0604020202020204" pitchFamily="34" charset="-34"/>
          </a:endParaRPr>
        </a:p>
      </dsp:txBody>
      <dsp:txXfrm>
        <a:off x="59380" y="60569"/>
        <a:ext cx="6132953" cy="10976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2DED2-C00C-41C5-B24C-9180470F9F93}">
      <dsp:nvSpPr>
        <dsp:cNvPr id="0" name=""/>
        <dsp:cNvSpPr/>
      </dsp:nvSpPr>
      <dsp:spPr>
        <a:xfrm>
          <a:off x="0" y="446086"/>
          <a:ext cx="5880295" cy="705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D30BFA-C17A-4E45-AC04-3C3BB5FAAB62}">
      <dsp:nvSpPr>
        <dsp:cNvPr id="0" name=""/>
        <dsp:cNvSpPr/>
      </dsp:nvSpPr>
      <dsp:spPr>
        <a:xfrm>
          <a:off x="294014" y="32806"/>
          <a:ext cx="4116206" cy="82656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5583" tIns="0" rIns="15558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Browallia New" panose="020B0604020202020204" pitchFamily="34" charset="-34"/>
              <a:cs typeface="Browallia New" panose="020B0604020202020204" pitchFamily="34" charset="-34"/>
            </a:rPr>
            <a:t>BP : Zoledronic acid </a:t>
          </a:r>
        </a:p>
      </dsp:txBody>
      <dsp:txXfrm>
        <a:off x="334363" y="73155"/>
        <a:ext cx="4035508" cy="745862"/>
      </dsp:txXfrm>
    </dsp:sp>
    <dsp:sp modelId="{BC1549FA-CCA9-4C84-8449-825798B576C1}">
      <dsp:nvSpPr>
        <dsp:cNvPr id="0" name=""/>
        <dsp:cNvSpPr/>
      </dsp:nvSpPr>
      <dsp:spPr>
        <a:xfrm>
          <a:off x="0" y="1716166"/>
          <a:ext cx="5880295" cy="705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EDEE23-72C0-49AD-8B90-86CB2D21497A}">
      <dsp:nvSpPr>
        <dsp:cNvPr id="0" name=""/>
        <dsp:cNvSpPr/>
      </dsp:nvSpPr>
      <dsp:spPr>
        <a:xfrm>
          <a:off x="294014" y="1302886"/>
          <a:ext cx="4116206" cy="82656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5583" tIns="0" rIns="155583" bIns="0" numCol="1" spcCol="1270" anchor="ctr" anchorCtr="0">
          <a:noAutofit/>
        </a:bodyPr>
        <a:lstStyle/>
        <a:p>
          <a:pPr marL="0" lvl="0" indent="0" algn="l" defTabSz="1244600">
            <a:lnSpc>
              <a:spcPct val="90000"/>
            </a:lnSpc>
            <a:spcBef>
              <a:spcPct val="0"/>
            </a:spcBef>
            <a:spcAft>
              <a:spcPct val="35000"/>
            </a:spcAft>
            <a:buNone/>
          </a:pPr>
          <a:r>
            <a:rPr lang="en-US" sz="2800" kern="1200">
              <a:latin typeface="Browallia New" panose="020B0604020202020204" pitchFamily="34" charset="-34"/>
              <a:cs typeface="Browallia New" panose="020B0604020202020204" pitchFamily="34" charset="-34"/>
            </a:rPr>
            <a:t>Denosumab </a:t>
          </a:r>
        </a:p>
      </dsp:txBody>
      <dsp:txXfrm>
        <a:off x="334363" y="1343235"/>
        <a:ext cx="4035508" cy="745862"/>
      </dsp:txXfrm>
    </dsp:sp>
    <dsp:sp modelId="{6B00BC96-4C46-4603-880D-9A289373AAAA}">
      <dsp:nvSpPr>
        <dsp:cNvPr id="0" name=""/>
        <dsp:cNvSpPr/>
      </dsp:nvSpPr>
      <dsp:spPr>
        <a:xfrm>
          <a:off x="0" y="2986246"/>
          <a:ext cx="5880295" cy="705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DE5AC1-C9FD-4416-A3D7-D0A060EA6BFD}">
      <dsp:nvSpPr>
        <dsp:cNvPr id="0" name=""/>
        <dsp:cNvSpPr/>
      </dsp:nvSpPr>
      <dsp:spPr>
        <a:xfrm>
          <a:off x="294014" y="2572967"/>
          <a:ext cx="4116206" cy="82656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5583" tIns="0" rIns="155583" bIns="0" numCol="1" spcCol="1270" anchor="ctr" anchorCtr="0">
          <a:noAutofit/>
        </a:bodyPr>
        <a:lstStyle/>
        <a:p>
          <a:pPr marL="0" lvl="0" indent="0" algn="l" defTabSz="1244600">
            <a:lnSpc>
              <a:spcPct val="90000"/>
            </a:lnSpc>
            <a:spcBef>
              <a:spcPct val="0"/>
            </a:spcBef>
            <a:spcAft>
              <a:spcPct val="35000"/>
            </a:spcAft>
            <a:buNone/>
          </a:pPr>
          <a:r>
            <a:rPr lang="en-US" sz="2800" kern="1200">
              <a:latin typeface="Browallia New" panose="020B0604020202020204" pitchFamily="34" charset="-34"/>
              <a:cs typeface="Browallia New" panose="020B0604020202020204" pitchFamily="34" charset="-34"/>
            </a:rPr>
            <a:t>Teriparatide </a:t>
          </a:r>
        </a:p>
      </dsp:txBody>
      <dsp:txXfrm>
        <a:off x="334363" y="2613316"/>
        <a:ext cx="4035508" cy="745862"/>
      </dsp:txXfrm>
    </dsp:sp>
    <dsp:sp modelId="{BA6E48CA-6E19-4E53-83B4-BFB6D8264C2C}">
      <dsp:nvSpPr>
        <dsp:cNvPr id="0" name=""/>
        <dsp:cNvSpPr/>
      </dsp:nvSpPr>
      <dsp:spPr>
        <a:xfrm>
          <a:off x="0" y="4256327"/>
          <a:ext cx="5880295"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48D38-3269-41CE-9726-66648BBF7AEE}">
      <dsp:nvSpPr>
        <dsp:cNvPr id="0" name=""/>
        <dsp:cNvSpPr/>
      </dsp:nvSpPr>
      <dsp:spPr>
        <a:xfrm>
          <a:off x="294014" y="3843047"/>
          <a:ext cx="4116206" cy="826560"/>
        </a:xfrm>
        <a:prstGeom prst="roundRect">
          <a:avLst/>
        </a:prstGeom>
        <a:gradFill flip="none" rotWithShape="0">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5583" tIns="0" rIns="155583" bIns="0" numCol="1" spcCol="1270" anchor="ctr" anchorCtr="0">
          <a:noAutofit/>
        </a:bodyPr>
        <a:lstStyle/>
        <a:p>
          <a:pPr marL="0" lvl="0" indent="0" algn="l" defTabSz="1244600">
            <a:lnSpc>
              <a:spcPct val="90000"/>
            </a:lnSpc>
            <a:spcBef>
              <a:spcPct val="0"/>
            </a:spcBef>
            <a:spcAft>
              <a:spcPct val="35000"/>
            </a:spcAft>
            <a:buNone/>
          </a:pPr>
          <a:r>
            <a:rPr lang="en-US" sz="2800" kern="1200">
              <a:latin typeface="Browallia New" panose="020B0604020202020204" pitchFamily="34" charset="-34"/>
              <a:cs typeface="Browallia New" panose="020B0604020202020204" pitchFamily="34" charset="-34"/>
            </a:rPr>
            <a:t>Romosozumab </a:t>
          </a:r>
        </a:p>
      </dsp:txBody>
      <dsp:txXfrm>
        <a:off x="334363" y="3883396"/>
        <a:ext cx="4035508"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068F-F724-6E6D-6DC2-8B3B82FF2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4ADFF9-CF77-7000-A066-C6C028889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528FFB-AB6F-FBED-BF70-295219B0DE32}"/>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89D727D1-ECAF-0ED6-D6FF-763CFAA2AF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22EF54-5047-228A-F5E1-B80B71DD644C}"/>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4143302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59CFF-6A2A-E0F7-6B44-83CD0FCA409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500AB0-38DF-8807-AF82-715A878A92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EF4227-D9F9-1703-25CE-D2044F13AFD1}"/>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F8E864EC-10A7-539C-EAFA-43C864388C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FB5577-BFBF-EE67-CEBE-C2BE1ED4B57B}"/>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3107850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40BCAA-4CE4-700F-1F2A-D75DC69946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E786F9-9AEA-41D2-390E-6D5C719797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E9F1B8-6234-E83C-C01C-F0A195D6B203}"/>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FB75226C-0388-369B-1046-DE6DDF461C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A90A44-8E06-793E-3672-766003B78E93}"/>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338021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E659-3A31-19F9-FF55-BC1649BB41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04C4ED-C44A-F8D1-FFDE-764F23B88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D68899-7F7C-689B-9826-AB72149875B1}"/>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665799AE-7F7E-AE74-B080-A8EFBAF4CF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378CAC-116B-4C6F-B35B-AADBD34C9ACF}"/>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360340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08DD-3780-5C16-8957-4E682B77F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AAD410A-8CB6-450D-2930-EE1508B19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15BB2-ED16-83AD-0E7D-F97622790756}"/>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050A7A5B-AF90-31DE-FAB3-A04905834F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AB019E-8064-F814-BE67-BD25FA2B5766}"/>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025277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CFD6-5FDC-FD54-1B9D-51EDBF84A2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B9AF2E-191C-5150-46DE-475F9461C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A0D07F-CE19-797C-3F01-A3EF7888B5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012861-32C3-5715-8485-5935322C5B72}"/>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6" name="Footer Placeholder 5">
            <a:extLst>
              <a:ext uri="{FF2B5EF4-FFF2-40B4-BE49-F238E27FC236}">
                <a16:creationId xmlns:a16="http://schemas.microsoft.com/office/drawing/2014/main" id="{A4B4D90B-DB40-A072-57D8-B9D1E4D0B4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3A6918-5E86-9219-751A-33177F3CAFBA}"/>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2553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6C54-FB1F-7E40-534B-2E041353BD5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9A5F83-D4F2-506E-B19A-8894AC2D78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DA085D-19EE-0DF6-C5E1-AFF1466E70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3157EFF-E798-9BD5-3E09-CF6622D94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113098-FFE8-BAA8-AB55-9DADEDE925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FF9FB4-B59D-0FFC-9129-341F113277F5}"/>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8" name="Footer Placeholder 7">
            <a:extLst>
              <a:ext uri="{FF2B5EF4-FFF2-40B4-BE49-F238E27FC236}">
                <a16:creationId xmlns:a16="http://schemas.microsoft.com/office/drawing/2014/main" id="{CA27DFB7-07DE-CDA4-522C-489BB5D7CD2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B3F558-B172-8027-859F-A92180DBBD88}"/>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382985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C461-115F-C394-1A24-EECE45BFBB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434BDF-375F-869D-08EE-289B28EF7423}"/>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4" name="Footer Placeholder 3">
            <a:extLst>
              <a:ext uri="{FF2B5EF4-FFF2-40B4-BE49-F238E27FC236}">
                <a16:creationId xmlns:a16="http://schemas.microsoft.com/office/drawing/2014/main" id="{BF64C496-D6F9-68F9-15DC-8DBAA9ADA2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20FED16-5434-7AE9-A604-28F0DC14AEED}"/>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027395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65613-F6D2-5252-7E4B-13978DBF0758}"/>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3" name="Footer Placeholder 2">
            <a:extLst>
              <a:ext uri="{FF2B5EF4-FFF2-40B4-BE49-F238E27FC236}">
                <a16:creationId xmlns:a16="http://schemas.microsoft.com/office/drawing/2014/main" id="{0B3C6116-75E1-B217-C5A3-AE3CCC7060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1955441-6CEE-F1F6-46CA-F36EBAE4D70D}"/>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14459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8C332-BF8A-A5CD-D3AF-AEFE97CF4D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773EAC-4CB5-778B-886C-A893A2647D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1076D4-9F35-9C76-9941-53CED7E06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C8DC2-475E-BE53-E36A-FA4FC0C6562E}"/>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6" name="Footer Placeholder 5">
            <a:extLst>
              <a:ext uri="{FF2B5EF4-FFF2-40B4-BE49-F238E27FC236}">
                <a16:creationId xmlns:a16="http://schemas.microsoft.com/office/drawing/2014/main" id="{304C35A4-0791-C061-9FF3-2102482080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AB7536-135D-89B1-9F67-7B72FE968127}"/>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63996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B3DE-4589-57C1-8627-BFFEFDA9B9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221DEB-7050-1B05-FBD4-301980DC14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A3E838-1501-0E45-5E20-A8F76FB41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42D750-B10C-A006-7742-37DEEF0F4CBB}"/>
              </a:ext>
            </a:extLst>
          </p:cNvPr>
          <p:cNvSpPr>
            <a:spLocks noGrp="1"/>
          </p:cNvSpPr>
          <p:nvPr>
            <p:ph type="dt" sz="half" idx="10"/>
          </p:nvPr>
        </p:nvSpPr>
        <p:spPr/>
        <p:txBody>
          <a:bodyPr/>
          <a:lstStyle/>
          <a:p>
            <a:fld id="{227EEF64-C36A-42A3-A80C-4B9EA210C949}" type="datetimeFigureOut">
              <a:rPr lang="en-IN" smtClean="0"/>
              <a:t>23/08/23</a:t>
            </a:fld>
            <a:endParaRPr lang="en-IN"/>
          </a:p>
        </p:txBody>
      </p:sp>
      <p:sp>
        <p:nvSpPr>
          <p:cNvPr id="6" name="Footer Placeholder 5">
            <a:extLst>
              <a:ext uri="{FF2B5EF4-FFF2-40B4-BE49-F238E27FC236}">
                <a16:creationId xmlns:a16="http://schemas.microsoft.com/office/drawing/2014/main" id="{979A35DC-2183-C692-615B-268F187B1C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4F9C98-71BE-1273-6F05-1C39656AEDAA}"/>
              </a:ext>
            </a:extLst>
          </p:cNvPr>
          <p:cNvSpPr>
            <a:spLocks noGrp="1"/>
          </p:cNvSpPr>
          <p:nvPr>
            <p:ph type="sldNum" sz="quarter" idx="12"/>
          </p:nvPr>
        </p:nvSpPr>
        <p:spPr/>
        <p:txBody>
          <a:bodyPr/>
          <a:lstStyle/>
          <a:p>
            <a:fld id="{9474AE3E-FEC3-47AE-A984-CC8F195D901C}" type="slidenum">
              <a:rPr lang="en-IN" smtClean="0"/>
              <a:t>‹#›</a:t>
            </a:fld>
            <a:endParaRPr lang="en-IN"/>
          </a:p>
        </p:txBody>
      </p:sp>
    </p:spTree>
    <p:extLst>
      <p:ext uri="{BB962C8B-B14F-4D97-AF65-F5344CB8AC3E}">
        <p14:creationId xmlns:p14="http://schemas.microsoft.com/office/powerpoint/2010/main" val="220544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9B0328-529E-231C-B1F4-F143C56F5E09}"/>
              </a:ext>
            </a:extLst>
          </p:cNvPr>
          <p:cNvSpPr>
            <a:spLocks noGrp="1"/>
          </p:cNvSpPr>
          <p:nvPr>
            <p:ph type="title"/>
          </p:nvPr>
        </p:nvSpPr>
        <p:spPr>
          <a:xfrm>
            <a:off x="838200" y="365125"/>
            <a:ext cx="10515600" cy="675595"/>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74903EC2-EADE-3EDF-DCC4-D452DB83436F}"/>
              </a:ext>
            </a:extLst>
          </p:cNvPr>
          <p:cNvSpPr>
            <a:spLocks noGrp="1"/>
          </p:cNvSpPr>
          <p:nvPr>
            <p:ph type="body" idx="1"/>
          </p:nvPr>
        </p:nvSpPr>
        <p:spPr>
          <a:xfrm>
            <a:off x="838200" y="1133848"/>
            <a:ext cx="10515600" cy="49990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0FA2775A-FECC-D06A-12BE-81AD1DD7F8EB}"/>
              </a:ext>
            </a:extLst>
          </p:cNvPr>
          <p:cNvSpPr>
            <a:spLocks noGrp="1"/>
          </p:cNvSpPr>
          <p:nvPr>
            <p:ph type="dt" sz="half" idx="2"/>
          </p:nvPr>
        </p:nvSpPr>
        <p:spPr>
          <a:xfrm>
            <a:off x="2428874" y="6356350"/>
            <a:ext cx="115252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EEF64-C36A-42A3-A80C-4B9EA210C949}" type="datetimeFigureOut">
              <a:rPr lang="en-IN" smtClean="0"/>
              <a:t>23/08/23</a:t>
            </a:fld>
            <a:endParaRPr lang="en-IN"/>
          </a:p>
        </p:txBody>
      </p:sp>
      <p:sp>
        <p:nvSpPr>
          <p:cNvPr id="5" name="Footer Placeholder 4">
            <a:extLst>
              <a:ext uri="{FF2B5EF4-FFF2-40B4-BE49-F238E27FC236}">
                <a16:creationId xmlns:a16="http://schemas.microsoft.com/office/drawing/2014/main" id="{58C082C0-4CC1-687C-949F-ADA308158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DENOSUMAB MEDICAL PRESENTATION</a:t>
            </a:r>
          </a:p>
        </p:txBody>
      </p:sp>
      <p:sp>
        <p:nvSpPr>
          <p:cNvPr id="6" name="Slide Number Placeholder 5">
            <a:extLst>
              <a:ext uri="{FF2B5EF4-FFF2-40B4-BE49-F238E27FC236}">
                <a16:creationId xmlns:a16="http://schemas.microsoft.com/office/drawing/2014/main" id="{9F42EE65-66AE-2C53-9BE5-190870549E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4AE3E-FEC3-47AE-A984-CC8F195D901C}" type="slidenum">
              <a:rPr lang="en-IN" smtClean="0"/>
              <a:t>‹#›</a:t>
            </a:fld>
            <a:endParaRPr lang="en-IN"/>
          </a:p>
        </p:txBody>
      </p:sp>
      <p:sp>
        <p:nvSpPr>
          <p:cNvPr id="7" name="Rectangle 6">
            <a:extLst>
              <a:ext uri="{FF2B5EF4-FFF2-40B4-BE49-F238E27FC236}">
                <a16:creationId xmlns:a16="http://schemas.microsoft.com/office/drawing/2014/main" id="{8E38DC3D-E0F0-8704-C2E3-E65D2C987F79}"/>
              </a:ext>
            </a:extLst>
          </p:cNvPr>
          <p:cNvSpPr/>
          <p:nvPr userDrawn="1"/>
        </p:nvSpPr>
        <p:spPr>
          <a:xfrm>
            <a:off x="838200" y="1040720"/>
            <a:ext cx="105156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E4AF0CF-622B-770C-C782-6EFCBE35AE60}"/>
              </a:ext>
            </a:extLst>
          </p:cNvPr>
          <p:cNvSpPr/>
          <p:nvPr userDrawn="1"/>
        </p:nvSpPr>
        <p:spPr>
          <a:xfrm>
            <a:off x="838200" y="6235134"/>
            <a:ext cx="105156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userDrawn="1"/>
        </p:nvPicPr>
        <p:blipFill>
          <a:blip r:embed="rId13"/>
          <a:stretch>
            <a:fillRect/>
          </a:stretch>
        </p:blipFill>
        <p:spPr>
          <a:xfrm>
            <a:off x="838200" y="6350882"/>
            <a:ext cx="1133475" cy="462430"/>
          </a:xfrm>
          <a:prstGeom prst="rect">
            <a:avLst/>
          </a:prstGeom>
        </p:spPr>
      </p:pic>
    </p:spTree>
    <p:extLst>
      <p:ext uri="{BB962C8B-B14F-4D97-AF65-F5344CB8AC3E}">
        <p14:creationId xmlns:p14="http://schemas.microsoft.com/office/powerpoint/2010/main" val="2486934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002060"/>
          </a:solidFill>
          <a:latin typeface="Browallia New" panose="020B0604020202020204" pitchFamily="34" charset="-34"/>
          <a:ea typeface="+mj-ea"/>
          <a:cs typeface="Browallia New" panose="020B0604020202020204" pitchFamily="34" charset="-34"/>
        </a:defRPr>
      </a:lvl1pPr>
    </p:titleStyle>
    <p:bodyStyle>
      <a:lvl1pPr marL="514350" indent="-514350" algn="l" defTabSz="914400" rtl="0" eaLnBrk="1" latinLnBrk="0" hangingPunct="1">
        <a:lnSpc>
          <a:spcPct val="150000"/>
        </a:lnSpc>
        <a:spcBef>
          <a:spcPts val="1000"/>
        </a:spcBef>
        <a:buFont typeface="+mj-lt"/>
        <a:buAutoNum type="arabicParenR"/>
        <a:defRPr sz="2800" kern="1200">
          <a:solidFill>
            <a:schemeClr val="tx1"/>
          </a:solidFill>
          <a:latin typeface="Browallia New" panose="020B0604020202020204" pitchFamily="34" charset="-34"/>
          <a:ea typeface="+mn-ea"/>
          <a:cs typeface="Browallia New" panose="020B0604020202020204" pitchFamily="34" charset="-34"/>
        </a:defRPr>
      </a:lvl1pPr>
      <a:lvl2pPr marL="1028700" indent="-571500" algn="l" defTabSz="914400" rtl="0" eaLnBrk="1" latinLnBrk="0" hangingPunct="1">
        <a:lnSpc>
          <a:spcPct val="150000"/>
        </a:lnSpc>
        <a:spcBef>
          <a:spcPts val="500"/>
        </a:spcBef>
        <a:buFont typeface="+mj-lt"/>
        <a:buAutoNum type="alphaLcParenR"/>
        <a:defRPr sz="2800" kern="1200">
          <a:solidFill>
            <a:schemeClr val="tx1"/>
          </a:solidFill>
          <a:latin typeface="Browallia New" panose="020B0604020202020204" pitchFamily="34" charset="-34"/>
          <a:ea typeface="+mn-ea"/>
          <a:cs typeface="Browallia New" panose="020B0604020202020204" pitchFamily="34" charset="-34"/>
        </a:defRPr>
      </a:lvl2pPr>
      <a:lvl3pPr marL="1485900" indent="-571500" algn="l" defTabSz="914400" rtl="0" eaLnBrk="1" latinLnBrk="0" hangingPunct="1">
        <a:lnSpc>
          <a:spcPct val="150000"/>
        </a:lnSpc>
        <a:spcBef>
          <a:spcPts val="500"/>
        </a:spcBef>
        <a:buFont typeface="+mj-lt"/>
        <a:buAutoNum type="romanUcPeriod"/>
        <a:defRPr sz="2800" kern="1200">
          <a:solidFill>
            <a:schemeClr val="tx1"/>
          </a:solidFill>
          <a:latin typeface="Browallia New" panose="020B0604020202020204" pitchFamily="34" charset="-34"/>
          <a:ea typeface="+mn-ea"/>
          <a:cs typeface="Browallia New" panose="020B0604020202020204" pitchFamily="34" charset="-34"/>
        </a:defRPr>
      </a:lvl3pPr>
      <a:lvl4pPr marL="1885950" indent="-514350" algn="l" defTabSz="914400" rtl="0" eaLnBrk="1" latinLnBrk="0" hangingPunct="1">
        <a:lnSpc>
          <a:spcPct val="150000"/>
        </a:lnSpc>
        <a:spcBef>
          <a:spcPts val="500"/>
        </a:spcBef>
        <a:buFont typeface="+mj-lt"/>
        <a:buAutoNum type="alphaLcPeriod"/>
        <a:defRPr sz="2800" kern="1200">
          <a:solidFill>
            <a:schemeClr val="tx1"/>
          </a:solidFill>
          <a:latin typeface="Browallia New" panose="020B0604020202020204" pitchFamily="34" charset="-34"/>
          <a:ea typeface="+mn-ea"/>
          <a:cs typeface="Browallia New" panose="020B0604020202020204" pitchFamily="34" charset="-34"/>
        </a:defRPr>
      </a:lvl4pPr>
      <a:lvl5pPr marL="2057400" indent="-228600" algn="l" defTabSz="914400" rtl="0" eaLnBrk="1" latinLnBrk="0" hangingPunct="1">
        <a:lnSpc>
          <a:spcPct val="150000"/>
        </a:lnSpc>
        <a:spcBef>
          <a:spcPts val="500"/>
        </a:spcBef>
        <a:buFont typeface="Arial" panose="020B0604020202020204" pitchFamily="34" charset="0"/>
        <a:buChar char="•"/>
        <a:defRPr sz="2800" kern="1200">
          <a:solidFill>
            <a:schemeClr val="tx1"/>
          </a:solidFill>
          <a:latin typeface="Browallia New" panose="020B0604020202020204" pitchFamily="34" charset="-34"/>
          <a:ea typeface="+mn-ea"/>
          <a:cs typeface="Browallia New" panose="020B06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3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ncbi.nlm.nih.gov/pmc/articles/PMC5378096/"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8B8FF-BDB0-6C07-C80A-F0CB6A03B9EA}"/>
              </a:ext>
            </a:extLst>
          </p:cNvPr>
          <p:cNvSpPr>
            <a:spLocks noGrp="1"/>
          </p:cNvSpPr>
          <p:nvPr>
            <p:ph idx="1"/>
          </p:nvPr>
        </p:nvSpPr>
        <p:spPr>
          <a:xfrm>
            <a:off x="838200" y="2071688"/>
            <a:ext cx="10515600" cy="3975520"/>
          </a:xfrm>
        </p:spPr>
        <p:txBody>
          <a:bodyPr/>
          <a:lstStyle/>
          <a:p>
            <a:pPr marL="0" indent="0" algn="ctr">
              <a:lnSpc>
                <a:spcPct val="100000"/>
              </a:lnSpc>
              <a:buNone/>
            </a:pPr>
            <a:r>
              <a:rPr lang="en-IN" sz="8000" dirty="0">
                <a:solidFill>
                  <a:schemeClr val="bg1"/>
                </a:solidFill>
                <a:latin typeface="Arial Black" panose="020B0A04020102020204" pitchFamily="34" charset="0"/>
              </a:rPr>
              <a:t>DENOSUMAB MEDICAL</a:t>
            </a:r>
            <a:endParaRPr lang="en-IN" sz="4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129756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48699-34EA-DF6E-1BD0-5EC796F160A4}"/>
              </a:ext>
            </a:extLst>
          </p:cNvPr>
          <p:cNvSpPr>
            <a:spLocks noGrp="1"/>
          </p:cNvSpPr>
          <p:nvPr>
            <p:ph type="title"/>
          </p:nvPr>
        </p:nvSpPr>
        <p:spPr/>
        <p:txBody>
          <a:bodyPr>
            <a:normAutofit fontScale="90000"/>
          </a:bodyPr>
          <a:lstStyle/>
          <a:p>
            <a:r>
              <a:rPr lang="en-IN" dirty="0"/>
              <a:t>Bone Signaling &amp; RANKL</a:t>
            </a:r>
          </a:p>
        </p:txBody>
      </p:sp>
      <p:pic>
        <p:nvPicPr>
          <p:cNvPr id="6" name="Picture 5">
            <a:extLst>
              <a:ext uri="{FF2B5EF4-FFF2-40B4-BE49-F238E27FC236}">
                <a16:creationId xmlns:a16="http://schemas.microsoft.com/office/drawing/2014/main" id="{69D61AAC-567C-BBA2-30F2-F5AD90C528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8846" y="1171839"/>
            <a:ext cx="6929914" cy="4975342"/>
          </a:xfrm>
          <a:prstGeom prst="roundRect">
            <a:avLst>
              <a:gd name="adj" fmla="val 5864"/>
            </a:avLst>
          </a:prstGeom>
        </p:spPr>
      </p:pic>
      <p:sp>
        <p:nvSpPr>
          <p:cNvPr id="7" name="TextBox 6">
            <a:extLst>
              <a:ext uri="{FF2B5EF4-FFF2-40B4-BE49-F238E27FC236}">
                <a16:creationId xmlns:a16="http://schemas.microsoft.com/office/drawing/2014/main" id="{BF269526-29A8-4EF0-538B-C81409E46114}"/>
              </a:ext>
            </a:extLst>
          </p:cNvPr>
          <p:cNvSpPr txBox="1"/>
          <p:nvPr/>
        </p:nvSpPr>
        <p:spPr>
          <a:xfrm>
            <a:off x="8081196" y="243512"/>
            <a:ext cx="3595626" cy="6370975"/>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rtlCol="0">
            <a:spAutoFit/>
          </a:bodyPr>
          <a:lstStyle/>
          <a:p>
            <a:pPr algn="ctr"/>
            <a:r>
              <a:rPr lang="en-IN" sz="2400" b="1" dirty="0">
                <a:solidFill>
                  <a:srgbClr val="FFFF00"/>
                </a:solidFill>
                <a:latin typeface="Browallia New" panose="020B0604020202020204" pitchFamily="34" charset="-34"/>
                <a:cs typeface="Browallia New" panose="020B0604020202020204" pitchFamily="34" charset="-34"/>
              </a:rPr>
              <a:t>Osteoblast </a:t>
            </a:r>
            <a:r>
              <a:rPr lang="en-IN" sz="2400" b="1" dirty="0">
                <a:solidFill>
                  <a:schemeClr val="bg1"/>
                </a:solidFill>
                <a:latin typeface="Browallia New" panose="020B0604020202020204" pitchFamily="34" charset="-34"/>
                <a:cs typeface="Browallia New" panose="020B0604020202020204" pitchFamily="34" charset="-34"/>
              </a:rPr>
              <a:t>Produces </a:t>
            </a:r>
            <a:r>
              <a:rPr lang="en-IN" sz="2400" b="1" dirty="0">
                <a:solidFill>
                  <a:srgbClr val="FFFF00"/>
                </a:solidFill>
                <a:latin typeface="Browallia New" panose="020B0604020202020204" pitchFamily="34" charset="-34"/>
                <a:cs typeface="Browallia New" panose="020B0604020202020204" pitchFamily="34" charset="-34"/>
              </a:rPr>
              <a:t>RANKL</a:t>
            </a:r>
            <a:r>
              <a:rPr lang="en-IN" sz="2400" b="1" dirty="0">
                <a:solidFill>
                  <a:schemeClr val="bg1"/>
                </a:solidFill>
                <a:latin typeface="Browallia New" panose="020B0604020202020204" pitchFamily="34" charset="-34"/>
                <a:cs typeface="Browallia New" panose="020B0604020202020204" pitchFamily="34" charset="-34"/>
              </a:rPr>
              <a:t> and </a:t>
            </a:r>
            <a:r>
              <a:rPr lang="en-IN" sz="2400" b="1" dirty="0">
                <a:solidFill>
                  <a:srgbClr val="FFFF00"/>
                </a:solidFill>
                <a:latin typeface="Browallia New" panose="020B0604020202020204" pitchFamily="34" charset="-34"/>
                <a:cs typeface="Browallia New" panose="020B0604020202020204" pitchFamily="34" charset="-34"/>
              </a:rPr>
              <a:t>OPG</a:t>
            </a:r>
            <a:r>
              <a:rPr lang="en-IN" sz="2400" b="1" dirty="0">
                <a:solidFill>
                  <a:schemeClr val="bg1"/>
                </a:solidFill>
                <a:latin typeface="Browallia New" panose="020B0604020202020204" pitchFamily="34" charset="-34"/>
                <a:cs typeface="Browallia New" panose="020B0604020202020204" pitchFamily="34" charset="-34"/>
              </a:rPr>
              <a:t>.</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dirty="0">
                <a:solidFill>
                  <a:srgbClr val="FFFF00"/>
                </a:solidFill>
                <a:latin typeface="Browallia New" panose="020B0604020202020204" pitchFamily="34" charset="-34"/>
                <a:cs typeface="Browallia New" panose="020B0604020202020204" pitchFamily="34" charset="-34"/>
              </a:rPr>
              <a:t>RANKL Binds </a:t>
            </a:r>
            <a:r>
              <a:rPr lang="en-IN" sz="2400" b="1" dirty="0">
                <a:solidFill>
                  <a:schemeClr val="bg1"/>
                </a:solidFill>
                <a:latin typeface="Browallia New" panose="020B0604020202020204" pitchFamily="34" charset="-34"/>
                <a:cs typeface="Browallia New" panose="020B0604020202020204" pitchFamily="34" charset="-34"/>
              </a:rPr>
              <a:t>to </a:t>
            </a:r>
            <a:r>
              <a:rPr lang="en-IN" sz="2400" b="1" dirty="0">
                <a:solidFill>
                  <a:srgbClr val="FFFF00"/>
                </a:solidFill>
                <a:latin typeface="Browallia New" panose="020B0604020202020204" pitchFamily="34" charset="-34"/>
                <a:cs typeface="Browallia New" panose="020B0604020202020204" pitchFamily="34" charset="-34"/>
              </a:rPr>
              <a:t>RANK</a:t>
            </a:r>
            <a:r>
              <a:rPr lang="en-IN" sz="2400" b="1" dirty="0">
                <a:solidFill>
                  <a:schemeClr val="bg1"/>
                </a:solidFill>
                <a:latin typeface="Browallia New" panose="020B0604020202020204" pitchFamily="34" charset="-34"/>
                <a:cs typeface="Browallia New" panose="020B0604020202020204" pitchFamily="34" charset="-34"/>
              </a:rPr>
              <a:t> on Stimulates Osteoclastic </a:t>
            </a:r>
            <a:r>
              <a:rPr lang="en-IN" sz="2400" b="1" dirty="0">
                <a:solidFill>
                  <a:srgbClr val="FFFF00"/>
                </a:solidFill>
                <a:latin typeface="Browallia New" panose="020B0604020202020204" pitchFamily="34" charset="-34"/>
                <a:cs typeface="Browallia New" panose="020B0604020202020204" pitchFamily="34" charset="-34"/>
              </a:rPr>
              <a:t>bone resorption</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i="0" dirty="0">
                <a:solidFill>
                  <a:schemeClr val="bg1"/>
                </a:solidFill>
                <a:effectLst/>
                <a:latin typeface="Browallia New" panose="020B0604020202020204" pitchFamily="34" charset="-34"/>
                <a:cs typeface="Browallia New" panose="020B0604020202020204" pitchFamily="34" charset="-34"/>
              </a:rPr>
              <a:t>This is called </a:t>
            </a:r>
            <a:r>
              <a:rPr lang="en-IN" sz="2400" b="1" i="0" dirty="0">
                <a:solidFill>
                  <a:srgbClr val="FFFF00"/>
                </a:solidFill>
                <a:effectLst/>
                <a:latin typeface="Browallia New" panose="020B0604020202020204" pitchFamily="34" charset="-34"/>
                <a:cs typeface="Browallia New" panose="020B0604020202020204" pitchFamily="34" charset="-34"/>
              </a:rPr>
              <a:t>Osteoclast activation </a:t>
            </a:r>
            <a:r>
              <a:rPr lang="en-IN" sz="2400" b="1" i="0" dirty="0">
                <a:solidFill>
                  <a:schemeClr val="bg1"/>
                </a:solidFill>
                <a:effectLst/>
                <a:latin typeface="Browallia New" panose="020B0604020202020204" pitchFamily="34" charset="-34"/>
                <a:cs typeface="Browallia New" panose="020B0604020202020204" pitchFamily="34" charset="-34"/>
              </a:rPr>
              <a:t>or </a:t>
            </a:r>
            <a:r>
              <a:rPr lang="en-IN" sz="2400" b="1" i="0" dirty="0">
                <a:solidFill>
                  <a:srgbClr val="FFFF00"/>
                </a:solidFill>
                <a:effectLst/>
                <a:latin typeface="Browallia New" panose="020B0604020202020204" pitchFamily="34" charset="-34"/>
                <a:cs typeface="Browallia New" panose="020B0604020202020204" pitchFamily="34" charset="-34"/>
              </a:rPr>
              <a:t>Active Osteoclast</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i="0" dirty="0">
                <a:solidFill>
                  <a:srgbClr val="FFFF00"/>
                </a:solidFill>
                <a:effectLst/>
                <a:latin typeface="Browallia New" panose="020B0604020202020204" pitchFamily="34" charset="-34"/>
                <a:cs typeface="Browallia New" panose="020B0604020202020204" pitchFamily="34" charset="-34"/>
              </a:rPr>
              <a:t>OPG Inhibits Osteoclast </a:t>
            </a:r>
            <a:r>
              <a:rPr lang="en-IN" sz="2400" b="1" i="0" dirty="0">
                <a:solidFill>
                  <a:schemeClr val="bg1"/>
                </a:solidFill>
                <a:effectLst/>
                <a:latin typeface="Browallia New" panose="020B0604020202020204" pitchFamily="34" charset="-34"/>
                <a:cs typeface="Browallia New" panose="020B0604020202020204" pitchFamily="34" charset="-34"/>
              </a:rPr>
              <a:t>process</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i="0" dirty="0">
                <a:solidFill>
                  <a:schemeClr val="bg1"/>
                </a:solidFill>
                <a:effectLst/>
                <a:latin typeface="Browallia New" panose="020B0604020202020204" pitchFamily="34" charset="-34"/>
                <a:cs typeface="Browallia New" panose="020B0604020202020204" pitchFamily="34" charset="-34"/>
              </a:rPr>
              <a:t>Osteoclast </a:t>
            </a:r>
            <a:r>
              <a:rPr lang="en-IN" sz="2400" b="1" i="0" dirty="0">
                <a:solidFill>
                  <a:srgbClr val="FFFF00"/>
                </a:solidFill>
                <a:effectLst/>
                <a:latin typeface="Browallia New" panose="020B0604020202020204" pitchFamily="34" charset="-34"/>
                <a:cs typeface="Browallia New" panose="020B0604020202020204" pitchFamily="34" charset="-34"/>
              </a:rPr>
              <a:t>Inhibition</a:t>
            </a:r>
            <a:r>
              <a:rPr lang="en-IN" sz="2400" b="1" i="0" dirty="0">
                <a:solidFill>
                  <a:schemeClr val="bg1"/>
                </a:solidFill>
                <a:effectLst/>
                <a:latin typeface="Browallia New" panose="020B0604020202020204" pitchFamily="34" charset="-34"/>
                <a:cs typeface="Browallia New" panose="020B0604020202020204" pitchFamily="34" charset="-34"/>
              </a:rPr>
              <a:t> decreases </a:t>
            </a:r>
            <a:r>
              <a:rPr lang="en-IN" sz="2400" b="1" i="0" dirty="0">
                <a:solidFill>
                  <a:srgbClr val="FFFF00"/>
                </a:solidFill>
                <a:effectLst/>
                <a:latin typeface="Browallia New" panose="020B0604020202020204" pitchFamily="34" charset="-34"/>
                <a:cs typeface="Browallia New" panose="020B0604020202020204" pitchFamily="34" charset="-34"/>
              </a:rPr>
              <a:t>bone resorption</a:t>
            </a:r>
          </a:p>
          <a:p>
            <a:pPr algn="ctr"/>
            <a:endParaRPr lang="en-IN" sz="2400" b="1" dirty="0">
              <a:solidFill>
                <a:schemeClr val="bg1"/>
              </a:solidFill>
              <a:latin typeface="Browallia New" panose="020B0604020202020204" pitchFamily="34" charset="-34"/>
              <a:cs typeface="Browallia New" panose="020B0604020202020204" pitchFamily="34" charset="-34"/>
            </a:endParaRPr>
          </a:p>
          <a:p>
            <a:pPr algn="ctr"/>
            <a:r>
              <a:rPr lang="en-IN" sz="2400" b="1" i="0" dirty="0">
                <a:solidFill>
                  <a:schemeClr val="bg1"/>
                </a:solidFill>
                <a:effectLst/>
                <a:latin typeface="Browallia New" panose="020B0604020202020204" pitchFamily="34" charset="-34"/>
                <a:cs typeface="Browallia New" panose="020B0604020202020204" pitchFamily="34" charset="-34"/>
              </a:rPr>
              <a:t>Leads to </a:t>
            </a:r>
            <a:r>
              <a:rPr lang="en-IN" sz="2400" b="1" i="0" dirty="0">
                <a:solidFill>
                  <a:srgbClr val="FFFF00"/>
                </a:solidFill>
                <a:effectLst/>
                <a:latin typeface="Browallia New" panose="020B0604020202020204" pitchFamily="34" charset="-34"/>
                <a:cs typeface="Browallia New" panose="020B0604020202020204" pitchFamily="34" charset="-34"/>
              </a:rPr>
              <a:t>increase</a:t>
            </a:r>
            <a:r>
              <a:rPr lang="en-IN" sz="2400" b="1" i="0" dirty="0">
                <a:solidFill>
                  <a:schemeClr val="bg1"/>
                </a:solidFill>
                <a:effectLst/>
                <a:latin typeface="Browallia New" panose="020B0604020202020204" pitchFamily="34" charset="-34"/>
                <a:cs typeface="Browallia New" panose="020B0604020202020204" pitchFamily="34" charset="-34"/>
              </a:rPr>
              <a:t> in </a:t>
            </a:r>
            <a:r>
              <a:rPr lang="en-IN" sz="2400" b="1" i="0" dirty="0">
                <a:solidFill>
                  <a:srgbClr val="FFFF00"/>
                </a:solidFill>
                <a:effectLst/>
                <a:latin typeface="Browallia New" panose="020B0604020202020204" pitchFamily="34" charset="-34"/>
                <a:cs typeface="Browallia New" panose="020B0604020202020204" pitchFamily="34" charset="-34"/>
              </a:rPr>
              <a:t>Bone formation</a:t>
            </a:r>
            <a:endParaRPr lang="en-IN" sz="2400" b="1" dirty="0">
              <a:solidFill>
                <a:srgbClr val="FFFF00"/>
              </a:solidFill>
              <a:latin typeface="Browallia New" panose="020B0604020202020204" pitchFamily="34" charset="-34"/>
              <a:cs typeface="Browallia New" panose="020B0604020202020204" pitchFamily="34" charset="-34"/>
            </a:endParaRPr>
          </a:p>
        </p:txBody>
      </p:sp>
      <p:sp>
        <p:nvSpPr>
          <p:cNvPr id="8" name="Arrow: Down 7">
            <a:extLst>
              <a:ext uri="{FF2B5EF4-FFF2-40B4-BE49-F238E27FC236}">
                <a16:creationId xmlns:a16="http://schemas.microsoft.com/office/drawing/2014/main" id="{09A3875D-9713-173A-CAFB-EC35D5A3689D}"/>
              </a:ext>
            </a:extLst>
          </p:cNvPr>
          <p:cNvSpPr/>
          <p:nvPr/>
        </p:nvSpPr>
        <p:spPr>
          <a:xfrm>
            <a:off x="9721046" y="1091403"/>
            <a:ext cx="285406"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F9E0F021-795B-621C-0AC6-1AB12E0DF411}"/>
              </a:ext>
            </a:extLst>
          </p:cNvPr>
          <p:cNvSpPr/>
          <p:nvPr/>
        </p:nvSpPr>
        <p:spPr>
          <a:xfrm>
            <a:off x="9714906" y="2597865"/>
            <a:ext cx="285406"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6162FBEB-9C6E-4D08-4523-E6736C4F4929}"/>
              </a:ext>
            </a:extLst>
          </p:cNvPr>
          <p:cNvSpPr/>
          <p:nvPr/>
        </p:nvSpPr>
        <p:spPr>
          <a:xfrm>
            <a:off x="9714906" y="3705414"/>
            <a:ext cx="285406"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69C1C730-E313-8AAA-A725-C0D7DA0326B1}"/>
              </a:ext>
            </a:extLst>
          </p:cNvPr>
          <p:cNvSpPr/>
          <p:nvPr/>
        </p:nvSpPr>
        <p:spPr>
          <a:xfrm>
            <a:off x="9723080" y="4420053"/>
            <a:ext cx="285405"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E24C4798-E889-FB96-5DF6-63CE0D39709B}"/>
              </a:ext>
            </a:extLst>
          </p:cNvPr>
          <p:cNvSpPr/>
          <p:nvPr/>
        </p:nvSpPr>
        <p:spPr>
          <a:xfrm>
            <a:off x="9714906" y="5426502"/>
            <a:ext cx="285406" cy="265043"/>
          </a:xfrm>
          <a:prstGeom prst="downArrow">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022347" y="6607106"/>
            <a:ext cx="6096000" cy="276999"/>
          </a:xfrm>
          <a:prstGeom prst="rect">
            <a:avLst/>
          </a:prstGeom>
        </p:spPr>
        <p:txBody>
          <a:bodyPr>
            <a:spAutoFit/>
          </a:bodyPr>
          <a:lstStyle/>
          <a:p>
            <a:pPr algn="r"/>
            <a:r>
              <a:rPr lang="en-US" sz="1200" dirty="0"/>
              <a:t>https://www.orthobullets.com/basic-science/9010/bone-signaling-and-rankl</a:t>
            </a:r>
          </a:p>
        </p:txBody>
      </p:sp>
      <p:sp>
        <p:nvSpPr>
          <p:cNvPr id="4" name="TextBox 3">
            <a:extLst>
              <a:ext uri="{FF2B5EF4-FFF2-40B4-BE49-F238E27FC236}">
                <a16:creationId xmlns:a16="http://schemas.microsoft.com/office/drawing/2014/main" id="{9BC03DCE-2B43-9841-3CB8-72E87A7771F7}"/>
              </a:ext>
            </a:extLst>
          </p:cNvPr>
          <p:cNvSpPr txBox="1"/>
          <p:nvPr/>
        </p:nvSpPr>
        <p:spPr>
          <a:xfrm>
            <a:off x="2074514" y="6337601"/>
            <a:ext cx="7895666" cy="461665"/>
          </a:xfrm>
          <a:prstGeom prst="rect">
            <a:avLst/>
          </a:prstGeom>
          <a:noFill/>
        </p:spPr>
        <p:txBody>
          <a:bodyPr wrap="square" rtlCol="0">
            <a:spAutoFit/>
          </a:bodyPr>
          <a:lstStyle/>
          <a:p>
            <a:r>
              <a:rPr lang="en-IN" sz="1200" b="1" dirty="0"/>
              <a:t>RANKL: </a:t>
            </a:r>
            <a:r>
              <a:rPr lang="en-GB" sz="1200" b="1" i="0" dirty="0">
                <a:solidFill>
                  <a:srgbClr val="ED1A22"/>
                </a:solidFill>
                <a:effectLst/>
                <a:latin typeface="Arial" panose="020B0604020202020204" pitchFamily="34" charset="0"/>
              </a:rPr>
              <a:t>Receptor activator of nuclear factor kappa-</a:t>
            </a:r>
            <a:r>
              <a:rPr lang="en-GB" sz="1200" b="1" i="0" dirty="0">
                <a:solidFill>
                  <a:srgbClr val="ED1A22"/>
                </a:solidFill>
                <a:effectLst/>
                <a:latin typeface="SBL BibLit"/>
              </a:rPr>
              <a:t>Β</a:t>
            </a:r>
            <a:r>
              <a:rPr lang="en-GB" sz="1200" b="1" i="0" dirty="0">
                <a:solidFill>
                  <a:srgbClr val="ED1A22"/>
                </a:solidFill>
                <a:effectLst/>
                <a:latin typeface="Arial" panose="020B0604020202020204" pitchFamily="34" charset="0"/>
              </a:rPr>
              <a:t> ligand (protein)</a:t>
            </a:r>
          </a:p>
          <a:p>
            <a:r>
              <a:rPr lang="en-IN" sz="1200" b="1" dirty="0"/>
              <a:t>OPG: </a:t>
            </a:r>
            <a:r>
              <a:rPr lang="en-IN" sz="1200" b="1" i="0" dirty="0">
                <a:solidFill>
                  <a:srgbClr val="ED1A22"/>
                </a:solidFill>
                <a:effectLst/>
                <a:latin typeface="Arial" panose="020B0604020202020204" pitchFamily="34" charset="0"/>
              </a:rPr>
              <a:t>osteoprotegerin (regulatory Factor)</a:t>
            </a:r>
            <a:endParaRPr lang="en-IN" sz="1200" b="1" dirty="0">
              <a:solidFill>
                <a:srgbClr val="ED1A22"/>
              </a:solidFill>
            </a:endParaRPr>
          </a:p>
        </p:txBody>
      </p:sp>
      <p:sp>
        <p:nvSpPr>
          <p:cNvPr id="14" name="Arrow: U-Turn 13">
            <a:extLst>
              <a:ext uri="{FF2B5EF4-FFF2-40B4-BE49-F238E27FC236}">
                <a16:creationId xmlns:a16="http://schemas.microsoft.com/office/drawing/2014/main" id="{1B1CE3DC-4A97-90EE-8B5A-076D43B85A8A}"/>
              </a:ext>
            </a:extLst>
          </p:cNvPr>
          <p:cNvSpPr/>
          <p:nvPr/>
        </p:nvSpPr>
        <p:spPr>
          <a:xfrm rot="16200000">
            <a:off x="5170079" y="2947195"/>
            <a:ext cx="5822234" cy="658094"/>
          </a:xfrm>
          <a:prstGeom prst="uturnArrow">
            <a:avLst>
              <a:gd name="adj1" fmla="val 25000"/>
              <a:gd name="adj2" fmla="val 20973"/>
              <a:gd name="adj3" fmla="val 20973"/>
              <a:gd name="adj4" fmla="val 43750"/>
              <a:gd name="adj5" fmla="val 75000"/>
            </a:avLst>
          </a:prstGeom>
          <a:solidFill>
            <a:srgbClr val="ED1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17042437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a:t>
            </a:r>
          </a:p>
        </p:txBody>
      </p:sp>
      <p:sp>
        <p:nvSpPr>
          <p:cNvPr id="3" name="Content Placeholder 2"/>
          <p:cNvSpPr>
            <a:spLocks noGrp="1"/>
          </p:cNvSpPr>
          <p:nvPr>
            <p:ph idx="1"/>
          </p:nvPr>
        </p:nvSpPr>
        <p:spPr>
          <a:xfrm>
            <a:off x="838200" y="963776"/>
            <a:ext cx="10515600" cy="5092214"/>
          </a:xfrm>
        </p:spPr>
        <p:txBody>
          <a:bodyPr>
            <a:normAutofit fontScale="92500" lnSpcReduction="10000"/>
          </a:bodyPr>
          <a:lstStyle/>
          <a:p>
            <a:pPr algn="just" fontAlgn="base"/>
            <a:r>
              <a:rPr lang="en-US" b="1" dirty="0">
                <a:solidFill>
                  <a:srgbClr val="2FB430"/>
                </a:solidFill>
              </a:rPr>
              <a:t>Study Objective:</a:t>
            </a:r>
            <a:r>
              <a:rPr lang="en-US" b="1" dirty="0">
                <a:solidFill>
                  <a:srgbClr val="313131"/>
                </a:solidFill>
              </a:rPr>
              <a:t> </a:t>
            </a:r>
            <a:r>
              <a:rPr lang="en-US" dirty="0">
                <a:solidFill>
                  <a:srgbClr val="313131"/>
                </a:solidFill>
              </a:rPr>
              <a:t>To investigate the efficacy and safety of Denosumab compared with placebo in men with low BMD after 1 year of treatment</a:t>
            </a:r>
            <a:r>
              <a:rPr lang="en-US" baseline="30000" dirty="0">
                <a:solidFill>
                  <a:srgbClr val="313131"/>
                </a:solidFill>
              </a:rPr>
              <a:t>4,5</a:t>
            </a:r>
          </a:p>
          <a:p>
            <a:pPr algn="just" fontAlgn="base"/>
            <a:r>
              <a:rPr lang="en-US" sz="3000" b="1" dirty="0">
                <a:solidFill>
                  <a:srgbClr val="54B948"/>
                </a:solidFill>
              </a:rPr>
              <a:t>Intervention: </a:t>
            </a:r>
          </a:p>
          <a:p>
            <a:pPr lvl="1" algn="just"/>
            <a:r>
              <a:rPr lang="en-US" dirty="0"/>
              <a:t>The study was double-blind and placebo-controlled. </a:t>
            </a:r>
          </a:p>
          <a:p>
            <a:pPr lvl="1" algn="just"/>
            <a:r>
              <a:rPr lang="en-US" dirty="0"/>
              <a:t>Eligible subjects were randomized to receive either 60 mg Denosumab or placebo as a subcutaneous (SC) injection once every 6 months (Q6M) over a 12-month period at day 1 and month 6. </a:t>
            </a:r>
          </a:p>
          <a:p>
            <a:pPr lvl="1" algn="just"/>
            <a:r>
              <a:rPr lang="en-US" dirty="0"/>
              <a:t>All patients were supplemented with calcium and vitamin D.</a:t>
            </a:r>
          </a:p>
          <a:p>
            <a:pPr lvl="1" algn="just"/>
            <a:endParaRPr lang="en-US" dirty="0"/>
          </a:p>
          <a:p>
            <a:pPr fontAlgn="base"/>
            <a:endParaRPr lang="en-US" dirty="0">
              <a:solidFill>
                <a:srgbClr val="313131"/>
              </a:solidFill>
            </a:endParaRPr>
          </a:p>
          <a:p>
            <a:endParaRPr lang="en-US" dirty="0"/>
          </a:p>
        </p:txBody>
      </p:sp>
      <p:sp>
        <p:nvSpPr>
          <p:cNvPr id="4" name="Rectangle 3"/>
          <p:cNvSpPr/>
          <p:nvPr/>
        </p:nvSpPr>
        <p:spPr>
          <a:xfrm>
            <a:off x="838200" y="5902101"/>
            <a:ext cx="10515600" cy="307777"/>
          </a:xfrm>
          <a:prstGeom prst="rect">
            <a:avLst/>
          </a:prstGeom>
        </p:spPr>
        <p:txBody>
          <a:bodyPr wrap="square">
            <a:spAutoFit/>
          </a:bodyPr>
          <a:lstStyle/>
          <a:p>
            <a:r>
              <a:rPr lang="en-US" sz="1400" dirty="0"/>
              <a:t>*After the 12-month, double-blind treatment, all continuing subjects received open-label 60 mg Q6M SC Denosumab for 12 more months.</a:t>
            </a:r>
            <a:r>
              <a:rPr lang="en-US" sz="1400" baseline="30000" dirty="0"/>
              <a:t>4</a:t>
            </a:r>
          </a:p>
        </p:txBody>
      </p:sp>
    </p:spTree>
    <p:extLst>
      <p:ext uri="{BB962C8B-B14F-4D97-AF65-F5344CB8AC3E}">
        <p14:creationId xmlns:p14="http://schemas.microsoft.com/office/powerpoint/2010/main" val="2604639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a:t>
            </a:r>
          </a:p>
        </p:txBody>
      </p:sp>
      <p:sp>
        <p:nvSpPr>
          <p:cNvPr id="3" name="Content Placeholder 2"/>
          <p:cNvSpPr>
            <a:spLocks noGrp="1"/>
          </p:cNvSpPr>
          <p:nvPr>
            <p:ph idx="1"/>
          </p:nvPr>
        </p:nvSpPr>
        <p:spPr/>
        <p:txBody>
          <a:bodyPr/>
          <a:lstStyle/>
          <a:p>
            <a:pPr lvl="0" algn="just" fontAlgn="base"/>
            <a:r>
              <a:rPr lang="en-US" b="1" dirty="0">
                <a:solidFill>
                  <a:srgbClr val="2FB430"/>
                </a:solidFill>
              </a:rPr>
              <a:t>Total Participants: 242 </a:t>
            </a:r>
          </a:p>
          <a:p>
            <a:pPr lvl="0" algn="just" fontAlgn="base"/>
            <a:r>
              <a:rPr lang="en-US" b="1" dirty="0">
                <a:solidFill>
                  <a:srgbClr val="2FB430"/>
                </a:solidFill>
              </a:rPr>
              <a:t>Primary Endpoint:</a:t>
            </a:r>
            <a:r>
              <a:rPr lang="en-US" b="1" dirty="0">
                <a:solidFill>
                  <a:srgbClr val="313131"/>
                </a:solidFill>
              </a:rPr>
              <a:t> </a:t>
            </a:r>
            <a:r>
              <a:rPr lang="en-US" dirty="0">
                <a:solidFill>
                  <a:srgbClr val="313131"/>
                </a:solidFill>
              </a:rPr>
              <a:t>Percent change from baseline in lumbar spine BMD at 12 months</a:t>
            </a:r>
            <a:r>
              <a:rPr lang="en-US" baseline="30000" dirty="0">
                <a:solidFill>
                  <a:srgbClr val="313131"/>
                </a:solidFill>
              </a:rPr>
              <a:t>4,5</a:t>
            </a:r>
            <a:endParaRPr lang="en-US" dirty="0">
              <a:solidFill>
                <a:srgbClr val="313131"/>
              </a:solidFill>
            </a:endParaRPr>
          </a:p>
          <a:p>
            <a:pPr lvl="0" algn="just" fontAlgn="base"/>
            <a:r>
              <a:rPr lang="en-US" b="1" dirty="0">
                <a:solidFill>
                  <a:srgbClr val="2FB430"/>
                </a:solidFill>
              </a:rPr>
              <a:t>Select Secondary Endpoints:</a:t>
            </a:r>
            <a:r>
              <a:rPr lang="en-US" b="1" dirty="0">
                <a:solidFill>
                  <a:srgbClr val="313131"/>
                </a:solidFill>
              </a:rPr>
              <a:t> </a:t>
            </a:r>
            <a:r>
              <a:rPr lang="en-US" dirty="0">
                <a:solidFill>
                  <a:srgbClr val="313131"/>
                </a:solidFill>
              </a:rPr>
              <a:t>Percent change from baseline in BMD of the total hip and femoral neck at month 12</a:t>
            </a:r>
            <a:r>
              <a:rPr lang="en-US" baseline="30000" dirty="0">
                <a:solidFill>
                  <a:srgbClr val="313131"/>
                </a:solidFill>
              </a:rPr>
              <a:t>4,5</a:t>
            </a:r>
            <a:endParaRPr lang="en-US" dirty="0">
              <a:solidFill>
                <a:srgbClr val="313131"/>
              </a:solidFill>
            </a:endParaRPr>
          </a:p>
          <a:p>
            <a:endParaRPr lang="en-US" dirty="0"/>
          </a:p>
        </p:txBody>
      </p:sp>
    </p:spTree>
    <p:extLst>
      <p:ext uri="{BB962C8B-B14F-4D97-AF65-F5344CB8AC3E}">
        <p14:creationId xmlns:p14="http://schemas.microsoft.com/office/powerpoint/2010/main" val="6095281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B8BE-5836-F5A0-2B66-DF4D3637A752}"/>
              </a:ext>
            </a:extLst>
          </p:cNvPr>
          <p:cNvSpPr>
            <a:spLocks noGrp="1"/>
          </p:cNvSpPr>
          <p:nvPr>
            <p:ph type="title"/>
          </p:nvPr>
        </p:nvSpPr>
        <p:spPr>
          <a:xfrm>
            <a:off x="838200" y="272360"/>
            <a:ext cx="10515600" cy="675595"/>
          </a:xfrm>
        </p:spPr>
        <p:txBody>
          <a:bodyPr>
            <a:normAutofit fontScale="90000"/>
          </a:bodyPr>
          <a:lstStyle/>
          <a:p>
            <a:pPr algn="just"/>
            <a:r>
              <a:rPr lang="en-IN" dirty="0"/>
              <a:t>Efficacy: </a:t>
            </a:r>
            <a:r>
              <a:rPr lang="en-US" b="0" dirty="0">
                <a:solidFill>
                  <a:schemeClr val="tx1"/>
                </a:solidFill>
              </a:rPr>
              <a:t>Percent Change from Baseline (BL) in Lumbar Spine BMD at 12 Months </a:t>
            </a:r>
            <a:r>
              <a:rPr lang="en-GB" b="0" dirty="0"/>
              <a:t>(</a:t>
            </a:r>
            <a:r>
              <a:rPr lang="en-GB" dirty="0">
                <a:solidFill>
                  <a:srgbClr val="FF0000"/>
                </a:solidFill>
              </a:rPr>
              <a:t>Primary Endpoint</a:t>
            </a:r>
            <a:r>
              <a:rPr lang="en-GB" b="0" dirty="0"/>
              <a:t>)</a:t>
            </a:r>
            <a:endParaRPr lang="en-IN" b="0" dirty="0"/>
          </a:p>
        </p:txBody>
      </p:sp>
      <p:sp>
        <p:nvSpPr>
          <p:cNvPr id="6" name="TextBox 5">
            <a:extLst>
              <a:ext uri="{FF2B5EF4-FFF2-40B4-BE49-F238E27FC236}">
                <a16:creationId xmlns:a16="http://schemas.microsoft.com/office/drawing/2014/main" id="{2EE61214-BC9A-1815-2998-12B2F37D2BCE}"/>
              </a:ext>
            </a:extLst>
          </p:cNvPr>
          <p:cNvSpPr txBox="1"/>
          <p:nvPr/>
        </p:nvSpPr>
        <p:spPr>
          <a:xfrm>
            <a:off x="838200" y="1218892"/>
            <a:ext cx="2872409" cy="52322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wrap="square">
            <a:spAutoFit/>
          </a:bodyPr>
          <a:lstStyle/>
          <a:p>
            <a:pPr algn="ctr"/>
            <a:r>
              <a:rPr lang="en-IN" sz="2800" b="1" dirty="0">
                <a:solidFill>
                  <a:schemeClr val="bg1"/>
                </a:solidFill>
              </a:rPr>
              <a:t>LUMBAR SPINE</a:t>
            </a:r>
          </a:p>
        </p:txBody>
      </p:sp>
      <p:pic>
        <p:nvPicPr>
          <p:cNvPr id="1026" name="Picture 2" descr="https://www.proliahcp.com/other-indications/-/media/Themes/Amgen/ProliaHcp-com/ProliaHcp-com/images/Common/1,-d-,0/1,-d-,4/1,-d-,4,-d-,1/1,-d-,4,-d-,1,-d-,a/male-bmd-sp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13049"/>
            <a:ext cx="6262688" cy="37672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0925" y="2594927"/>
            <a:ext cx="3952875" cy="2159566"/>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lvl="0" algn="ctr">
              <a:lnSpc>
                <a:spcPct val="150000"/>
              </a:lnSpc>
              <a:spcBef>
                <a:spcPts val="1000"/>
              </a:spcBef>
            </a:pPr>
            <a:r>
              <a:rPr lang="en-US" sz="2800" dirty="0">
                <a:solidFill>
                  <a:schemeClr val="bg1"/>
                </a:solidFill>
                <a:latin typeface="Browallia New" panose="020B0604020202020204" pitchFamily="34" charset="-34"/>
                <a:cs typeface="Browallia New" panose="020B0604020202020204" pitchFamily="34" charset="-34"/>
              </a:rPr>
              <a:t>After 12 months, Denosumab resulted in BMD increases of</a:t>
            </a:r>
          </a:p>
          <a:p>
            <a:pPr lvl="0" algn="ctr">
              <a:lnSpc>
                <a:spcPct val="150000"/>
              </a:lnSpc>
              <a:spcBef>
                <a:spcPts val="1000"/>
              </a:spcBef>
            </a:pPr>
            <a:r>
              <a:rPr lang="en-US" sz="2800" dirty="0">
                <a:solidFill>
                  <a:schemeClr val="bg1"/>
                </a:solidFill>
                <a:latin typeface="Browallia New" panose="020B0604020202020204" pitchFamily="34" charset="-34"/>
                <a:cs typeface="Browallia New" panose="020B0604020202020204" pitchFamily="34" charset="-34"/>
              </a:rPr>
              <a:t>5.7% at the Lumbar Spine, </a:t>
            </a:r>
          </a:p>
        </p:txBody>
      </p:sp>
    </p:spTree>
    <p:extLst>
      <p:ext uri="{BB962C8B-B14F-4D97-AF65-F5344CB8AC3E}">
        <p14:creationId xmlns:p14="http://schemas.microsoft.com/office/powerpoint/2010/main" val="2707601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B8BE-5836-F5A0-2B66-DF4D3637A752}"/>
              </a:ext>
            </a:extLst>
          </p:cNvPr>
          <p:cNvSpPr>
            <a:spLocks noGrp="1"/>
          </p:cNvSpPr>
          <p:nvPr>
            <p:ph type="title"/>
          </p:nvPr>
        </p:nvSpPr>
        <p:spPr>
          <a:xfrm>
            <a:off x="838200" y="272360"/>
            <a:ext cx="10515600" cy="675595"/>
          </a:xfrm>
        </p:spPr>
        <p:txBody>
          <a:bodyPr>
            <a:normAutofit fontScale="90000"/>
          </a:bodyPr>
          <a:lstStyle/>
          <a:p>
            <a:pPr algn="just"/>
            <a:r>
              <a:rPr lang="en-IN" dirty="0"/>
              <a:t>Efficacy: </a:t>
            </a:r>
            <a:r>
              <a:rPr lang="en-US" b="0" dirty="0">
                <a:solidFill>
                  <a:schemeClr val="tx1"/>
                </a:solidFill>
              </a:rPr>
              <a:t>Percent Change from Baseline (BL) in Total Hip BMD at 12 Months</a:t>
            </a:r>
            <a:r>
              <a:rPr lang="en-US" b="0" baseline="30000" dirty="0">
                <a:solidFill>
                  <a:schemeClr val="tx1"/>
                </a:solidFill>
              </a:rPr>
              <a:t>5</a:t>
            </a:r>
            <a:r>
              <a:rPr lang="en-US" b="0" dirty="0">
                <a:solidFill>
                  <a:schemeClr val="tx1"/>
                </a:solidFill>
              </a:rPr>
              <a:t> </a:t>
            </a:r>
            <a:r>
              <a:rPr lang="en-GB" b="0" dirty="0"/>
              <a:t>(</a:t>
            </a:r>
            <a:r>
              <a:rPr lang="en-GB" dirty="0">
                <a:solidFill>
                  <a:srgbClr val="FF0000"/>
                </a:solidFill>
              </a:rPr>
              <a:t>Secondary Endpoint</a:t>
            </a:r>
            <a:r>
              <a:rPr lang="en-GB" b="0" dirty="0"/>
              <a:t>)</a:t>
            </a:r>
            <a:endParaRPr lang="en-IN" b="0" dirty="0"/>
          </a:p>
        </p:txBody>
      </p:sp>
      <p:sp>
        <p:nvSpPr>
          <p:cNvPr id="7" name="TextBox 6">
            <a:extLst>
              <a:ext uri="{FF2B5EF4-FFF2-40B4-BE49-F238E27FC236}">
                <a16:creationId xmlns:a16="http://schemas.microsoft.com/office/drawing/2014/main" id="{BFE3F6E2-5978-AD62-3532-0668D2CFCEBB}"/>
              </a:ext>
            </a:extLst>
          </p:cNvPr>
          <p:cNvSpPr txBox="1"/>
          <p:nvPr/>
        </p:nvSpPr>
        <p:spPr>
          <a:xfrm>
            <a:off x="838200" y="1149055"/>
            <a:ext cx="1772478" cy="52322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wrap="square">
            <a:spAutoFit/>
          </a:bodyPr>
          <a:lstStyle/>
          <a:p>
            <a:pPr algn="ctr"/>
            <a:r>
              <a:rPr lang="en-IN" sz="2800" b="1" dirty="0">
                <a:solidFill>
                  <a:schemeClr val="bg1"/>
                </a:solidFill>
              </a:rPr>
              <a:t>TOTAL HIP</a:t>
            </a:r>
          </a:p>
        </p:txBody>
      </p:sp>
      <p:pic>
        <p:nvPicPr>
          <p:cNvPr id="2050" name="Picture 2" descr="https://www.proliahcp.com/other-indications/-/media/Themes/Amgen/ProliaHcp-com/ProliaHcp-com/images/Common/1,-d-,0/1,-d-,4/1,-d-,4,-d-,1/1,-d-,4,-d-,1,-d-,b/male-bmd-h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0537"/>
            <a:ext cx="6434138" cy="38703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57380" y="2623502"/>
            <a:ext cx="3696420" cy="1966179"/>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lvl="0" algn="ctr">
              <a:lnSpc>
                <a:spcPct val="150000"/>
              </a:lnSpc>
              <a:spcBef>
                <a:spcPts val="1000"/>
              </a:spcBef>
            </a:pPr>
            <a:r>
              <a:rPr lang="en-US" sz="2800" dirty="0">
                <a:solidFill>
                  <a:schemeClr val="bg1"/>
                </a:solidFill>
                <a:latin typeface="Browallia New" panose="020B0604020202020204" pitchFamily="34" charset="-34"/>
                <a:cs typeface="Browallia New" panose="020B0604020202020204" pitchFamily="34" charset="-34"/>
              </a:rPr>
              <a:t>After 12 months, Denosumab resulted in BMD increases of 2.4% at the total hip</a:t>
            </a:r>
          </a:p>
        </p:txBody>
      </p:sp>
    </p:spTree>
    <p:extLst>
      <p:ext uri="{BB962C8B-B14F-4D97-AF65-F5344CB8AC3E}">
        <p14:creationId xmlns:p14="http://schemas.microsoft.com/office/powerpoint/2010/main" val="41680270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a:t>
            </a:r>
          </a:p>
        </p:txBody>
      </p:sp>
      <p:sp>
        <p:nvSpPr>
          <p:cNvPr id="3" name="Content Placeholder 2"/>
          <p:cNvSpPr>
            <a:spLocks noGrp="1"/>
          </p:cNvSpPr>
          <p:nvPr>
            <p:ph idx="1"/>
          </p:nvPr>
        </p:nvSpPr>
        <p:spPr>
          <a:xfrm>
            <a:off x="838200" y="1133848"/>
            <a:ext cx="10515600" cy="5166940"/>
          </a:xfrm>
        </p:spPr>
        <p:txBody>
          <a:bodyPr>
            <a:normAutofit lnSpcReduction="10000"/>
          </a:bodyPr>
          <a:lstStyle/>
          <a:p>
            <a:r>
              <a:rPr lang="en-US" sz="3000" dirty="0"/>
              <a:t>Out The 242 randomized subjects (mean age 65 yr.), 228 (94.2%) completed 1 yr. of Denosumab therapy. </a:t>
            </a:r>
          </a:p>
          <a:p>
            <a:r>
              <a:rPr lang="en-US" sz="3000" dirty="0"/>
              <a:t>After 12 months, Denosumab resulted in BMD increases of </a:t>
            </a:r>
          </a:p>
          <a:p>
            <a:pPr lvl="1">
              <a:lnSpc>
                <a:spcPct val="120000"/>
              </a:lnSpc>
            </a:pPr>
            <a:r>
              <a:rPr lang="en-US" sz="3000" dirty="0"/>
              <a:t>5.7% at the Lumbar Spine, </a:t>
            </a:r>
          </a:p>
          <a:p>
            <a:pPr lvl="1">
              <a:lnSpc>
                <a:spcPct val="120000"/>
              </a:lnSpc>
            </a:pPr>
            <a:r>
              <a:rPr lang="en-US" sz="3000" dirty="0"/>
              <a:t>2.4% at the total hip</a:t>
            </a:r>
          </a:p>
          <a:p>
            <a:pPr lvl="1">
              <a:lnSpc>
                <a:spcPct val="120000"/>
              </a:lnSpc>
            </a:pPr>
            <a:r>
              <a:rPr lang="en-US" sz="3000" dirty="0"/>
              <a:t>2.1% at the femoral neck, </a:t>
            </a:r>
          </a:p>
          <a:p>
            <a:pPr lvl="1">
              <a:lnSpc>
                <a:spcPct val="120000"/>
              </a:lnSpc>
            </a:pPr>
            <a:r>
              <a:rPr lang="en-US" sz="3000" dirty="0"/>
              <a:t>3.1% at the trochanter, and </a:t>
            </a:r>
          </a:p>
          <a:p>
            <a:pPr lvl="1">
              <a:lnSpc>
                <a:spcPct val="120000"/>
              </a:lnSpc>
            </a:pPr>
            <a:r>
              <a:rPr lang="en-US" sz="3000" dirty="0"/>
              <a:t>0.6% at the one third radius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62043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2272"/>
            <a:ext cx="10515600" cy="675595"/>
          </a:xfrm>
        </p:spPr>
        <p:txBody>
          <a:bodyPr>
            <a:normAutofit fontScale="90000"/>
          </a:bodyPr>
          <a:lstStyle/>
          <a:p>
            <a:r>
              <a:rPr lang="en-US" dirty="0"/>
              <a:t>Conclusion</a:t>
            </a:r>
          </a:p>
        </p:txBody>
      </p:sp>
      <p:sp>
        <p:nvSpPr>
          <p:cNvPr id="3" name="Content Placeholder 2"/>
          <p:cNvSpPr>
            <a:spLocks noGrp="1"/>
          </p:cNvSpPr>
          <p:nvPr>
            <p:ph idx="1"/>
          </p:nvPr>
        </p:nvSpPr>
        <p:spPr/>
        <p:txBody>
          <a:bodyPr/>
          <a:lstStyle/>
          <a:p>
            <a:pPr algn="just"/>
            <a:r>
              <a:rPr lang="en-US" dirty="0"/>
              <a:t>Denosumab resulted in significant increases in BMD at lumbar spine and total hip</a:t>
            </a:r>
          </a:p>
          <a:p>
            <a:pPr algn="just"/>
            <a:r>
              <a:rPr lang="en-US" dirty="0"/>
              <a:t>One year of Denosumab therapy in men with low BMD was well tolerated and resulted in a reduction in bone resorption and significant increases in BMD at all skeletal sites assessed.</a:t>
            </a:r>
          </a:p>
        </p:txBody>
      </p:sp>
      <p:sp>
        <p:nvSpPr>
          <p:cNvPr id="4" name="Rectangle 3"/>
          <p:cNvSpPr/>
          <p:nvPr/>
        </p:nvSpPr>
        <p:spPr>
          <a:xfrm>
            <a:off x="7771277" y="6324895"/>
            <a:ext cx="3653436" cy="461665"/>
          </a:xfrm>
          <a:prstGeom prst="rect">
            <a:avLst/>
          </a:prstGeom>
        </p:spPr>
        <p:txBody>
          <a:bodyPr wrap="none">
            <a:spAutoFit/>
          </a:bodyPr>
          <a:lstStyle/>
          <a:p>
            <a:pPr algn="r"/>
            <a:r>
              <a:rPr lang="es-ES" sz="1200" dirty="0"/>
              <a:t>4.Prolia® (</a:t>
            </a:r>
            <a:r>
              <a:rPr lang="es-ES" sz="1200" dirty="0" err="1"/>
              <a:t>denosumab</a:t>
            </a:r>
            <a:r>
              <a:rPr lang="es-ES" sz="1200" dirty="0"/>
              <a:t>) </a:t>
            </a:r>
            <a:r>
              <a:rPr lang="es-ES" sz="1200" dirty="0" err="1"/>
              <a:t>prescribing</a:t>
            </a:r>
            <a:r>
              <a:rPr lang="es-ES" sz="1200" dirty="0"/>
              <a:t> </a:t>
            </a:r>
            <a:r>
              <a:rPr lang="es-ES" sz="1200" dirty="0" err="1"/>
              <a:t>information</a:t>
            </a:r>
            <a:r>
              <a:rPr lang="es-ES" sz="1200" dirty="0"/>
              <a:t>, Amgen.</a:t>
            </a:r>
          </a:p>
          <a:p>
            <a:pPr algn="r"/>
            <a:r>
              <a:rPr lang="en-US" sz="1200" dirty="0"/>
              <a:t>5.Clin </a:t>
            </a:r>
            <a:r>
              <a:rPr lang="en-US" sz="1200" dirty="0" err="1"/>
              <a:t>Endocrinol</a:t>
            </a:r>
            <a:r>
              <a:rPr lang="en-US" sz="1200" dirty="0"/>
              <a:t> Metab. 2012;97:3161-3169</a:t>
            </a:r>
          </a:p>
        </p:txBody>
      </p:sp>
    </p:spTree>
    <p:extLst>
      <p:ext uri="{BB962C8B-B14F-4D97-AF65-F5344CB8AC3E}">
        <p14:creationId xmlns:p14="http://schemas.microsoft.com/office/powerpoint/2010/main" val="2285676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graphicFrame>
        <p:nvGraphicFramePr>
          <p:cNvPr id="4" name="Table 3"/>
          <p:cNvGraphicFramePr>
            <a:graphicFrameLocks noGrp="1"/>
          </p:cNvGraphicFramePr>
          <p:nvPr>
            <p:extLst>
              <p:ext uri="{D42A27DB-BD31-4B8C-83A1-F6EECF244321}">
                <p14:modId xmlns:p14="http://schemas.microsoft.com/office/powerpoint/2010/main" val="2726824243"/>
              </p:ext>
            </p:extLst>
          </p:nvPr>
        </p:nvGraphicFramePr>
        <p:xfrm>
          <a:off x="838200" y="1141674"/>
          <a:ext cx="10515601" cy="4995334"/>
        </p:xfrm>
        <a:graphic>
          <a:graphicData uri="http://schemas.openxmlformats.org/drawingml/2006/table">
            <a:tbl>
              <a:tblPr firstRow="1" bandRow="1">
                <a:tableStyleId>{5C22544A-7EE6-4342-B048-85BDC9FD1C3A}</a:tableStyleId>
              </a:tblPr>
              <a:tblGrid>
                <a:gridCol w="1730012">
                  <a:extLst>
                    <a:ext uri="{9D8B030D-6E8A-4147-A177-3AD203B41FA5}">
                      <a16:colId xmlns:a16="http://schemas.microsoft.com/office/drawing/2014/main" val="3101053739"/>
                    </a:ext>
                  </a:extLst>
                </a:gridCol>
                <a:gridCol w="1310107">
                  <a:extLst>
                    <a:ext uri="{9D8B030D-6E8A-4147-A177-3AD203B41FA5}">
                      <a16:colId xmlns:a16="http://schemas.microsoft.com/office/drawing/2014/main" val="395114383"/>
                    </a:ext>
                  </a:extLst>
                </a:gridCol>
                <a:gridCol w="2149919">
                  <a:extLst>
                    <a:ext uri="{9D8B030D-6E8A-4147-A177-3AD203B41FA5}">
                      <a16:colId xmlns:a16="http://schemas.microsoft.com/office/drawing/2014/main" val="3176704503"/>
                    </a:ext>
                  </a:extLst>
                </a:gridCol>
                <a:gridCol w="2797710">
                  <a:extLst>
                    <a:ext uri="{9D8B030D-6E8A-4147-A177-3AD203B41FA5}">
                      <a16:colId xmlns:a16="http://schemas.microsoft.com/office/drawing/2014/main" val="1941343482"/>
                    </a:ext>
                  </a:extLst>
                </a:gridCol>
                <a:gridCol w="2527853">
                  <a:extLst>
                    <a:ext uri="{9D8B030D-6E8A-4147-A177-3AD203B41FA5}">
                      <a16:colId xmlns:a16="http://schemas.microsoft.com/office/drawing/2014/main" val="2576789856"/>
                    </a:ext>
                  </a:extLst>
                </a:gridCol>
              </a:tblGrid>
              <a:tr h="663087">
                <a:tc>
                  <a:txBody>
                    <a:bodyPr/>
                    <a:lstStyle/>
                    <a:p>
                      <a:r>
                        <a:rPr lang="en-US" dirty="0"/>
                        <a:t>TRIAL</a:t>
                      </a:r>
                    </a:p>
                  </a:txBody>
                  <a:tcPr>
                    <a:lnB w="12700" cap="flat" cmpd="sng" algn="ctr">
                      <a:solidFill>
                        <a:schemeClr val="tx1"/>
                      </a:solidFill>
                      <a:prstDash val="solid"/>
                      <a:round/>
                      <a:headEnd type="none" w="med" len="med"/>
                      <a:tailEnd type="none" w="med" len="med"/>
                    </a:lnB>
                  </a:tcPr>
                </a:tc>
                <a:tc>
                  <a:txBody>
                    <a:bodyPr/>
                    <a:lstStyle/>
                    <a:p>
                      <a:r>
                        <a:rPr lang="en-US" dirty="0"/>
                        <a:t>PUBLICATION &amp; YEAR</a:t>
                      </a:r>
                    </a:p>
                  </a:txBody>
                  <a:tcPr>
                    <a:lnB w="12700" cap="flat" cmpd="sng" algn="ctr">
                      <a:solidFill>
                        <a:schemeClr val="tx1"/>
                      </a:solidFill>
                      <a:prstDash val="solid"/>
                      <a:round/>
                      <a:headEnd type="none" w="med" len="med"/>
                      <a:tailEnd type="none" w="med" len="med"/>
                    </a:lnB>
                  </a:tcPr>
                </a:tc>
                <a:tc>
                  <a:txBody>
                    <a:bodyPr/>
                    <a:lstStyle/>
                    <a:p>
                      <a:r>
                        <a:rPr lang="en-US" dirty="0"/>
                        <a:t>INDICATION</a:t>
                      </a:r>
                    </a:p>
                  </a:txBody>
                  <a:tcPr>
                    <a:lnB w="12700" cap="flat" cmpd="sng" algn="ctr">
                      <a:solidFill>
                        <a:schemeClr val="tx1"/>
                      </a:solidFill>
                      <a:prstDash val="solid"/>
                      <a:round/>
                      <a:headEnd type="none" w="med" len="med"/>
                      <a:tailEnd type="none" w="med" len="med"/>
                    </a:lnB>
                  </a:tcPr>
                </a:tc>
                <a:tc>
                  <a:txBody>
                    <a:bodyPr/>
                    <a:lstStyle/>
                    <a:p>
                      <a:r>
                        <a:rPr lang="en-US" dirty="0"/>
                        <a:t>RESULT</a:t>
                      </a:r>
                    </a:p>
                  </a:txBody>
                  <a:tcPr>
                    <a:lnB w="12700" cap="flat" cmpd="sng" algn="ctr">
                      <a:solidFill>
                        <a:schemeClr val="tx1"/>
                      </a:solidFill>
                      <a:prstDash val="solid"/>
                      <a:round/>
                      <a:headEnd type="none" w="med" len="med"/>
                      <a:tailEnd type="none" w="med" len="med"/>
                    </a:lnB>
                  </a:tcPr>
                </a:tc>
                <a:tc>
                  <a:txBody>
                    <a:bodyPr/>
                    <a:lstStyle/>
                    <a:p>
                      <a:r>
                        <a:rPr lang="en-US" dirty="0"/>
                        <a:t>CONCLUSION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053798"/>
                  </a:ext>
                </a:extLst>
              </a:tr>
              <a:tr h="1936418">
                <a:tc>
                  <a:txBody>
                    <a:bodyPr/>
                    <a:lstStyle/>
                    <a:p>
                      <a:pPr algn="l"/>
                      <a:r>
                        <a:rPr lang="en-US" sz="1800" dirty="0">
                          <a:latin typeface="Browallia New" panose="020B0604020202020204" pitchFamily="34" charset="-34"/>
                          <a:cs typeface="Browallia New" panose="020B0604020202020204" pitchFamily="34" charset="-34"/>
                        </a:rPr>
                        <a:t>Denosumab in men receiving Androgen deprivation therapy for prostate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N Engl J Med. 2009;361:745-755.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Osteoporosis in men receiving Androgen deprivation therapy for Non Metastatic prostate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 typeface="Arial" panose="020B0604020202020204" pitchFamily="34" charset="0"/>
                        <a:buChar char="•"/>
                      </a:pPr>
                      <a:r>
                        <a:rPr lang="en-US" sz="1800" dirty="0">
                          <a:latin typeface="Browallia New" panose="020B0604020202020204" pitchFamily="34" charset="-34"/>
                          <a:cs typeface="Browallia New" panose="020B0604020202020204" pitchFamily="34" charset="-34"/>
                        </a:rPr>
                        <a:t>At 24 months, BMD of the LS had increased by 5.6%.</a:t>
                      </a:r>
                    </a:p>
                    <a:p>
                      <a:pPr marL="285750" indent="-285750" algn="l">
                        <a:buFont typeface="Arial" panose="020B0604020202020204" pitchFamily="34" charset="0"/>
                        <a:buChar char="•"/>
                      </a:pPr>
                      <a:endParaRPr lang="en-US" sz="1800" b="0" i="0" kern="1200" dirty="0">
                        <a:solidFill>
                          <a:schemeClr val="dk1"/>
                        </a:solidFill>
                        <a:effectLst/>
                        <a:latin typeface="Browallia New" panose="020B0604020202020204" pitchFamily="34" charset="-34"/>
                        <a:ea typeface="+mn-ea"/>
                        <a:cs typeface="Browallia New" panose="020B0604020202020204" pitchFamily="34" charset="-34"/>
                      </a:endParaRPr>
                    </a:p>
                    <a:p>
                      <a:pPr marL="285750" indent="-285750" algn="l">
                        <a:buFont typeface="Arial" panose="020B0604020202020204" pitchFamily="34" charset="0"/>
                        <a:buChar char="•"/>
                      </a:pPr>
                      <a:r>
                        <a:rPr lang="en-US" sz="1800" b="0" i="0" kern="1200" dirty="0">
                          <a:solidFill>
                            <a:schemeClr val="dk1"/>
                          </a:solidFill>
                          <a:effectLst/>
                          <a:latin typeface="Browallia New" panose="020B0604020202020204" pitchFamily="34" charset="-34"/>
                          <a:ea typeface="+mn-ea"/>
                          <a:cs typeface="Browallia New" panose="020B0604020202020204" pitchFamily="34" charset="-34"/>
                        </a:rPr>
                        <a:t>Decreased incidence of new vertebral fractures at 36 months with</a:t>
                      </a:r>
                      <a:r>
                        <a:rPr lang="en-US" sz="1800" b="0" i="0" kern="1200" baseline="0" dirty="0">
                          <a:solidFill>
                            <a:schemeClr val="dk1"/>
                          </a:solidFill>
                          <a:effectLst/>
                          <a:latin typeface="Browallia New" panose="020B0604020202020204" pitchFamily="34" charset="-34"/>
                          <a:ea typeface="+mn-ea"/>
                          <a:cs typeface="Browallia New" panose="020B0604020202020204" pitchFamily="34" charset="-34"/>
                        </a:rPr>
                        <a:t> Denosumab.</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Denosumab was associated with </a:t>
                      </a:r>
                      <a:r>
                        <a:rPr lang="en-US" sz="1800" dirty="0">
                          <a:solidFill>
                            <a:srgbClr val="FF0000"/>
                          </a:solidFill>
                          <a:latin typeface="Browallia New" panose="020B0604020202020204" pitchFamily="34" charset="-34"/>
                          <a:cs typeface="Browallia New" panose="020B0604020202020204" pitchFamily="34" charset="-34"/>
                        </a:rPr>
                        <a:t>increased bone mineral density </a:t>
                      </a:r>
                      <a:r>
                        <a:rPr lang="en-US" sz="1800" dirty="0">
                          <a:latin typeface="Browallia New" panose="020B0604020202020204" pitchFamily="34" charset="-34"/>
                          <a:cs typeface="Browallia New" panose="020B0604020202020204" pitchFamily="34" charset="-34"/>
                        </a:rPr>
                        <a:t>at all sites and a </a:t>
                      </a:r>
                      <a:r>
                        <a:rPr lang="en-US" sz="1800" dirty="0">
                          <a:solidFill>
                            <a:srgbClr val="FF0000"/>
                          </a:solidFill>
                          <a:latin typeface="Browallia New" panose="020B0604020202020204" pitchFamily="34" charset="-34"/>
                          <a:cs typeface="Browallia New" panose="020B0604020202020204" pitchFamily="34" charset="-34"/>
                        </a:rPr>
                        <a:t>reduction in the incidence of new vertebral fractures</a:t>
                      </a:r>
                      <a:r>
                        <a:rPr lang="en-US" sz="1800" dirty="0">
                          <a:latin typeface="Browallia New" panose="020B0604020202020204" pitchFamily="34" charset="-34"/>
                          <a:cs typeface="Browallia New" panose="020B0604020202020204" pitchFamily="34" charset="-34"/>
                        </a:rPr>
                        <a:t> among men receiving ADT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8238605"/>
                  </a:ext>
                </a:extLst>
              </a:tr>
              <a:tr h="2395829">
                <a:tc>
                  <a:txBody>
                    <a:bodyPr/>
                    <a:lstStyle/>
                    <a:p>
                      <a:pPr algn="l"/>
                      <a:r>
                        <a:rPr lang="en-US" sz="1800" dirty="0">
                          <a:latin typeface="Browallia New" panose="020B0604020202020204" pitchFamily="34" charset="-34"/>
                          <a:cs typeface="Browallia New" panose="020B0604020202020204" pitchFamily="34" charset="-34"/>
                        </a:rPr>
                        <a:t>Bone Health and Bone-Targeted Therapies for Nonmetastatic Prostate Cancer: Systematic review &amp; Meta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Review Ann Intern Med. 2017 Sep 5;167(5):341-350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Osteoporosis in men receiving Androgen deprivation therapy for Non Metastatic prostate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 typeface="Arial" panose="020B0604020202020204" pitchFamily="34" charset="0"/>
                        <a:buChar char="•"/>
                      </a:pPr>
                      <a:r>
                        <a:rPr lang="en-US" sz="1800" dirty="0">
                          <a:latin typeface="Browallia New" panose="020B0604020202020204" pitchFamily="34" charset="-34"/>
                          <a:cs typeface="Browallia New" panose="020B0604020202020204" pitchFamily="34" charset="-34"/>
                        </a:rPr>
                        <a:t>Denosumab improved BMD and reduced the incidence of new radiographic vertebral fractures in 1 high-quality trial. </a:t>
                      </a:r>
                    </a:p>
                    <a:p>
                      <a:pPr algn="l"/>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Both bisphosphonates and </a:t>
                      </a:r>
                      <a:r>
                        <a:rPr lang="en-US" sz="1800" dirty="0">
                          <a:solidFill>
                            <a:srgbClr val="FF0000"/>
                          </a:solidFill>
                          <a:latin typeface="Browallia New" panose="020B0604020202020204" pitchFamily="34" charset="-34"/>
                          <a:cs typeface="Browallia New" panose="020B0604020202020204" pitchFamily="34" charset="-34"/>
                        </a:rPr>
                        <a:t>Denosumab improve BMD</a:t>
                      </a:r>
                      <a:r>
                        <a:rPr lang="en-US" sz="1800" dirty="0">
                          <a:latin typeface="Browallia New" panose="020B0604020202020204" pitchFamily="34" charset="-34"/>
                          <a:cs typeface="Browallia New" panose="020B0604020202020204" pitchFamily="34" charset="-34"/>
                        </a:rPr>
                        <a:t> in men with Nonmetastatic prostate cancer who are receiving ADT. </a:t>
                      </a:r>
                    </a:p>
                    <a:p>
                      <a:pPr algn="l"/>
                      <a:endParaRPr lang="en-US" sz="1800" dirty="0">
                        <a:latin typeface="Browallia New" panose="020B0604020202020204" pitchFamily="34" charset="-34"/>
                        <a:cs typeface="Browallia New" panose="020B0604020202020204" pitchFamily="34" charset="-34"/>
                      </a:endParaRPr>
                    </a:p>
                    <a:p>
                      <a:pPr algn="l"/>
                      <a:r>
                        <a:rPr lang="en-US" sz="1800" dirty="0">
                          <a:latin typeface="Browallia New" panose="020B0604020202020204" pitchFamily="34" charset="-34"/>
                          <a:cs typeface="Browallia New" panose="020B0604020202020204" pitchFamily="34" charset="-34"/>
                        </a:rPr>
                        <a:t>Denosumab also </a:t>
                      </a:r>
                      <a:r>
                        <a:rPr lang="en-US" sz="1800" dirty="0">
                          <a:solidFill>
                            <a:srgbClr val="FF0000"/>
                          </a:solidFill>
                          <a:latin typeface="Browallia New" panose="020B0604020202020204" pitchFamily="34" charset="-34"/>
                          <a:cs typeface="Browallia New" panose="020B0604020202020204" pitchFamily="34" charset="-34"/>
                        </a:rPr>
                        <a:t>reduces risk for radiographic vertebral fractures,</a:t>
                      </a:r>
                      <a:r>
                        <a:rPr lang="en-US" sz="1800" dirty="0">
                          <a:latin typeface="Browallia New" panose="020B0604020202020204" pitchFamily="34" charset="-34"/>
                          <a:cs typeface="Browallia New" panose="020B0604020202020204" pitchFamily="34" charset="-34"/>
                        </a:rPr>
                        <a:t> based on 1 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1931847"/>
                  </a:ext>
                </a:extLst>
              </a:tr>
            </a:tbl>
          </a:graphicData>
        </a:graphic>
      </p:graphicFrame>
    </p:spTree>
    <p:extLst>
      <p:ext uri="{BB962C8B-B14F-4D97-AF65-F5344CB8AC3E}">
        <p14:creationId xmlns:p14="http://schemas.microsoft.com/office/powerpoint/2010/main" val="27912224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graphicFrame>
        <p:nvGraphicFramePr>
          <p:cNvPr id="4" name="Table 3"/>
          <p:cNvGraphicFramePr>
            <a:graphicFrameLocks noGrp="1"/>
          </p:cNvGraphicFramePr>
          <p:nvPr>
            <p:extLst>
              <p:ext uri="{D42A27DB-BD31-4B8C-83A1-F6EECF244321}">
                <p14:modId xmlns:p14="http://schemas.microsoft.com/office/powerpoint/2010/main" val="2742725223"/>
              </p:ext>
            </p:extLst>
          </p:nvPr>
        </p:nvGraphicFramePr>
        <p:xfrm>
          <a:off x="838200" y="1162579"/>
          <a:ext cx="10515599" cy="4923896"/>
        </p:xfrm>
        <a:graphic>
          <a:graphicData uri="http://schemas.openxmlformats.org/drawingml/2006/table">
            <a:tbl>
              <a:tblPr firstRow="1" bandRow="1">
                <a:tableStyleId>{5C22544A-7EE6-4342-B048-85BDC9FD1C3A}</a:tableStyleId>
              </a:tblPr>
              <a:tblGrid>
                <a:gridCol w="1862136">
                  <a:extLst>
                    <a:ext uri="{9D8B030D-6E8A-4147-A177-3AD203B41FA5}">
                      <a16:colId xmlns:a16="http://schemas.microsoft.com/office/drawing/2014/main" val="3101053739"/>
                    </a:ext>
                  </a:extLst>
                </a:gridCol>
                <a:gridCol w="1600198">
                  <a:extLst>
                    <a:ext uri="{9D8B030D-6E8A-4147-A177-3AD203B41FA5}">
                      <a16:colId xmlns:a16="http://schemas.microsoft.com/office/drawing/2014/main" val="395114383"/>
                    </a:ext>
                  </a:extLst>
                </a:gridCol>
                <a:gridCol w="814392">
                  <a:extLst>
                    <a:ext uri="{9D8B030D-6E8A-4147-A177-3AD203B41FA5}">
                      <a16:colId xmlns:a16="http://schemas.microsoft.com/office/drawing/2014/main" val="329176409"/>
                    </a:ext>
                  </a:extLst>
                </a:gridCol>
                <a:gridCol w="1443033">
                  <a:extLst>
                    <a:ext uri="{9D8B030D-6E8A-4147-A177-3AD203B41FA5}">
                      <a16:colId xmlns:a16="http://schemas.microsoft.com/office/drawing/2014/main" val="3176704503"/>
                    </a:ext>
                  </a:extLst>
                </a:gridCol>
                <a:gridCol w="2414583">
                  <a:extLst>
                    <a:ext uri="{9D8B030D-6E8A-4147-A177-3AD203B41FA5}">
                      <a16:colId xmlns:a16="http://schemas.microsoft.com/office/drawing/2014/main" val="1941343482"/>
                    </a:ext>
                  </a:extLst>
                </a:gridCol>
                <a:gridCol w="2381257">
                  <a:extLst>
                    <a:ext uri="{9D8B030D-6E8A-4147-A177-3AD203B41FA5}">
                      <a16:colId xmlns:a16="http://schemas.microsoft.com/office/drawing/2014/main" val="2576789856"/>
                    </a:ext>
                  </a:extLst>
                </a:gridCol>
              </a:tblGrid>
              <a:tr h="710548">
                <a:tc>
                  <a:txBody>
                    <a:bodyPr/>
                    <a:lstStyle/>
                    <a:p>
                      <a:r>
                        <a:rPr lang="en-US" dirty="0"/>
                        <a:t>TRIAL</a:t>
                      </a:r>
                    </a:p>
                  </a:txBody>
                  <a:tcPr>
                    <a:lnB w="12700" cap="flat" cmpd="sng" algn="ctr">
                      <a:solidFill>
                        <a:schemeClr val="tx1"/>
                      </a:solidFill>
                      <a:prstDash val="solid"/>
                      <a:round/>
                      <a:headEnd type="none" w="med" len="med"/>
                      <a:tailEnd type="none" w="med" len="med"/>
                    </a:lnB>
                  </a:tcPr>
                </a:tc>
                <a:tc>
                  <a:txBody>
                    <a:bodyPr/>
                    <a:lstStyle/>
                    <a:p>
                      <a:r>
                        <a:rPr lang="en-US" dirty="0"/>
                        <a:t>PUBLICATION &amp; YEAR</a:t>
                      </a:r>
                    </a:p>
                  </a:txBody>
                  <a:tcPr>
                    <a:lnB w="12700" cap="flat" cmpd="sng" algn="ctr">
                      <a:solidFill>
                        <a:schemeClr val="tx1"/>
                      </a:solidFill>
                      <a:prstDash val="solid"/>
                      <a:round/>
                      <a:headEnd type="none" w="med" len="med"/>
                      <a:tailEnd type="none" w="med" len="med"/>
                    </a:lnB>
                  </a:tcPr>
                </a:tc>
                <a:tc>
                  <a:txBody>
                    <a:bodyPr/>
                    <a:lstStyle/>
                    <a:p>
                      <a:r>
                        <a:rPr lang="en-US" dirty="0"/>
                        <a:t>AUTHOR</a:t>
                      </a:r>
                    </a:p>
                  </a:txBody>
                  <a:tcPr>
                    <a:lnB w="12700" cap="flat" cmpd="sng" algn="ctr">
                      <a:solidFill>
                        <a:schemeClr val="tx1"/>
                      </a:solidFill>
                      <a:prstDash val="solid"/>
                      <a:round/>
                      <a:headEnd type="none" w="med" len="med"/>
                      <a:tailEnd type="none" w="med" len="med"/>
                    </a:lnB>
                  </a:tcPr>
                </a:tc>
                <a:tc>
                  <a:txBody>
                    <a:bodyPr/>
                    <a:lstStyle/>
                    <a:p>
                      <a:r>
                        <a:rPr lang="en-US" dirty="0"/>
                        <a:t>INDICATION</a:t>
                      </a:r>
                    </a:p>
                  </a:txBody>
                  <a:tcPr>
                    <a:lnB w="12700" cap="flat" cmpd="sng" algn="ctr">
                      <a:solidFill>
                        <a:schemeClr val="tx1"/>
                      </a:solidFill>
                      <a:prstDash val="solid"/>
                      <a:round/>
                      <a:headEnd type="none" w="med" len="med"/>
                      <a:tailEnd type="none" w="med" len="med"/>
                    </a:lnB>
                  </a:tcPr>
                </a:tc>
                <a:tc>
                  <a:txBody>
                    <a:bodyPr/>
                    <a:lstStyle/>
                    <a:p>
                      <a:r>
                        <a:rPr lang="en-US" dirty="0"/>
                        <a:t>RESULT</a:t>
                      </a:r>
                    </a:p>
                  </a:txBody>
                  <a:tcPr>
                    <a:lnB w="12700" cap="flat" cmpd="sng" algn="ctr">
                      <a:solidFill>
                        <a:schemeClr val="tx1"/>
                      </a:solidFill>
                      <a:prstDash val="solid"/>
                      <a:round/>
                      <a:headEnd type="none" w="med" len="med"/>
                      <a:tailEnd type="none" w="med" len="med"/>
                    </a:lnB>
                  </a:tcPr>
                </a:tc>
                <a:tc>
                  <a:txBody>
                    <a:bodyPr/>
                    <a:lstStyle/>
                    <a:p>
                      <a:r>
                        <a:rPr lang="en-US" dirty="0"/>
                        <a:t>CONCLUSION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053798"/>
                  </a:ext>
                </a:extLst>
              </a:tr>
              <a:tr h="4213348">
                <a:tc>
                  <a:txBody>
                    <a:bodyPr/>
                    <a:lstStyle/>
                    <a:p>
                      <a:pPr algn="l"/>
                      <a:r>
                        <a:rPr lang="en-US" sz="1800" dirty="0">
                          <a:latin typeface="Browallia New" panose="020B0604020202020204" pitchFamily="34" charset="-34"/>
                          <a:cs typeface="Browallia New" panose="020B0604020202020204" pitchFamily="34" charset="-34"/>
                        </a:rPr>
                        <a:t>Bone-modifying agents for bone loss in patients with prostate cancer receiving androgen deprivation therapy; insights from a network meta-analysis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Support Care Cancer. 2022 Jan;30(1):855-863.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Hirotaka Miyashitaet.al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Osteoporosis in men receiving Androgen deprivation therapy for Non Metastatic prostate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 typeface="Arial" panose="020B0604020202020204" pitchFamily="34" charset="0"/>
                        <a:buChar char="•"/>
                      </a:pPr>
                      <a:r>
                        <a:rPr lang="en-US" sz="1800" dirty="0">
                          <a:latin typeface="Browallia New" panose="020B0604020202020204" pitchFamily="34" charset="-34"/>
                          <a:cs typeface="Browallia New" panose="020B0604020202020204" pitchFamily="34" charset="-34"/>
                        </a:rPr>
                        <a:t>At TH, bisphosphonates (alendronate, pamidronate, and zoledronate) and Denosumab showed significant elevation compared with the no-BMA group. </a:t>
                      </a:r>
                    </a:p>
                    <a:p>
                      <a:pPr marL="285750" indent="-285750" algn="l">
                        <a:buFont typeface="Arial" panose="020B0604020202020204" pitchFamily="34" charset="0"/>
                        <a:buChar char="•"/>
                      </a:pPr>
                      <a:r>
                        <a:rPr lang="en-US" sz="1800" dirty="0">
                          <a:latin typeface="Browallia New" panose="020B0604020202020204" pitchFamily="34" charset="-34"/>
                          <a:cs typeface="Browallia New" panose="020B0604020202020204" pitchFamily="34" charset="-34"/>
                        </a:rPr>
                        <a:t>Denosumab was associated with the most BMD gain at the TH. </a:t>
                      </a:r>
                    </a:p>
                    <a:p>
                      <a:pPr marL="285750" indent="-285750" algn="l">
                        <a:buFont typeface="Arial" panose="020B0604020202020204" pitchFamily="34" charset="0"/>
                        <a:buChar char="•"/>
                      </a:pPr>
                      <a:r>
                        <a:rPr lang="en-US" sz="1800" dirty="0">
                          <a:latin typeface="Browallia New" panose="020B0604020202020204" pitchFamily="34" charset="-34"/>
                          <a:cs typeface="Browallia New" panose="020B0604020202020204" pitchFamily="34" charset="-34"/>
                        </a:rPr>
                        <a:t>Only Denosumab reduced the risk of vertebral fracture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800" dirty="0">
                          <a:latin typeface="Browallia New" panose="020B0604020202020204" pitchFamily="34" charset="-34"/>
                          <a:cs typeface="Browallia New" panose="020B0604020202020204" pitchFamily="34" charset="-34"/>
                        </a:rPr>
                        <a:t>Most bisphosphonates and </a:t>
                      </a:r>
                      <a:r>
                        <a:rPr lang="en-US" sz="1800" dirty="0">
                          <a:solidFill>
                            <a:srgbClr val="FF0000"/>
                          </a:solidFill>
                          <a:latin typeface="Browallia New" panose="020B0604020202020204" pitchFamily="34" charset="-34"/>
                          <a:cs typeface="Browallia New" panose="020B0604020202020204" pitchFamily="34" charset="-34"/>
                        </a:rPr>
                        <a:t>Denosumab significantly increased BMD at the LS and the TH in patients receiving ADT </a:t>
                      </a:r>
                      <a:r>
                        <a:rPr lang="en-US" sz="1800" dirty="0">
                          <a:latin typeface="Browallia New" panose="020B0604020202020204" pitchFamily="34" charset="-34"/>
                          <a:cs typeface="Browallia New" panose="020B0604020202020204" pitchFamily="34" charset="-34"/>
                        </a:rPr>
                        <a:t>for prostate cancer without skeletal metastasis. In particular, zoledronate and </a:t>
                      </a:r>
                      <a:r>
                        <a:rPr lang="en-US" sz="1800" dirty="0">
                          <a:solidFill>
                            <a:srgbClr val="FF0000"/>
                          </a:solidFill>
                          <a:latin typeface="Browallia New" panose="020B0604020202020204" pitchFamily="34" charset="-34"/>
                          <a:cs typeface="Browallia New" panose="020B0604020202020204" pitchFamily="34" charset="-34"/>
                        </a:rPr>
                        <a:t>Denosumab were the most potent BMAs in terms of BMD increment at the LS and the TH</a:t>
                      </a:r>
                      <a:r>
                        <a:rPr lang="en-US" sz="1800" dirty="0">
                          <a:latin typeface="Browallia New" panose="020B0604020202020204" pitchFamily="34" charset="-34"/>
                          <a:cs typeface="Browallia New" panose="020B0604020202020204" pitchFamily="34" charset="-34"/>
                        </a:rPr>
                        <a:t>, respectively. However, </a:t>
                      </a:r>
                      <a:r>
                        <a:rPr lang="en-US" sz="1800" dirty="0">
                          <a:solidFill>
                            <a:srgbClr val="FF0000"/>
                          </a:solidFill>
                          <a:latin typeface="Browallia New" panose="020B0604020202020204" pitchFamily="34" charset="-34"/>
                          <a:cs typeface="Browallia New" panose="020B0604020202020204" pitchFamily="34" charset="-34"/>
                        </a:rPr>
                        <a:t>Denosumab, not zoledronate, was the only BMA that showed a significant risk reduction of vertebral fracture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8238605"/>
                  </a:ext>
                </a:extLst>
              </a:tr>
            </a:tbl>
          </a:graphicData>
        </a:graphic>
      </p:graphicFrame>
    </p:spTree>
    <p:extLst>
      <p:ext uri="{BB962C8B-B14F-4D97-AF65-F5344CB8AC3E}">
        <p14:creationId xmlns:p14="http://schemas.microsoft.com/office/powerpoint/2010/main" val="11600199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graphicFrame>
        <p:nvGraphicFramePr>
          <p:cNvPr id="4" name="Table 3"/>
          <p:cNvGraphicFramePr>
            <a:graphicFrameLocks noGrp="1"/>
          </p:cNvGraphicFramePr>
          <p:nvPr>
            <p:extLst>
              <p:ext uri="{D42A27DB-BD31-4B8C-83A1-F6EECF244321}">
                <p14:modId xmlns:p14="http://schemas.microsoft.com/office/powerpoint/2010/main" val="2445616505"/>
              </p:ext>
            </p:extLst>
          </p:nvPr>
        </p:nvGraphicFramePr>
        <p:xfrm>
          <a:off x="838200" y="1162579"/>
          <a:ext cx="10515605" cy="2737230"/>
        </p:xfrm>
        <a:graphic>
          <a:graphicData uri="http://schemas.openxmlformats.org/drawingml/2006/table">
            <a:tbl>
              <a:tblPr firstRow="1" bandRow="1">
                <a:tableStyleId>{5C22544A-7EE6-4342-B048-85BDC9FD1C3A}</a:tableStyleId>
              </a:tblPr>
              <a:tblGrid>
                <a:gridCol w="1833563">
                  <a:extLst>
                    <a:ext uri="{9D8B030D-6E8A-4147-A177-3AD203B41FA5}">
                      <a16:colId xmlns:a16="http://schemas.microsoft.com/office/drawing/2014/main" val="3101053739"/>
                    </a:ext>
                  </a:extLst>
                </a:gridCol>
                <a:gridCol w="1471612">
                  <a:extLst>
                    <a:ext uri="{9D8B030D-6E8A-4147-A177-3AD203B41FA5}">
                      <a16:colId xmlns:a16="http://schemas.microsoft.com/office/drawing/2014/main" val="395114383"/>
                    </a:ext>
                  </a:extLst>
                </a:gridCol>
                <a:gridCol w="614364">
                  <a:extLst>
                    <a:ext uri="{9D8B030D-6E8A-4147-A177-3AD203B41FA5}">
                      <a16:colId xmlns:a16="http://schemas.microsoft.com/office/drawing/2014/main" val="329176409"/>
                    </a:ext>
                  </a:extLst>
                </a:gridCol>
                <a:gridCol w="1171574">
                  <a:extLst>
                    <a:ext uri="{9D8B030D-6E8A-4147-A177-3AD203B41FA5}">
                      <a16:colId xmlns:a16="http://schemas.microsoft.com/office/drawing/2014/main" val="3176704503"/>
                    </a:ext>
                  </a:extLst>
                </a:gridCol>
                <a:gridCol w="2828927">
                  <a:extLst>
                    <a:ext uri="{9D8B030D-6E8A-4147-A177-3AD203B41FA5}">
                      <a16:colId xmlns:a16="http://schemas.microsoft.com/office/drawing/2014/main" val="1941343482"/>
                    </a:ext>
                  </a:extLst>
                </a:gridCol>
                <a:gridCol w="2595565">
                  <a:extLst>
                    <a:ext uri="{9D8B030D-6E8A-4147-A177-3AD203B41FA5}">
                      <a16:colId xmlns:a16="http://schemas.microsoft.com/office/drawing/2014/main" val="2576789856"/>
                    </a:ext>
                  </a:extLst>
                </a:gridCol>
              </a:tblGrid>
              <a:tr h="470616">
                <a:tc>
                  <a:txBody>
                    <a:bodyPr/>
                    <a:lstStyle/>
                    <a:p>
                      <a:r>
                        <a:rPr lang="en-US" sz="1400" dirty="0"/>
                        <a:t>TRIAL</a:t>
                      </a:r>
                    </a:p>
                  </a:txBody>
                  <a:tcPr>
                    <a:lnB w="12700" cap="flat" cmpd="sng" algn="ctr">
                      <a:solidFill>
                        <a:schemeClr val="tx1"/>
                      </a:solidFill>
                      <a:prstDash val="solid"/>
                      <a:round/>
                      <a:headEnd type="none" w="med" len="med"/>
                      <a:tailEnd type="none" w="med" len="med"/>
                    </a:lnB>
                  </a:tcPr>
                </a:tc>
                <a:tc>
                  <a:txBody>
                    <a:bodyPr/>
                    <a:lstStyle/>
                    <a:p>
                      <a:r>
                        <a:rPr lang="en-US" sz="1400" dirty="0"/>
                        <a:t>PUBLICATION &amp; YEAR</a:t>
                      </a:r>
                    </a:p>
                  </a:txBody>
                  <a:tcPr>
                    <a:lnB w="12700" cap="flat" cmpd="sng" algn="ctr">
                      <a:solidFill>
                        <a:schemeClr val="tx1"/>
                      </a:solidFill>
                      <a:prstDash val="solid"/>
                      <a:round/>
                      <a:headEnd type="none" w="med" len="med"/>
                      <a:tailEnd type="none" w="med" len="med"/>
                    </a:lnB>
                  </a:tcPr>
                </a:tc>
                <a:tc>
                  <a:txBody>
                    <a:bodyPr/>
                    <a:lstStyle/>
                    <a:p>
                      <a:r>
                        <a:rPr lang="en-US" sz="1400" dirty="0"/>
                        <a:t>AUTHOR</a:t>
                      </a:r>
                    </a:p>
                  </a:txBody>
                  <a:tcPr>
                    <a:lnB w="12700" cap="flat" cmpd="sng" algn="ctr">
                      <a:solidFill>
                        <a:schemeClr val="tx1"/>
                      </a:solidFill>
                      <a:prstDash val="solid"/>
                      <a:round/>
                      <a:headEnd type="none" w="med" len="med"/>
                      <a:tailEnd type="none" w="med" len="med"/>
                    </a:lnB>
                  </a:tcPr>
                </a:tc>
                <a:tc>
                  <a:txBody>
                    <a:bodyPr/>
                    <a:lstStyle/>
                    <a:p>
                      <a:r>
                        <a:rPr lang="en-US" sz="1400" dirty="0"/>
                        <a:t>INDICATION</a:t>
                      </a:r>
                    </a:p>
                  </a:txBody>
                  <a:tcPr>
                    <a:lnB w="12700" cap="flat" cmpd="sng" algn="ctr">
                      <a:solidFill>
                        <a:schemeClr val="tx1"/>
                      </a:solidFill>
                      <a:prstDash val="solid"/>
                      <a:round/>
                      <a:headEnd type="none" w="med" len="med"/>
                      <a:tailEnd type="none" w="med" len="med"/>
                    </a:lnB>
                  </a:tcPr>
                </a:tc>
                <a:tc>
                  <a:txBody>
                    <a:bodyPr/>
                    <a:lstStyle/>
                    <a:p>
                      <a:r>
                        <a:rPr lang="en-US" sz="1400" dirty="0"/>
                        <a:t>RESULT</a:t>
                      </a:r>
                    </a:p>
                  </a:txBody>
                  <a:tcPr>
                    <a:lnB w="12700" cap="flat" cmpd="sng" algn="ctr">
                      <a:solidFill>
                        <a:schemeClr val="tx1"/>
                      </a:solidFill>
                      <a:prstDash val="solid"/>
                      <a:round/>
                      <a:headEnd type="none" w="med" len="med"/>
                      <a:tailEnd type="none" w="med" len="med"/>
                    </a:lnB>
                  </a:tcPr>
                </a:tc>
                <a:tc>
                  <a:txBody>
                    <a:bodyPr/>
                    <a:lstStyle/>
                    <a:p>
                      <a:r>
                        <a:rPr lang="en-US" sz="1400" dirty="0"/>
                        <a:t>CONCLUSION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053798"/>
                  </a:ext>
                </a:extLst>
              </a:tr>
              <a:tr h="2219070">
                <a:tc>
                  <a:txBody>
                    <a:bodyPr/>
                    <a:lstStyle/>
                    <a:p>
                      <a:pPr algn="l"/>
                      <a:r>
                        <a:rPr lang="en-US" sz="1600" dirty="0">
                          <a:latin typeface="Browallia New" panose="020B0604020202020204" pitchFamily="34" charset="-34"/>
                          <a:cs typeface="Browallia New" panose="020B0604020202020204" pitchFamily="34" charset="-34"/>
                        </a:rPr>
                        <a:t>Denosumab versus zoledronic acid for treatment of bone metastases in men with castration-resistant prostate cancer: a randomised, double-blind study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fr-FR" sz="1600" dirty="0">
                          <a:latin typeface="Browallia New" panose="020B0604020202020204" pitchFamily="34" charset="-34"/>
                          <a:cs typeface="Browallia New" panose="020B0604020202020204" pitchFamily="34" charset="-34"/>
                        </a:rPr>
                        <a:t>Lancet. 2011 Mar 5; 377(9768): 813–822.</a:t>
                      </a:r>
                      <a:r>
                        <a:rPr lang="en-US" sz="1600" dirty="0">
                          <a:latin typeface="Browallia New" panose="020B0604020202020204" pitchFamily="34" charset="-34"/>
                          <a:cs typeface="Browallia New" panose="020B0604020202020204" pitchFamily="34" charset="-34"/>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latin typeface="Browallia New" panose="020B0604020202020204" pitchFamily="34" charset="-34"/>
                          <a:cs typeface="Browallia New" panose="020B0604020202020204" pitchFamily="34" charset="-34"/>
                        </a:rPr>
                        <a:t>Karim </a:t>
                      </a:r>
                      <a:r>
                        <a:rPr lang="en-US" sz="1600" dirty="0" err="1">
                          <a:latin typeface="Browallia New" panose="020B0604020202020204" pitchFamily="34" charset="-34"/>
                          <a:cs typeface="Browallia New" panose="020B0604020202020204" pitchFamily="34" charset="-34"/>
                        </a:rPr>
                        <a:t>Fizazi</a:t>
                      </a:r>
                      <a:endParaRPr lang="en-US" sz="1600" dirty="0">
                        <a:latin typeface="Browallia New" panose="020B0604020202020204" pitchFamily="34" charset="-34"/>
                        <a:cs typeface="Browallia New" panose="020B0604020202020204" pitchFamily="34" charset="-34"/>
                      </a:endParaRPr>
                    </a:p>
                    <a:p>
                      <a:pPr algn="l"/>
                      <a:r>
                        <a:rPr lang="en-US" sz="1600" dirty="0">
                          <a:latin typeface="Browallia New" panose="020B0604020202020204" pitchFamily="34" charset="-34"/>
                          <a:cs typeface="Browallia New" panose="020B0604020202020204" pitchFamily="34" charset="-34"/>
                        </a:rPr>
                        <a:t>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dirty="0">
                          <a:latin typeface="Browallia New" panose="020B0604020202020204" pitchFamily="34" charset="-34"/>
                          <a:cs typeface="Browallia New" panose="020B0604020202020204" pitchFamily="34" charset="-34"/>
                        </a:rPr>
                        <a:t>Osteoporosis in men receiving Androgen deprivation therapy for Metastatic prostate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 typeface="Arial" panose="020B0604020202020204" pitchFamily="34" charset="0"/>
                        <a:buChar char="•"/>
                      </a:pPr>
                      <a:r>
                        <a:rPr lang="en-US" sz="1600" dirty="0">
                          <a:latin typeface="Browallia New" panose="020B0604020202020204" pitchFamily="34" charset="-34"/>
                          <a:cs typeface="Browallia New" panose="020B0604020202020204" pitchFamily="34" charset="-34"/>
                        </a:rPr>
                        <a:t>Denosumab significantly delayed the time to first on-study skeletal-related event by 18% compared with zoledronic acid, with a between-group difference of 3·6 months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600" dirty="0">
                          <a:solidFill>
                            <a:srgbClr val="FF0000"/>
                          </a:solidFill>
                          <a:latin typeface="Browallia New" panose="020B0604020202020204" pitchFamily="34" charset="-34"/>
                          <a:cs typeface="Browallia New" panose="020B0604020202020204" pitchFamily="34" charset="-34"/>
                        </a:rPr>
                        <a:t>Denosumab was better than zoledronic acid for prevention of skeletal-related events</a:t>
                      </a:r>
                      <a:r>
                        <a:rPr lang="en-US" sz="1600" dirty="0">
                          <a:latin typeface="Browallia New" panose="020B0604020202020204" pitchFamily="34" charset="-34"/>
                          <a:cs typeface="Browallia New" panose="020B0604020202020204" pitchFamily="34" charset="-34"/>
                        </a:rPr>
                        <a:t>, and potentially represents a novel treatment option in men </a:t>
                      </a:r>
                      <a:r>
                        <a:rPr lang="en-US" sz="1600" dirty="0">
                          <a:solidFill>
                            <a:srgbClr val="FF0000"/>
                          </a:solidFill>
                          <a:latin typeface="Browallia New" panose="020B0604020202020204" pitchFamily="34" charset="-34"/>
                          <a:cs typeface="Browallia New" panose="020B0604020202020204" pitchFamily="34" charset="-34"/>
                        </a:rPr>
                        <a:t>with bone metastases from castration-resistant prostate cancer.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6637644"/>
                  </a:ext>
                </a:extLst>
              </a:tr>
            </a:tbl>
          </a:graphicData>
        </a:graphic>
      </p:graphicFrame>
    </p:spTree>
    <p:extLst>
      <p:ext uri="{BB962C8B-B14F-4D97-AF65-F5344CB8AC3E}">
        <p14:creationId xmlns:p14="http://schemas.microsoft.com/office/powerpoint/2010/main" val="21511981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graphicFrame>
        <p:nvGraphicFramePr>
          <p:cNvPr id="4" name="Table 3"/>
          <p:cNvGraphicFramePr>
            <a:graphicFrameLocks noGrp="1"/>
          </p:cNvGraphicFramePr>
          <p:nvPr>
            <p:extLst>
              <p:ext uri="{D42A27DB-BD31-4B8C-83A1-F6EECF244321}">
                <p14:modId xmlns:p14="http://schemas.microsoft.com/office/powerpoint/2010/main" val="2242841858"/>
              </p:ext>
            </p:extLst>
          </p:nvPr>
        </p:nvGraphicFramePr>
        <p:xfrm>
          <a:off x="838200" y="1114423"/>
          <a:ext cx="10515626" cy="2529840"/>
        </p:xfrm>
        <a:graphic>
          <a:graphicData uri="http://schemas.openxmlformats.org/drawingml/2006/table">
            <a:tbl>
              <a:tblPr firstRow="1" bandRow="1">
                <a:tableStyleId>{5C22544A-7EE6-4342-B048-85BDC9FD1C3A}</a:tableStyleId>
              </a:tblPr>
              <a:tblGrid>
                <a:gridCol w="1576388">
                  <a:extLst>
                    <a:ext uri="{9D8B030D-6E8A-4147-A177-3AD203B41FA5}">
                      <a16:colId xmlns:a16="http://schemas.microsoft.com/office/drawing/2014/main" val="3101053739"/>
                    </a:ext>
                  </a:extLst>
                </a:gridCol>
                <a:gridCol w="1314450">
                  <a:extLst>
                    <a:ext uri="{9D8B030D-6E8A-4147-A177-3AD203B41FA5}">
                      <a16:colId xmlns:a16="http://schemas.microsoft.com/office/drawing/2014/main" val="395114383"/>
                    </a:ext>
                  </a:extLst>
                </a:gridCol>
                <a:gridCol w="828676">
                  <a:extLst>
                    <a:ext uri="{9D8B030D-6E8A-4147-A177-3AD203B41FA5}">
                      <a16:colId xmlns:a16="http://schemas.microsoft.com/office/drawing/2014/main" val="329176409"/>
                    </a:ext>
                  </a:extLst>
                </a:gridCol>
                <a:gridCol w="1400175">
                  <a:extLst>
                    <a:ext uri="{9D8B030D-6E8A-4147-A177-3AD203B41FA5}">
                      <a16:colId xmlns:a16="http://schemas.microsoft.com/office/drawing/2014/main" val="3176704503"/>
                    </a:ext>
                  </a:extLst>
                </a:gridCol>
                <a:gridCol w="3314699">
                  <a:extLst>
                    <a:ext uri="{9D8B030D-6E8A-4147-A177-3AD203B41FA5}">
                      <a16:colId xmlns:a16="http://schemas.microsoft.com/office/drawing/2014/main" val="1941343482"/>
                    </a:ext>
                  </a:extLst>
                </a:gridCol>
                <a:gridCol w="2081238">
                  <a:extLst>
                    <a:ext uri="{9D8B030D-6E8A-4147-A177-3AD203B41FA5}">
                      <a16:colId xmlns:a16="http://schemas.microsoft.com/office/drawing/2014/main" val="2576789856"/>
                    </a:ext>
                  </a:extLst>
                </a:gridCol>
              </a:tblGrid>
              <a:tr h="478503">
                <a:tc>
                  <a:txBody>
                    <a:bodyPr/>
                    <a:lstStyle/>
                    <a:p>
                      <a:r>
                        <a:rPr lang="en-US" sz="1400" dirty="0"/>
                        <a:t>TRIAL</a:t>
                      </a:r>
                    </a:p>
                  </a:txBody>
                  <a:tcPr>
                    <a:lnB w="12700" cap="flat" cmpd="sng" algn="ctr">
                      <a:solidFill>
                        <a:schemeClr val="tx1"/>
                      </a:solidFill>
                      <a:prstDash val="solid"/>
                      <a:round/>
                      <a:headEnd type="none" w="med" len="med"/>
                      <a:tailEnd type="none" w="med" len="med"/>
                    </a:lnB>
                  </a:tcPr>
                </a:tc>
                <a:tc>
                  <a:txBody>
                    <a:bodyPr/>
                    <a:lstStyle/>
                    <a:p>
                      <a:r>
                        <a:rPr lang="en-US" sz="1400" dirty="0"/>
                        <a:t>PUBLICATION &amp; YEAR</a:t>
                      </a:r>
                    </a:p>
                  </a:txBody>
                  <a:tcPr>
                    <a:lnB w="12700" cap="flat" cmpd="sng" algn="ctr">
                      <a:solidFill>
                        <a:schemeClr val="tx1"/>
                      </a:solidFill>
                      <a:prstDash val="solid"/>
                      <a:round/>
                      <a:headEnd type="none" w="med" len="med"/>
                      <a:tailEnd type="none" w="med" len="med"/>
                    </a:lnB>
                  </a:tcPr>
                </a:tc>
                <a:tc>
                  <a:txBody>
                    <a:bodyPr/>
                    <a:lstStyle/>
                    <a:p>
                      <a:r>
                        <a:rPr lang="en-US" sz="1400" dirty="0"/>
                        <a:t>AUTHOR</a:t>
                      </a:r>
                    </a:p>
                  </a:txBody>
                  <a:tcPr>
                    <a:lnB w="12700" cap="flat" cmpd="sng" algn="ctr">
                      <a:solidFill>
                        <a:schemeClr val="tx1"/>
                      </a:solidFill>
                      <a:prstDash val="solid"/>
                      <a:round/>
                      <a:headEnd type="none" w="med" len="med"/>
                      <a:tailEnd type="none" w="med" len="med"/>
                    </a:lnB>
                  </a:tcPr>
                </a:tc>
                <a:tc>
                  <a:txBody>
                    <a:bodyPr/>
                    <a:lstStyle/>
                    <a:p>
                      <a:r>
                        <a:rPr lang="en-US" sz="1400" dirty="0"/>
                        <a:t>INDICATION</a:t>
                      </a:r>
                    </a:p>
                  </a:txBody>
                  <a:tcPr>
                    <a:lnB w="12700" cap="flat" cmpd="sng" algn="ctr">
                      <a:solidFill>
                        <a:schemeClr val="tx1"/>
                      </a:solidFill>
                      <a:prstDash val="solid"/>
                      <a:round/>
                      <a:headEnd type="none" w="med" len="med"/>
                      <a:tailEnd type="none" w="med" len="med"/>
                    </a:lnB>
                  </a:tcPr>
                </a:tc>
                <a:tc>
                  <a:txBody>
                    <a:bodyPr/>
                    <a:lstStyle/>
                    <a:p>
                      <a:r>
                        <a:rPr lang="en-US" sz="1400" dirty="0"/>
                        <a:t>RESULT</a:t>
                      </a:r>
                    </a:p>
                  </a:txBody>
                  <a:tcPr>
                    <a:lnB w="12700" cap="flat" cmpd="sng" algn="ctr">
                      <a:solidFill>
                        <a:schemeClr val="tx1"/>
                      </a:solidFill>
                      <a:prstDash val="solid"/>
                      <a:round/>
                      <a:headEnd type="none" w="med" len="med"/>
                      <a:tailEnd type="none" w="med" len="med"/>
                    </a:lnB>
                  </a:tcPr>
                </a:tc>
                <a:tc>
                  <a:txBody>
                    <a:bodyPr/>
                    <a:lstStyle/>
                    <a:p>
                      <a:r>
                        <a:rPr lang="en-US" sz="1400" dirty="0"/>
                        <a:t>CONCLUSION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053798"/>
                  </a:ext>
                </a:extLst>
              </a:tr>
              <a:tr h="1857717">
                <a:tc>
                  <a:txBody>
                    <a:bodyPr/>
                    <a:lstStyle/>
                    <a:p>
                      <a:pPr algn="l"/>
                      <a:r>
                        <a:rPr lang="en-US" sz="1800" dirty="0">
                          <a:latin typeface="Browallia New" panose="020B0604020202020204" pitchFamily="34" charset="-34"/>
                          <a:cs typeface="Browallia New" panose="020B0604020202020204" pitchFamily="34" charset="-34"/>
                        </a:rPr>
                        <a:t>A Randomized, Placebo-Controlled Study of the Effects of Denosumab for the Treatment of Men with Low Bone Mineral 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J Clin Endocrinol </a:t>
                      </a:r>
                      <a:r>
                        <a:rPr lang="en-US" sz="1800" dirty="0" err="1">
                          <a:latin typeface="Browallia New" panose="020B0604020202020204" pitchFamily="34" charset="-34"/>
                          <a:cs typeface="Browallia New" panose="020B0604020202020204" pitchFamily="34" charset="-34"/>
                        </a:rPr>
                        <a:t>Metab</a:t>
                      </a:r>
                      <a:endParaRPr lang="en-US" sz="1800" dirty="0">
                        <a:latin typeface="Browallia New" panose="020B0604020202020204" pitchFamily="34" charset="-34"/>
                        <a:cs typeface="Browallia New" panose="020B0604020202020204" pitchFamily="34" charset="-34"/>
                      </a:endParaRPr>
                    </a:p>
                    <a:p>
                      <a:pPr algn="l"/>
                      <a:r>
                        <a:rPr lang="en-US" sz="1800" dirty="0">
                          <a:latin typeface="Browallia New" panose="020B0604020202020204" pitchFamily="34" charset="-34"/>
                          <a:cs typeface="Browallia New" panose="020B0604020202020204" pitchFamily="34" charset="-34"/>
                        </a:rPr>
                        <a:t>. </a:t>
                      </a:r>
                      <a:r>
                        <a:rPr lang="en-US" sz="1800">
                          <a:latin typeface="Browallia New" panose="020B0604020202020204" pitchFamily="34" charset="-34"/>
                          <a:cs typeface="Browallia New" panose="020B0604020202020204" pitchFamily="34" charset="-34"/>
                        </a:rPr>
                        <a:t>2012 Sep;97(9):3161-9.</a:t>
                      </a: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Eric Orwoll.et.al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dirty="0">
                          <a:latin typeface="Browallia New" panose="020B0604020202020204" pitchFamily="34" charset="-34"/>
                          <a:cs typeface="Browallia New" panose="020B0604020202020204" pitchFamily="34" charset="-34"/>
                        </a:rPr>
                        <a:t>Men with Osteoporosis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lang="en-US" sz="1800" dirty="0">
                          <a:latin typeface="Browallia New" panose="020B0604020202020204" pitchFamily="34" charset="-34"/>
                          <a:cs typeface="Browallia New" panose="020B0604020202020204" pitchFamily="34" charset="-34"/>
                        </a:rPr>
                        <a:t>After 12 months, Denosumab resulted in BMD increases of  5.7% at the Lumbar Spine &amp; 2.4% at the total hip</a:t>
                      </a:r>
                    </a:p>
                    <a:p>
                      <a:pPr marL="285750" indent="-285750" algn="just">
                        <a:buFont typeface="Arial" panose="020B0604020202020204" pitchFamily="34" charset="0"/>
                        <a:buChar char="•"/>
                      </a:pPr>
                      <a:endParaRPr lang="en-US" sz="18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800" dirty="0">
                          <a:solidFill>
                            <a:srgbClr val="FF0000"/>
                          </a:solidFill>
                          <a:latin typeface="Browallia New" panose="020B0604020202020204" pitchFamily="34" charset="-34"/>
                          <a:cs typeface="Browallia New" panose="020B0604020202020204" pitchFamily="34" charset="-34"/>
                        </a:rPr>
                        <a:t>One year of Denosumab therapy in men with low BMD was well tolerated and resulted in a reduction in bone resorption and significant increases in BMD at all skeletal sites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7313162"/>
                  </a:ext>
                </a:extLst>
              </a:tr>
            </a:tbl>
          </a:graphicData>
        </a:graphic>
      </p:graphicFrame>
    </p:spTree>
    <p:extLst>
      <p:ext uri="{BB962C8B-B14F-4D97-AF65-F5344CB8AC3E}">
        <p14:creationId xmlns:p14="http://schemas.microsoft.com/office/powerpoint/2010/main" val="3066229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E86D69-D538-16D4-43DA-7A97DE874F20}"/>
              </a:ext>
            </a:extLst>
          </p:cNvPr>
          <p:cNvSpPr>
            <a:spLocks noGrp="1"/>
          </p:cNvSpPr>
          <p:nvPr>
            <p:ph type="title"/>
          </p:nvPr>
        </p:nvSpPr>
        <p:spPr>
          <a:xfrm>
            <a:off x="839788" y="365125"/>
            <a:ext cx="10515600" cy="708301"/>
          </a:xfrm>
        </p:spPr>
        <p:txBody>
          <a:bodyPr>
            <a:normAutofit fontScale="90000"/>
          </a:bodyPr>
          <a:lstStyle/>
          <a:p>
            <a:r>
              <a:rPr lang="en-IN" dirty="0"/>
              <a:t>Osteoclast Activation &amp; Inhibition.</a:t>
            </a:r>
          </a:p>
        </p:txBody>
      </p:sp>
      <p:sp>
        <p:nvSpPr>
          <p:cNvPr id="8" name="Text Placeholder 7">
            <a:extLst>
              <a:ext uri="{FF2B5EF4-FFF2-40B4-BE49-F238E27FC236}">
                <a16:creationId xmlns:a16="http://schemas.microsoft.com/office/drawing/2014/main" id="{302D8C3C-34BC-FF83-31A3-6C4E6A0EEFF5}"/>
              </a:ext>
            </a:extLst>
          </p:cNvPr>
          <p:cNvSpPr>
            <a:spLocks noGrp="1"/>
          </p:cNvSpPr>
          <p:nvPr>
            <p:ph type="body" idx="1"/>
          </p:nvPr>
        </p:nvSpPr>
        <p:spPr>
          <a:xfrm>
            <a:off x="839788" y="1187831"/>
            <a:ext cx="5157787" cy="823912"/>
          </a:xfrm>
          <a:solidFill>
            <a:srgbClr val="002060"/>
          </a:solidFill>
        </p:spPr>
        <p:txBody>
          <a:bodyPr/>
          <a:lstStyle/>
          <a:p>
            <a:pPr algn="ctr"/>
            <a:r>
              <a:rPr lang="en-IN" dirty="0">
                <a:solidFill>
                  <a:schemeClr val="bg1"/>
                </a:solidFill>
              </a:rPr>
              <a:t>OSTEOCLAST ACTIVATION</a:t>
            </a:r>
          </a:p>
        </p:txBody>
      </p:sp>
      <p:sp>
        <p:nvSpPr>
          <p:cNvPr id="9" name="Content Placeholder 8">
            <a:extLst>
              <a:ext uri="{FF2B5EF4-FFF2-40B4-BE49-F238E27FC236}">
                <a16:creationId xmlns:a16="http://schemas.microsoft.com/office/drawing/2014/main" id="{930AA93A-D471-70F0-39E4-E541A97E6BC6}"/>
              </a:ext>
            </a:extLst>
          </p:cNvPr>
          <p:cNvSpPr>
            <a:spLocks noGrp="1"/>
          </p:cNvSpPr>
          <p:nvPr>
            <p:ph sz="half" idx="2"/>
          </p:nvPr>
        </p:nvSpPr>
        <p:spPr>
          <a:xfrm>
            <a:off x="836612" y="2126148"/>
            <a:ext cx="5160963" cy="4063515"/>
          </a:xfrm>
          <a:ln>
            <a:solidFill>
              <a:srgbClr val="002060"/>
            </a:solidFill>
          </a:ln>
        </p:spPr>
        <p:txBody>
          <a:bodyPr>
            <a:normAutofit/>
          </a:bodyPr>
          <a:lstStyle/>
          <a:p>
            <a:pPr marL="0" indent="0">
              <a:lnSpc>
                <a:spcPct val="100000"/>
              </a:lnSpc>
              <a:buNone/>
            </a:pPr>
            <a:r>
              <a:rPr lang="en-GB" b="1" i="0" dirty="0">
                <a:effectLst/>
              </a:rPr>
              <a:t>Molecules that stimulate bone resorption</a:t>
            </a:r>
          </a:p>
          <a:p>
            <a:pPr lvl="1" fontAlgn="base">
              <a:lnSpc>
                <a:spcPct val="100000"/>
              </a:lnSpc>
              <a:buFont typeface="Arial" panose="020B0604020202020204" pitchFamily="34" charset="0"/>
              <a:buChar char="•"/>
            </a:pPr>
            <a:r>
              <a:rPr lang="en-GB" b="0" i="0" dirty="0">
                <a:effectLst/>
              </a:rPr>
              <a:t>RANKL </a:t>
            </a:r>
          </a:p>
          <a:p>
            <a:pPr lvl="1" fontAlgn="base">
              <a:lnSpc>
                <a:spcPct val="100000"/>
              </a:lnSpc>
              <a:buFont typeface="Arial" panose="020B0604020202020204" pitchFamily="34" charset="0"/>
              <a:buChar char="•"/>
            </a:pPr>
            <a:r>
              <a:rPr lang="en-GB" b="0" i="0" dirty="0">
                <a:effectLst/>
              </a:rPr>
              <a:t>PTH</a:t>
            </a:r>
          </a:p>
          <a:p>
            <a:pPr lvl="1" fontAlgn="base">
              <a:lnSpc>
                <a:spcPct val="100000"/>
              </a:lnSpc>
              <a:buFont typeface="Arial" panose="020B0604020202020204" pitchFamily="34" charset="0"/>
              <a:buChar char="•"/>
            </a:pPr>
            <a:r>
              <a:rPr lang="en-IN" b="0" i="0" dirty="0">
                <a:effectLst/>
              </a:rPr>
              <a:t>interleukin 1 (IL-1)</a:t>
            </a:r>
          </a:p>
          <a:p>
            <a:pPr lvl="1" fontAlgn="base">
              <a:lnSpc>
                <a:spcPct val="100000"/>
              </a:lnSpc>
              <a:buFont typeface="Arial" panose="020B0604020202020204" pitchFamily="34" charset="0"/>
              <a:buChar char="•"/>
            </a:pPr>
            <a:r>
              <a:rPr lang="en-IN" b="0" i="0" dirty="0">
                <a:effectLst/>
              </a:rPr>
              <a:t>1,25 dihydroxy vitamin D</a:t>
            </a:r>
          </a:p>
          <a:p>
            <a:pPr lvl="1" fontAlgn="base">
              <a:lnSpc>
                <a:spcPct val="100000"/>
              </a:lnSpc>
              <a:buFont typeface="Arial" panose="020B0604020202020204" pitchFamily="34" charset="0"/>
              <a:buChar char="•"/>
            </a:pPr>
            <a:r>
              <a:rPr lang="en-IN" b="0" i="0" dirty="0">
                <a:effectLst/>
              </a:rPr>
              <a:t>prostaglandin E2</a:t>
            </a:r>
          </a:p>
          <a:p>
            <a:pPr lvl="1" fontAlgn="base">
              <a:lnSpc>
                <a:spcPct val="100000"/>
              </a:lnSpc>
              <a:buFont typeface="Arial" panose="020B0604020202020204" pitchFamily="34" charset="0"/>
              <a:buChar char="•"/>
            </a:pPr>
            <a:r>
              <a:rPr lang="en-IN" b="0" i="0" dirty="0">
                <a:effectLst/>
              </a:rPr>
              <a:t>IL-6 (myeloma)</a:t>
            </a:r>
          </a:p>
          <a:p>
            <a:pPr lvl="1" fontAlgn="base">
              <a:lnSpc>
                <a:spcPct val="100000"/>
              </a:lnSpc>
              <a:buFont typeface="Arial" panose="020B0604020202020204" pitchFamily="34" charset="0"/>
              <a:buChar char="•"/>
            </a:pPr>
            <a:r>
              <a:rPr lang="en-IN" b="0" i="0" dirty="0">
                <a:effectLst/>
              </a:rPr>
              <a:t>MIP-1A (myeloma)</a:t>
            </a:r>
          </a:p>
          <a:p>
            <a:pPr lvl="1" fontAlgn="base">
              <a:lnSpc>
                <a:spcPct val="120000"/>
              </a:lnSpc>
              <a:buFont typeface="Arial" panose="020B0604020202020204" pitchFamily="34" charset="0"/>
              <a:buChar char="•"/>
            </a:pPr>
            <a:endParaRPr lang="en-GB" b="0" i="0" dirty="0">
              <a:solidFill>
                <a:srgbClr val="232323"/>
              </a:solidFill>
              <a:effectLst/>
            </a:endParaRPr>
          </a:p>
          <a:p>
            <a:pPr>
              <a:lnSpc>
                <a:spcPct val="120000"/>
              </a:lnSpc>
            </a:pPr>
            <a:endParaRPr lang="en-IN" dirty="0"/>
          </a:p>
        </p:txBody>
      </p:sp>
      <p:sp>
        <p:nvSpPr>
          <p:cNvPr id="10" name="Text Placeholder 9">
            <a:extLst>
              <a:ext uri="{FF2B5EF4-FFF2-40B4-BE49-F238E27FC236}">
                <a16:creationId xmlns:a16="http://schemas.microsoft.com/office/drawing/2014/main" id="{D59FF553-9B63-2E2E-D81B-CA8C23AD64AD}"/>
              </a:ext>
            </a:extLst>
          </p:cNvPr>
          <p:cNvSpPr>
            <a:spLocks noGrp="1"/>
          </p:cNvSpPr>
          <p:nvPr>
            <p:ph type="body" sz="quarter" idx="3"/>
          </p:nvPr>
        </p:nvSpPr>
        <p:spPr>
          <a:xfrm>
            <a:off x="6169024" y="1187831"/>
            <a:ext cx="5183188" cy="823912"/>
          </a:xfrm>
          <a:solidFill>
            <a:srgbClr val="002060"/>
          </a:solidFill>
        </p:spPr>
        <p:txBody>
          <a:bodyPr/>
          <a:lstStyle/>
          <a:p>
            <a:pPr algn="ctr"/>
            <a:r>
              <a:rPr lang="en-IN" dirty="0">
                <a:solidFill>
                  <a:schemeClr val="bg1"/>
                </a:solidFill>
              </a:rPr>
              <a:t>OSTEOCLAST INHIBITION</a:t>
            </a:r>
          </a:p>
        </p:txBody>
      </p:sp>
      <p:sp>
        <p:nvSpPr>
          <p:cNvPr id="11" name="Content Placeholder 10">
            <a:extLst>
              <a:ext uri="{FF2B5EF4-FFF2-40B4-BE49-F238E27FC236}">
                <a16:creationId xmlns:a16="http://schemas.microsoft.com/office/drawing/2014/main" id="{48CDAB94-5A0B-68EA-51C1-D321B3AE5F93}"/>
              </a:ext>
            </a:extLst>
          </p:cNvPr>
          <p:cNvSpPr>
            <a:spLocks noGrp="1"/>
          </p:cNvSpPr>
          <p:nvPr>
            <p:ph sz="quarter" idx="4"/>
          </p:nvPr>
        </p:nvSpPr>
        <p:spPr>
          <a:xfrm>
            <a:off x="6194427" y="2126148"/>
            <a:ext cx="5138736" cy="4063515"/>
          </a:xfrm>
          <a:ln>
            <a:solidFill>
              <a:srgbClr val="002060"/>
            </a:solidFill>
          </a:ln>
        </p:spPr>
        <p:txBody>
          <a:bodyPr>
            <a:normAutofit/>
          </a:bodyPr>
          <a:lstStyle/>
          <a:p>
            <a:pPr marL="0" indent="0">
              <a:lnSpc>
                <a:spcPct val="120000"/>
              </a:lnSpc>
              <a:buNone/>
            </a:pPr>
            <a:r>
              <a:rPr lang="en-GB" b="1" dirty="0"/>
              <a:t>Molecules that inhibit bone resorption</a:t>
            </a:r>
            <a:endParaRPr lang="en-IN" b="1" dirty="0"/>
          </a:p>
          <a:p>
            <a:pPr lvl="1" algn="just">
              <a:lnSpc>
                <a:spcPct val="100000"/>
              </a:lnSpc>
            </a:pPr>
            <a:r>
              <a:rPr lang="en-IN" dirty="0"/>
              <a:t>Oosteoprotegerin (OPG)</a:t>
            </a:r>
          </a:p>
          <a:p>
            <a:pPr lvl="1" algn="just">
              <a:lnSpc>
                <a:spcPct val="100000"/>
              </a:lnSpc>
            </a:pPr>
            <a:r>
              <a:rPr lang="en-IN" dirty="0"/>
              <a:t>Calcitonin </a:t>
            </a:r>
          </a:p>
          <a:p>
            <a:pPr lvl="1" algn="just">
              <a:lnSpc>
                <a:spcPct val="100000"/>
              </a:lnSpc>
            </a:pPr>
            <a:r>
              <a:rPr lang="en-IN" dirty="0"/>
              <a:t>Estrogen </a:t>
            </a:r>
          </a:p>
          <a:p>
            <a:pPr lvl="1" algn="just">
              <a:lnSpc>
                <a:spcPct val="100000"/>
              </a:lnSpc>
            </a:pPr>
            <a:r>
              <a:rPr lang="en-IN" dirty="0"/>
              <a:t>Inhibits activation of adenylyl cyclase</a:t>
            </a:r>
          </a:p>
          <a:p>
            <a:pPr lvl="1" algn="just">
              <a:lnSpc>
                <a:spcPct val="100000"/>
              </a:lnSpc>
            </a:pPr>
            <a:r>
              <a:rPr lang="en-IN" dirty="0"/>
              <a:t>transforming growth factor beta (TGF beta) </a:t>
            </a:r>
          </a:p>
          <a:p>
            <a:pPr lvl="1" algn="just">
              <a:lnSpc>
                <a:spcPct val="100000"/>
              </a:lnSpc>
            </a:pPr>
            <a:r>
              <a:rPr lang="en-IN" dirty="0"/>
              <a:t>Interleukin 10 (IL-10)</a:t>
            </a:r>
          </a:p>
        </p:txBody>
      </p:sp>
      <p:sp>
        <p:nvSpPr>
          <p:cNvPr id="12" name="Rectangle 11">
            <a:extLst>
              <a:ext uri="{FF2B5EF4-FFF2-40B4-BE49-F238E27FC236}">
                <a16:creationId xmlns:a16="http://schemas.microsoft.com/office/drawing/2014/main" id="{56A7C6B3-287E-1AAA-7D8B-9E16A8CF86BA}"/>
              </a:ext>
            </a:extLst>
          </p:cNvPr>
          <p:cNvSpPr/>
          <p:nvPr/>
        </p:nvSpPr>
        <p:spPr>
          <a:xfrm>
            <a:off x="1762540" y="2650435"/>
            <a:ext cx="1232452" cy="9541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AB98CFA-3FAB-314B-E64D-8D3D17D7AB72}"/>
              </a:ext>
            </a:extLst>
          </p:cNvPr>
          <p:cNvSpPr/>
          <p:nvPr/>
        </p:nvSpPr>
        <p:spPr>
          <a:xfrm>
            <a:off x="6637475" y="2650435"/>
            <a:ext cx="3394421" cy="1060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5286685" y="6436951"/>
            <a:ext cx="6096000" cy="276999"/>
          </a:xfrm>
          <a:prstGeom prst="rect">
            <a:avLst/>
          </a:prstGeom>
        </p:spPr>
        <p:txBody>
          <a:bodyPr>
            <a:spAutoFit/>
          </a:bodyPr>
          <a:lstStyle/>
          <a:p>
            <a:pPr algn="r"/>
            <a:r>
              <a:rPr lang="en-US" sz="1200" dirty="0"/>
              <a:t>https://www.orthobullets.com/basic-science/9010/bone-signaling-and-rankl</a:t>
            </a:r>
          </a:p>
        </p:txBody>
      </p:sp>
    </p:spTree>
    <p:extLst>
      <p:ext uri="{BB962C8B-B14F-4D97-AF65-F5344CB8AC3E}">
        <p14:creationId xmlns:p14="http://schemas.microsoft.com/office/powerpoint/2010/main" val="16369406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B5C821-F24B-B527-74E8-09531DDFB104}"/>
              </a:ext>
            </a:extLst>
          </p:cNvPr>
          <p:cNvSpPr>
            <a:spLocks noGrp="1"/>
          </p:cNvSpPr>
          <p:nvPr>
            <p:ph type="ctrTitle"/>
          </p:nvPr>
        </p:nvSpPr>
        <p:spPr>
          <a:xfrm>
            <a:off x="1524000" y="2549525"/>
            <a:ext cx="9144000" cy="879475"/>
          </a:xfrm>
        </p:spPr>
        <p:txBody>
          <a:bodyPr>
            <a:normAutofit fontScale="90000"/>
          </a:bodyPr>
          <a:lstStyle/>
          <a:p>
            <a:r>
              <a:rPr lang="en-US" sz="8800" dirty="0">
                <a:solidFill>
                  <a:schemeClr val="bg1"/>
                </a:solidFill>
              </a:rPr>
              <a:t>Denosumab </a:t>
            </a:r>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3998" y="3451859"/>
            <a:ext cx="9144000" cy="1075979"/>
          </a:xfrm>
        </p:spPr>
        <p:txBody>
          <a:bodyPr>
            <a:normAutofit fontScale="85000" lnSpcReduction="10000"/>
          </a:bodyPr>
          <a:lstStyle/>
          <a:p>
            <a:r>
              <a:rPr lang="en-US" sz="5400" b="1" dirty="0">
                <a:solidFill>
                  <a:srgbClr val="FFFF00"/>
                </a:solidFill>
              </a:rPr>
              <a:t>Section 8: FAQ</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110</a:t>
            </a:fld>
            <a:endParaRPr lang="en-US"/>
          </a:p>
        </p:txBody>
      </p:sp>
      <p:sp>
        <p:nvSpPr>
          <p:cNvPr id="6" name="Rectangle 5">
            <a:extLst>
              <a:ext uri="{FF2B5EF4-FFF2-40B4-BE49-F238E27FC236}">
                <a16:creationId xmlns:a16="http://schemas.microsoft.com/office/drawing/2014/main" id="{F0D94AF9-E106-CDCC-08BD-97B0177E8AB2}"/>
              </a:ext>
            </a:extLst>
          </p:cNvPr>
          <p:cNvSpPr/>
          <p:nvPr/>
        </p:nvSpPr>
        <p:spPr>
          <a:xfrm>
            <a:off x="4399720" y="3406140"/>
            <a:ext cx="3392557"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91355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A6D5-BD50-C2D1-13EE-311F3C7CFAE3}"/>
              </a:ext>
            </a:extLst>
          </p:cNvPr>
          <p:cNvSpPr>
            <a:spLocks noGrp="1"/>
          </p:cNvSpPr>
          <p:nvPr>
            <p:ph type="title"/>
          </p:nvPr>
        </p:nvSpPr>
        <p:spPr/>
        <p:txBody>
          <a:bodyPr>
            <a:normAutofit fontScale="90000"/>
          </a:bodyPr>
          <a:lstStyle/>
          <a:p>
            <a:r>
              <a:rPr lang="en-GB" dirty="0"/>
              <a:t>Is Denosumab a chemotherapy drug?</a:t>
            </a:r>
            <a:endParaRPr lang="en-IN" dirty="0"/>
          </a:p>
        </p:txBody>
      </p:sp>
      <p:sp>
        <p:nvSpPr>
          <p:cNvPr id="3" name="Content Placeholder 2">
            <a:extLst>
              <a:ext uri="{FF2B5EF4-FFF2-40B4-BE49-F238E27FC236}">
                <a16:creationId xmlns:a16="http://schemas.microsoft.com/office/drawing/2014/main" id="{DAE065FC-0AF9-B52D-0199-6FF082C8310C}"/>
              </a:ext>
            </a:extLst>
          </p:cNvPr>
          <p:cNvSpPr>
            <a:spLocks noGrp="1"/>
          </p:cNvSpPr>
          <p:nvPr>
            <p:ph idx="1"/>
          </p:nvPr>
        </p:nvSpPr>
        <p:spPr/>
        <p:txBody>
          <a:bodyPr/>
          <a:lstStyle/>
          <a:p>
            <a:pPr algn="just"/>
            <a:r>
              <a:rPr lang="en-GB" dirty="0"/>
              <a:t>No. Denosumab is not a chemotherapy drug. </a:t>
            </a:r>
          </a:p>
          <a:p>
            <a:pPr algn="just"/>
            <a:r>
              <a:rPr lang="en-GB" dirty="0"/>
              <a:t>It is a targeted treatment, called a monoclonal antibody and is classified as a bone-modifying agent. </a:t>
            </a:r>
          </a:p>
          <a:p>
            <a:pPr algn="just"/>
            <a:r>
              <a:rPr lang="en-GB" dirty="0"/>
              <a:t>Although it is not a chemotherapy drug it is often given with chemotherapy medicines.</a:t>
            </a:r>
            <a:endParaRPr lang="en-IN" dirty="0"/>
          </a:p>
        </p:txBody>
      </p:sp>
    </p:spTree>
    <p:extLst>
      <p:ext uri="{BB962C8B-B14F-4D97-AF65-F5344CB8AC3E}">
        <p14:creationId xmlns:p14="http://schemas.microsoft.com/office/powerpoint/2010/main" val="37906918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4127-3B37-A98B-8FA4-E9486A3E04E8}"/>
              </a:ext>
            </a:extLst>
          </p:cNvPr>
          <p:cNvSpPr>
            <a:spLocks noGrp="1"/>
          </p:cNvSpPr>
          <p:nvPr>
            <p:ph type="title"/>
          </p:nvPr>
        </p:nvSpPr>
        <p:spPr>
          <a:xfrm>
            <a:off x="838200" y="259107"/>
            <a:ext cx="10515600" cy="675595"/>
          </a:xfrm>
        </p:spPr>
        <p:txBody>
          <a:bodyPr>
            <a:normAutofit fontScale="90000"/>
          </a:bodyPr>
          <a:lstStyle/>
          <a:p>
            <a:r>
              <a:rPr lang="en-IN" dirty="0"/>
              <a:t>Does Denosumab increase bone density in Patients with Prostate Cancer?</a:t>
            </a:r>
          </a:p>
        </p:txBody>
      </p:sp>
      <p:sp>
        <p:nvSpPr>
          <p:cNvPr id="3" name="Content Placeholder 2">
            <a:extLst>
              <a:ext uri="{FF2B5EF4-FFF2-40B4-BE49-F238E27FC236}">
                <a16:creationId xmlns:a16="http://schemas.microsoft.com/office/drawing/2014/main" id="{69821A44-AA9A-A542-2B3E-DFBF521C5E83}"/>
              </a:ext>
            </a:extLst>
          </p:cNvPr>
          <p:cNvSpPr>
            <a:spLocks noGrp="1"/>
          </p:cNvSpPr>
          <p:nvPr>
            <p:ph idx="1"/>
          </p:nvPr>
        </p:nvSpPr>
        <p:spPr>
          <a:xfrm>
            <a:off x="838200" y="1147100"/>
            <a:ext cx="10515600" cy="5001909"/>
          </a:xfrm>
        </p:spPr>
        <p:txBody>
          <a:bodyPr>
            <a:normAutofit fontScale="92500"/>
          </a:bodyPr>
          <a:lstStyle/>
          <a:p>
            <a:pPr algn="just"/>
            <a:r>
              <a:rPr lang="en-GB" dirty="0"/>
              <a:t>Yes, denosumab does increase bone density.</a:t>
            </a:r>
          </a:p>
          <a:p>
            <a:pPr algn="just"/>
            <a:r>
              <a:rPr lang="en-GB" dirty="0"/>
              <a:t>Denosumab significantly increased BMD at all clinical sites measured, relative to treatment with placebo at 3 years: </a:t>
            </a:r>
          </a:p>
          <a:p>
            <a:pPr lvl="1" algn="just">
              <a:buFont typeface="Arial" panose="020B0604020202020204" pitchFamily="34" charset="0"/>
              <a:buChar char="•"/>
            </a:pPr>
            <a:r>
              <a:rPr lang="en-GB" dirty="0"/>
              <a:t>7.9% at the lumbar spine, 5.7% at the total hip, 4.9% at the femoral neck, 6.9% at the hip trochanter, 6.9% at the distal 1/3 radius and 4.7% at the total body (all p &lt; 0.0001). </a:t>
            </a:r>
          </a:p>
          <a:p>
            <a:pPr algn="just"/>
            <a:r>
              <a:rPr lang="en-GB" dirty="0"/>
              <a:t>In a prospectively planned exploratory analysis, significant increases in BMD were observed at the lumbar spine, total hip, femoral neck and the hip trochanter 1 month after the initial dose</a:t>
            </a:r>
            <a:endParaRPr lang="en-IN" dirty="0"/>
          </a:p>
        </p:txBody>
      </p:sp>
    </p:spTree>
    <p:extLst>
      <p:ext uri="{BB962C8B-B14F-4D97-AF65-F5344CB8AC3E}">
        <p14:creationId xmlns:p14="http://schemas.microsoft.com/office/powerpoint/2010/main" val="23582555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F916-DAA2-1E61-67FF-16A9498574BE}"/>
              </a:ext>
            </a:extLst>
          </p:cNvPr>
          <p:cNvSpPr>
            <a:spLocks noGrp="1"/>
          </p:cNvSpPr>
          <p:nvPr>
            <p:ph type="title"/>
          </p:nvPr>
        </p:nvSpPr>
        <p:spPr>
          <a:xfrm>
            <a:off x="838200" y="272359"/>
            <a:ext cx="10515600" cy="675595"/>
          </a:xfrm>
        </p:spPr>
        <p:txBody>
          <a:bodyPr>
            <a:normAutofit fontScale="90000"/>
          </a:bodyPr>
          <a:lstStyle/>
          <a:p>
            <a:r>
              <a:rPr kumimoji="0" lang="en-IN" sz="4400" b="1"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Does Denosumab increase the risk of new Fracture in Patients with Prostate Cancer?</a:t>
            </a:r>
            <a:endParaRPr lang="en-IN" dirty="0"/>
          </a:p>
        </p:txBody>
      </p:sp>
      <p:sp>
        <p:nvSpPr>
          <p:cNvPr id="3" name="Content Placeholder 2">
            <a:extLst>
              <a:ext uri="{FF2B5EF4-FFF2-40B4-BE49-F238E27FC236}">
                <a16:creationId xmlns:a16="http://schemas.microsoft.com/office/drawing/2014/main" id="{666EAB29-A405-7A11-A8CC-0C0D727E6C64}"/>
              </a:ext>
            </a:extLst>
          </p:cNvPr>
          <p:cNvSpPr>
            <a:spLocks noGrp="1"/>
          </p:cNvSpPr>
          <p:nvPr>
            <p:ph idx="1"/>
          </p:nvPr>
        </p:nvSpPr>
        <p:spPr/>
        <p:txBody>
          <a:bodyPr/>
          <a:lstStyle/>
          <a:p>
            <a:pPr marL="0" indent="0" algn="just">
              <a:buNone/>
            </a:pPr>
            <a:r>
              <a:rPr lang="en-GB" dirty="0"/>
              <a:t>NO. reversely Denosumab demonstrated a significant relative risk reduction of new vertebral fractures: </a:t>
            </a:r>
          </a:p>
          <a:p>
            <a:pPr marL="971550" lvl="1" indent="-457200" algn="just">
              <a:buFont typeface="Arial" panose="020B0604020202020204" pitchFamily="34" charset="0"/>
              <a:buChar char="•"/>
            </a:pPr>
            <a:r>
              <a:rPr lang="en-GB" dirty="0"/>
              <a:t>85% (1.6% absolute risk reduction) at 1 year, </a:t>
            </a:r>
          </a:p>
          <a:p>
            <a:pPr marL="971550" lvl="1" indent="-457200" algn="just">
              <a:buFont typeface="Arial" panose="020B0604020202020204" pitchFamily="34" charset="0"/>
              <a:buChar char="•"/>
            </a:pPr>
            <a:r>
              <a:rPr lang="en-GB" dirty="0"/>
              <a:t>69% (2.2% absolute risk reduction) at 2 years and </a:t>
            </a:r>
          </a:p>
          <a:p>
            <a:pPr marL="971550" lvl="1" indent="-457200" algn="just">
              <a:buFont typeface="Arial" panose="020B0604020202020204" pitchFamily="34" charset="0"/>
              <a:buChar char="•"/>
            </a:pPr>
            <a:r>
              <a:rPr lang="en-GB" dirty="0"/>
              <a:t>62% (2.4% absolute risk reduction) at 3 years (all p &lt; 0.01). </a:t>
            </a:r>
            <a:endParaRPr lang="en-IN" dirty="0"/>
          </a:p>
        </p:txBody>
      </p:sp>
    </p:spTree>
    <p:extLst>
      <p:ext uri="{BB962C8B-B14F-4D97-AF65-F5344CB8AC3E}">
        <p14:creationId xmlns:p14="http://schemas.microsoft.com/office/powerpoint/2010/main" val="27613389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F3F1-53FE-04B4-D70C-F420755E8E6E}"/>
              </a:ext>
            </a:extLst>
          </p:cNvPr>
          <p:cNvSpPr>
            <a:spLocks noGrp="1"/>
          </p:cNvSpPr>
          <p:nvPr>
            <p:ph type="title"/>
          </p:nvPr>
        </p:nvSpPr>
        <p:spPr/>
        <p:txBody>
          <a:bodyPr>
            <a:normAutofit fontScale="90000"/>
          </a:bodyPr>
          <a:lstStyle/>
          <a:p>
            <a:r>
              <a:rPr lang="en-GB" dirty="0"/>
              <a:t>How long should you take Denosumab for?</a:t>
            </a:r>
            <a:endParaRPr lang="en-IN" dirty="0"/>
          </a:p>
        </p:txBody>
      </p:sp>
      <p:sp>
        <p:nvSpPr>
          <p:cNvPr id="3" name="Content Placeholder 2">
            <a:extLst>
              <a:ext uri="{FF2B5EF4-FFF2-40B4-BE49-F238E27FC236}">
                <a16:creationId xmlns:a16="http://schemas.microsoft.com/office/drawing/2014/main" id="{52C63F58-6F90-0555-066E-7CBCBB9E69E2}"/>
              </a:ext>
            </a:extLst>
          </p:cNvPr>
          <p:cNvSpPr>
            <a:spLocks noGrp="1"/>
          </p:cNvSpPr>
          <p:nvPr>
            <p:ph idx="1"/>
          </p:nvPr>
        </p:nvSpPr>
        <p:spPr>
          <a:xfrm>
            <a:off x="838200" y="1133847"/>
            <a:ext cx="10515600" cy="5359027"/>
          </a:xfrm>
        </p:spPr>
        <p:txBody>
          <a:bodyPr>
            <a:normAutofit fontScale="92500" lnSpcReduction="20000"/>
          </a:bodyPr>
          <a:lstStyle/>
          <a:p>
            <a:pPr algn="just"/>
            <a:r>
              <a:rPr lang="en-GB" dirty="0"/>
              <a:t>Denosumab  is meant to be taken long-term. </a:t>
            </a:r>
          </a:p>
          <a:p>
            <a:pPr algn="just"/>
            <a:r>
              <a:rPr lang="en-GB" dirty="0"/>
              <a:t>Efficacy and safety of Denosumab once every 6 months for 3 years were investigated in men with histologically confirmed non-metastatic prostate cancer receiving ADT</a:t>
            </a:r>
          </a:p>
          <a:p>
            <a:pPr algn="just"/>
            <a:r>
              <a:rPr lang="en-GB" dirty="0"/>
              <a:t>However, Denosumab should be discontinued if you experience intolerable side effects or serious side effects such as osteonecrosis of the jaw or osteomyelitis, or if Denosumab appears to be ineffective for you.</a:t>
            </a:r>
          </a:p>
          <a:p>
            <a:pPr algn="just"/>
            <a:r>
              <a:rPr lang="en-GB" dirty="0"/>
              <a:t>There have been reports of a higher risk of multiple vertebral fractures and hypercalcemia (high calcium levels) occurring within the first year following discontinuation of Denosumab. </a:t>
            </a:r>
          </a:p>
          <a:p>
            <a:pPr algn="just"/>
            <a:r>
              <a:rPr lang="en-GB" dirty="0"/>
              <a:t>Patients should be monitored for both conditions when Denosumab is stopped.</a:t>
            </a:r>
          </a:p>
        </p:txBody>
      </p:sp>
    </p:spTree>
    <p:extLst>
      <p:ext uri="{BB962C8B-B14F-4D97-AF65-F5344CB8AC3E}">
        <p14:creationId xmlns:p14="http://schemas.microsoft.com/office/powerpoint/2010/main" val="31763706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4D7B9-4310-C2AA-51C7-6C4A24B5917F}"/>
              </a:ext>
            </a:extLst>
          </p:cNvPr>
          <p:cNvSpPr>
            <a:spLocks noGrp="1"/>
          </p:cNvSpPr>
          <p:nvPr>
            <p:ph type="title"/>
          </p:nvPr>
        </p:nvSpPr>
        <p:spPr/>
        <p:txBody>
          <a:bodyPr>
            <a:normAutofit fontScale="90000"/>
          </a:bodyPr>
          <a:lstStyle/>
          <a:p>
            <a:r>
              <a:rPr lang="en-GB" dirty="0"/>
              <a:t>Does Denosumab weaken your immune system?</a:t>
            </a:r>
            <a:endParaRPr lang="en-IN" dirty="0"/>
          </a:p>
        </p:txBody>
      </p:sp>
      <p:sp>
        <p:nvSpPr>
          <p:cNvPr id="3" name="Content Placeholder 2">
            <a:extLst>
              <a:ext uri="{FF2B5EF4-FFF2-40B4-BE49-F238E27FC236}">
                <a16:creationId xmlns:a16="http://schemas.microsoft.com/office/drawing/2014/main" id="{A2408845-1011-58B3-70AC-0833DDBD6E0B}"/>
              </a:ext>
            </a:extLst>
          </p:cNvPr>
          <p:cNvSpPr>
            <a:spLocks noGrp="1"/>
          </p:cNvSpPr>
          <p:nvPr>
            <p:ph idx="1"/>
          </p:nvPr>
        </p:nvSpPr>
        <p:spPr>
          <a:xfrm>
            <a:off x="838200" y="1040721"/>
            <a:ext cx="10515600" cy="5187802"/>
          </a:xfrm>
        </p:spPr>
        <p:txBody>
          <a:bodyPr>
            <a:normAutofit fontScale="85000" lnSpcReduction="10000"/>
          </a:bodyPr>
          <a:lstStyle/>
          <a:p>
            <a:pPr algn="just"/>
            <a:r>
              <a:rPr lang="en-GB" dirty="0"/>
              <a:t>Yes, Denosumab (denosumab) does appear to weaken your immune system. </a:t>
            </a:r>
          </a:p>
          <a:p>
            <a:pPr algn="just"/>
            <a:r>
              <a:rPr lang="en-GB" dirty="0"/>
              <a:t>Research has shown people who take Denosumab are at an increased risk of serious infections leading to hospitalizations, including serious infections of the skin, abdominal, urinary tract, and ear. </a:t>
            </a:r>
          </a:p>
          <a:p>
            <a:pPr algn="just"/>
            <a:r>
              <a:rPr lang="en-GB" dirty="0"/>
              <a:t>People administered concomitant immunosuppressant agents (such as prednisone or cyclosporine) or with impaired immune systems may be at an even higher risk.</a:t>
            </a:r>
          </a:p>
          <a:p>
            <a:pPr algn="just"/>
            <a:r>
              <a:rPr lang="en-GB" b="0" i="0" dirty="0">
                <a:solidFill>
                  <a:srgbClr val="242424"/>
                </a:solidFill>
                <a:effectLst/>
              </a:rPr>
              <a:t>RANKL and RANK are also expressed in cells of the immune system, including activated T lymphocytes, B cells, and dendritic cells.</a:t>
            </a:r>
            <a:endParaRPr lang="en-GB" dirty="0"/>
          </a:p>
          <a:p>
            <a:pPr algn="just"/>
            <a:r>
              <a:rPr lang="en-GB" dirty="0"/>
              <a:t>This implies that inhibition of RANKL by Denosumab might alter a person’s immune function and increase their susceptibility to infections</a:t>
            </a:r>
            <a:r>
              <a:rPr lang="en-GB" dirty="0">
                <a:highlight>
                  <a:srgbClr val="FFFF00"/>
                </a:highlight>
              </a:rPr>
              <a:t>.</a:t>
            </a:r>
            <a:endParaRPr lang="en-IN" dirty="0">
              <a:highlight>
                <a:srgbClr val="FFFF00"/>
              </a:highlight>
            </a:endParaRPr>
          </a:p>
        </p:txBody>
      </p:sp>
    </p:spTree>
    <p:extLst>
      <p:ext uri="{BB962C8B-B14F-4D97-AF65-F5344CB8AC3E}">
        <p14:creationId xmlns:p14="http://schemas.microsoft.com/office/powerpoint/2010/main" val="19605770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74670-E6DA-33C3-E0D8-0C214A4A0816}"/>
              </a:ext>
            </a:extLst>
          </p:cNvPr>
          <p:cNvSpPr>
            <a:spLocks noGrp="1"/>
          </p:cNvSpPr>
          <p:nvPr>
            <p:ph type="title"/>
          </p:nvPr>
        </p:nvSpPr>
        <p:spPr/>
        <p:txBody>
          <a:bodyPr>
            <a:normAutofit fontScale="90000"/>
          </a:bodyPr>
          <a:lstStyle/>
          <a:p>
            <a:r>
              <a:rPr lang="en-IN" dirty="0"/>
              <a:t>Does Denosumab cause bone pain?</a:t>
            </a:r>
          </a:p>
        </p:txBody>
      </p:sp>
      <p:sp>
        <p:nvSpPr>
          <p:cNvPr id="3" name="Content Placeholder 2">
            <a:extLst>
              <a:ext uri="{FF2B5EF4-FFF2-40B4-BE49-F238E27FC236}">
                <a16:creationId xmlns:a16="http://schemas.microsoft.com/office/drawing/2014/main" id="{AAF8BAC2-A256-33DA-8BE6-4BC21B35B871}"/>
              </a:ext>
            </a:extLst>
          </p:cNvPr>
          <p:cNvSpPr>
            <a:spLocks noGrp="1"/>
          </p:cNvSpPr>
          <p:nvPr>
            <p:ph idx="1"/>
          </p:nvPr>
        </p:nvSpPr>
        <p:spPr>
          <a:xfrm>
            <a:off x="838200" y="927651"/>
            <a:ext cx="10515600" cy="5380383"/>
          </a:xfrm>
        </p:spPr>
        <p:txBody>
          <a:bodyPr>
            <a:normAutofit fontScale="92500"/>
          </a:bodyPr>
          <a:lstStyle/>
          <a:p>
            <a:pPr algn="just"/>
            <a:r>
              <a:rPr lang="en-GB" dirty="0"/>
              <a:t>Denosumab may cause pain in the bones, muscles, and joints. </a:t>
            </a:r>
          </a:p>
          <a:p>
            <a:pPr algn="just"/>
            <a:r>
              <a:rPr lang="en-GB" dirty="0"/>
              <a:t>Pain in the bones, joints, or muscles may start soon after treatment or many months later, but usually in the first year of taking Denosumab. </a:t>
            </a:r>
          </a:p>
          <a:p>
            <a:pPr algn="just"/>
            <a:r>
              <a:rPr lang="en-GB" dirty="0"/>
              <a:t>This pain may be severe and decrease your quality of life or it may be mild and barely noticeable.</a:t>
            </a:r>
          </a:p>
          <a:p>
            <a:pPr algn="just"/>
            <a:r>
              <a:rPr lang="en-GB" dirty="0"/>
              <a:t>Research has shown that for most patients, Denosumab is more effective than zoledronic acid at extending the bone pain-free interval. </a:t>
            </a:r>
          </a:p>
          <a:p>
            <a:pPr algn="just"/>
            <a:r>
              <a:rPr lang="en-GB" dirty="0"/>
              <a:t>Overall across several different cancer types, Denosumab extended the pain-free interval by 1.8 months.</a:t>
            </a:r>
            <a:endParaRPr lang="en-IN" dirty="0"/>
          </a:p>
        </p:txBody>
      </p:sp>
    </p:spTree>
    <p:extLst>
      <p:ext uri="{BB962C8B-B14F-4D97-AF65-F5344CB8AC3E}">
        <p14:creationId xmlns:p14="http://schemas.microsoft.com/office/powerpoint/2010/main" val="13115273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06F8-D2BE-4A6C-A694-D9FA63B2C54C}"/>
              </a:ext>
            </a:extLst>
          </p:cNvPr>
          <p:cNvSpPr>
            <a:spLocks noGrp="1"/>
          </p:cNvSpPr>
          <p:nvPr>
            <p:ph type="title"/>
          </p:nvPr>
        </p:nvSpPr>
        <p:spPr/>
        <p:txBody>
          <a:bodyPr>
            <a:normAutofit fontScale="90000"/>
          </a:bodyPr>
          <a:lstStyle/>
          <a:p>
            <a:r>
              <a:rPr lang="en-GB" dirty="0"/>
              <a:t>Does Denosumab cause low blood pressure?</a:t>
            </a:r>
            <a:endParaRPr lang="en-IN" dirty="0"/>
          </a:p>
        </p:txBody>
      </p:sp>
      <p:sp>
        <p:nvSpPr>
          <p:cNvPr id="3" name="Content Placeholder 2">
            <a:extLst>
              <a:ext uri="{FF2B5EF4-FFF2-40B4-BE49-F238E27FC236}">
                <a16:creationId xmlns:a16="http://schemas.microsoft.com/office/drawing/2014/main" id="{7A892C7B-BD28-FED7-2D85-6CF5613BB092}"/>
              </a:ext>
            </a:extLst>
          </p:cNvPr>
          <p:cNvSpPr>
            <a:spLocks noGrp="1"/>
          </p:cNvSpPr>
          <p:nvPr>
            <p:ph idx="1"/>
          </p:nvPr>
        </p:nvSpPr>
        <p:spPr/>
        <p:txBody>
          <a:bodyPr/>
          <a:lstStyle/>
          <a:p>
            <a:r>
              <a:rPr lang="en-GB" dirty="0"/>
              <a:t>Low blood pressure is not a common side effect of Denosumab; </a:t>
            </a:r>
          </a:p>
          <a:p>
            <a:r>
              <a:rPr lang="en-GB" dirty="0"/>
              <a:t>However, it may occur in people who are allergic to Denosumab alongside other allergy symptoms such as facial and throat swelling and tightness, shortness of breath, and a rash.</a:t>
            </a:r>
            <a:endParaRPr lang="en-IN" dirty="0"/>
          </a:p>
        </p:txBody>
      </p:sp>
    </p:spTree>
    <p:extLst>
      <p:ext uri="{BB962C8B-B14F-4D97-AF65-F5344CB8AC3E}">
        <p14:creationId xmlns:p14="http://schemas.microsoft.com/office/powerpoint/2010/main" val="2069084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A78B-7FD7-4C6C-A5E5-9740FE0260E4}"/>
              </a:ext>
            </a:extLst>
          </p:cNvPr>
          <p:cNvSpPr>
            <a:spLocks noGrp="1"/>
          </p:cNvSpPr>
          <p:nvPr>
            <p:ph type="title"/>
          </p:nvPr>
        </p:nvSpPr>
        <p:spPr/>
        <p:txBody>
          <a:bodyPr>
            <a:normAutofit fontScale="90000"/>
          </a:bodyPr>
          <a:lstStyle/>
          <a:p>
            <a:r>
              <a:rPr lang="en-GB" dirty="0"/>
              <a:t>Does Denosumab cause weight gain?</a:t>
            </a:r>
            <a:endParaRPr lang="en-IN" dirty="0"/>
          </a:p>
        </p:txBody>
      </p:sp>
      <p:sp>
        <p:nvSpPr>
          <p:cNvPr id="3" name="Content Placeholder 2">
            <a:extLst>
              <a:ext uri="{FF2B5EF4-FFF2-40B4-BE49-F238E27FC236}">
                <a16:creationId xmlns:a16="http://schemas.microsoft.com/office/drawing/2014/main" id="{81F1BA37-2EFA-BB5E-5BCC-A7F216172CCC}"/>
              </a:ext>
            </a:extLst>
          </p:cNvPr>
          <p:cNvSpPr>
            <a:spLocks noGrp="1"/>
          </p:cNvSpPr>
          <p:nvPr>
            <p:ph idx="1"/>
          </p:nvPr>
        </p:nvSpPr>
        <p:spPr/>
        <p:txBody>
          <a:bodyPr/>
          <a:lstStyle/>
          <a:p>
            <a:r>
              <a:rPr lang="en-GB" dirty="0"/>
              <a:t>Denosumab has not been associated with weight gain in clinical studies. </a:t>
            </a:r>
          </a:p>
          <a:p>
            <a:r>
              <a:rPr lang="en-GB" dirty="0"/>
              <a:t>In studies, peripheral edema (fluid retention in the areas like the arms or legs) was reported in 4.9% of patients compared to 4% receiving a placebo</a:t>
            </a:r>
          </a:p>
          <a:p>
            <a:r>
              <a:rPr lang="en-GB" dirty="0"/>
              <a:t>Denosumab can cause peripheral edema (fluid retention) or swelling, and this may lead to weight gain in some people.</a:t>
            </a:r>
            <a:endParaRPr lang="en-IN" dirty="0"/>
          </a:p>
        </p:txBody>
      </p:sp>
    </p:spTree>
    <p:extLst>
      <p:ext uri="{BB962C8B-B14F-4D97-AF65-F5344CB8AC3E}">
        <p14:creationId xmlns:p14="http://schemas.microsoft.com/office/powerpoint/2010/main" val="32804126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B8660-F86D-3C3F-9101-AE81E0F4EAC8}"/>
              </a:ext>
            </a:extLst>
          </p:cNvPr>
          <p:cNvSpPr>
            <a:spLocks noGrp="1"/>
          </p:cNvSpPr>
          <p:nvPr>
            <p:ph type="title"/>
          </p:nvPr>
        </p:nvSpPr>
        <p:spPr/>
        <p:txBody>
          <a:bodyPr>
            <a:normAutofit fontScale="90000"/>
          </a:bodyPr>
          <a:lstStyle/>
          <a:p>
            <a:r>
              <a:rPr lang="en-IN" dirty="0"/>
              <a:t>Summary</a:t>
            </a:r>
          </a:p>
        </p:txBody>
      </p:sp>
      <p:sp>
        <p:nvSpPr>
          <p:cNvPr id="3" name="Content Placeholder 2">
            <a:extLst>
              <a:ext uri="{FF2B5EF4-FFF2-40B4-BE49-F238E27FC236}">
                <a16:creationId xmlns:a16="http://schemas.microsoft.com/office/drawing/2014/main" id="{E62829CE-FFB8-9A09-9B57-D03DCD2C8516}"/>
              </a:ext>
            </a:extLst>
          </p:cNvPr>
          <p:cNvSpPr>
            <a:spLocks noGrp="1"/>
          </p:cNvSpPr>
          <p:nvPr>
            <p:ph idx="1"/>
          </p:nvPr>
        </p:nvSpPr>
        <p:spPr/>
        <p:txBody>
          <a:bodyPr>
            <a:normAutofit/>
          </a:bodyPr>
          <a:lstStyle/>
          <a:p>
            <a:pPr marL="0" indent="0">
              <a:lnSpc>
                <a:spcPct val="110000"/>
              </a:lnSpc>
              <a:buNone/>
            </a:pPr>
            <a:r>
              <a:rPr lang="en-GB" b="1" dirty="0"/>
              <a:t>Denosumab </a:t>
            </a:r>
          </a:p>
          <a:p>
            <a:pPr marL="0" indent="0">
              <a:lnSpc>
                <a:spcPct val="110000"/>
              </a:lnSpc>
              <a:buNone/>
            </a:pPr>
            <a:endParaRPr lang="en-GB" sz="900" b="1" dirty="0"/>
          </a:p>
          <a:p>
            <a:pPr lvl="1">
              <a:lnSpc>
                <a:spcPct val="110000"/>
              </a:lnSpc>
            </a:pPr>
            <a:r>
              <a:rPr lang="en-GB" dirty="0"/>
              <a:t>Is </a:t>
            </a:r>
            <a:r>
              <a:rPr lang="en-GB" b="1" dirty="0"/>
              <a:t>not a chemotherapy drug. </a:t>
            </a:r>
          </a:p>
          <a:p>
            <a:pPr lvl="1">
              <a:lnSpc>
                <a:spcPct val="110000"/>
              </a:lnSpc>
            </a:pPr>
            <a:r>
              <a:rPr lang="en-GB" b="1" dirty="0"/>
              <a:t>Increase bone density </a:t>
            </a:r>
            <a:r>
              <a:rPr lang="en-GB" dirty="0"/>
              <a:t>in prostate cancer patients with bone loss associated with ADT</a:t>
            </a:r>
          </a:p>
          <a:p>
            <a:pPr lvl="1">
              <a:lnSpc>
                <a:spcPct val="110000"/>
              </a:lnSpc>
            </a:pPr>
            <a:r>
              <a:rPr lang="en-GB" dirty="0"/>
              <a:t>Demonstrated a </a:t>
            </a:r>
            <a:r>
              <a:rPr lang="en-GB" b="1" dirty="0"/>
              <a:t>significant relative risk reduction </a:t>
            </a:r>
            <a:r>
              <a:rPr lang="en-GB" dirty="0"/>
              <a:t>of new vertebral fractures</a:t>
            </a:r>
          </a:p>
          <a:p>
            <a:pPr lvl="1">
              <a:lnSpc>
                <a:spcPct val="110000"/>
              </a:lnSpc>
            </a:pPr>
            <a:r>
              <a:rPr lang="en-GB" dirty="0"/>
              <a:t>Is meant to be </a:t>
            </a:r>
            <a:r>
              <a:rPr lang="en-GB" b="1" dirty="0"/>
              <a:t>taken long-term</a:t>
            </a:r>
            <a:r>
              <a:rPr lang="en-GB" dirty="0"/>
              <a:t>_ Efficacy and safety </a:t>
            </a:r>
            <a:r>
              <a:rPr lang="en-GB" b="1" dirty="0"/>
              <a:t>investigated for 3 years</a:t>
            </a:r>
          </a:p>
          <a:p>
            <a:pPr lvl="1">
              <a:lnSpc>
                <a:spcPct val="110000"/>
              </a:lnSpc>
            </a:pPr>
            <a:r>
              <a:rPr lang="en-GB" dirty="0"/>
              <a:t>Does </a:t>
            </a:r>
            <a:r>
              <a:rPr lang="en-GB" b="1" dirty="0"/>
              <a:t>appear to weaken immune system </a:t>
            </a:r>
            <a:r>
              <a:rPr lang="en-GB" dirty="0"/>
              <a:t>_ May increase susceptibility to infections.</a:t>
            </a:r>
          </a:p>
          <a:p>
            <a:pPr lvl="1">
              <a:lnSpc>
                <a:spcPct val="110000"/>
              </a:lnSpc>
            </a:pPr>
            <a:r>
              <a:rPr lang="en-GB" dirty="0"/>
              <a:t>Does </a:t>
            </a:r>
            <a:r>
              <a:rPr lang="en-GB" b="1" dirty="0"/>
              <a:t>not have effect on Blood pressure</a:t>
            </a:r>
          </a:p>
          <a:p>
            <a:pPr lvl="1">
              <a:lnSpc>
                <a:spcPct val="110000"/>
              </a:lnSpc>
            </a:pPr>
            <a:r>
              <a:rPr lang="en-GB" b="1" dirty="0"/>
              <a:t>Not </a:t>
            </a:r>
            <a:r>
              <a:rPr lang="en-GB" dirty="0"/>
              <a:t>been associated with </a:t>
            </a:r>
            <a:r>
              <a:rPr lang="en-GB" b="1" dirty="0"/>
              <a:t>weight gain </a:t>
            </a:r>
          </a:p>
          <a:p>
            <a:endParaRPr lang="en-GB" dirty="0"/>
          </a:p>
          <a:p>
            <a:endParaRPr lang="en-GB" dirty="0"/>
          </a:p>
          <a:p>
            <a:endParaRPr lang="en-GB" dirty="0"/>
          </a:p>
          <a:p>
            <a:endParaRPr lang="en-IN" dirty="0"/>
          </a:p>
        </p:txBody>
      </p:sp>
    </p:spTree>
    <p:extLst>
      <p:ext uri="{BB962C8B-B14F-4D97-AF65-F5344CB8AC3E}">
        <p14:creationId xmlns:p14="http://schemas.microsoft.com/office/powerpoint/2010/main" val="14355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B5C821-F24B-B527-74E8-09531DDFB104}"/>
              </a:ext>
            </a:extLst>
          </p:cNvPr>
          <p:cNvSpPr>
            <a:spLocks noGrp="1"/>
          </p:cNvSpPr>
          <p:nvPr>
            <p:ph type="ctrTitle"/>
          </p:nvPr>
        </p:nvSpPr>
        <p:spPr>
          <a:xfrm>
            <a:off x="1524000" y="2549525"/>
            <a:ext cx="9144000" cy="879475"/>
          </a:xfrm>
        </p:spPr>
        <p:txBody>
          <a:bodyPr>
            <a:normAutofit fontScale="90000"/>
          </a:bodyPr>
          <a:lstStyle/>
          <a:p>
            <a:r>
              <a:rPr lang="en-US" sz="8800" dirty="0">
                <a:solidFill>
                  <a:schemeClr val="bg1"/>
                </a:solidFill>
              </a:rPr>
              <a:t>Denosumab </a:t>
            </a:r>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3999" y="3429000"/>
            <a:ext cx="9144000" cy="1075979"/>
          </a:xfrm>
        </p:spPr>
        <p:txBody>
          <a:bodyPr>
            <a:normAutofit fontScale="85000" lnSpcReduction="10000"/>
          </a:bodyPr>
          <a:lstStyle/>
          <a:p>
            <a:r>
              <a:rPr lang="en-US" sz="5400" b="1" dirty="0">
                <a:solidFill>
                  <a:srgbClr val="FFFF00"/>
                </a:solidFill>
              </a:rPr>
              <a:t>Section 2: Pathophysiology</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12</a:t>
            </a:fld>
            <a:endParaRPr lang="en-US"/>
          </a:p>
        </p:txBody>
      </p:sp>
      <p:sp>
        <p:nvSpPr>
          <p:cNvPr id="6" name="Rectangle 5">
            <a:extLst>
              <a:ext uri="{FF2B5EF4-FFF2-40B4-BE49-F238E27FC236}">
                <a16:creationId xmlns:a16="http://schemas.microsoft.com/office/drawing/2014/main" id="{F0D94AF9-E106-CDCC-08BD-97B0177E8AB2}"/>
              </a:ext>
            </a:extLst>
          </p:cNvPr>
          <p:cNvSpPr/>
          <p:nvPr/>
        </p:nvSpPr>
        <p:spPr>
          <a:xfrm>
            <a:off x="4399720" y="3406140"/>
            <a:ext cx="3392557"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166947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1363C1-1614-22A6-792F-8954FD5AE791}"/>
              </a:ext>
            </a:extLst>
          </p:cNvPr>
          <p:cNvSpPr>
            <a:spLocks noGrp="1"/>
          </p:cNvSpPr>
          <p:nvPr>
            <p:ph idx="1"/>
          </p:nvPr>
        </p:nvSpPr>
        <p:spPr>
          <a:xfrm>
            <a:off x="838200" y="2650434"/>
            <a:ext cx="10515600" cy="3482499"/>
          </a:xfrm>
        </p:spPr>
        <p:txBody>
          <a:bodyPr>
            <a:normAutofit/>
          </a:bodyPr>
          <a:lstStyle/>
          <a:p>
            <a:pPr marL="0" indent="0" algn="ctr">
              <a:buNone/>
            </a:pPr>
            <a:r>
              <a:rPr lang="en-IN" sz="4400" b="1" dirty="0"/>
              <a:t>Thank you</a:t>
            </a:r>
          </a:p>
        </p:txBody>
      </p:sp>
    </p:spTree>
    <p:extLst>
      <p:ext uri="{BB962C8B-B14F-4D97-AF65-F5344CB8AC3E}">
        <p14:creationId xmlns:p14="http://schemas.microsoft.com/office/powerpoint/2010/main" val="548152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4515-3310-FAAC-D168-7BBB328F191C}"/>
              </a:ext>
            </a:extLst>
          </p:cNvPr>
          <p:cNvSpPr>
            <a:spLocks noGrp="1"/>
          </p:cNvSpPr>
          <p:nvPr>
            <p:ph type="title"/>
          </p:nvPr>
        </p:nvSpPr>
        <p:spPr/>
        <p:txBody>
          <a:bodyPr>
            <a:normAutofit fontScale="90000"/>
          </a:bodyPr>
          <a:lstStyle/>
          <a:p>
            <a:r>
              <a:rPr lang="en-IN" dirty="0"/>
              <a:t>Cancer and Bone</a:t>
            </a:r>
          </a:p>
        </p:txBody>
      </p:sp>
      <p:sp>
        <p:nvSpPr>
          <p:cNvPr id="3" name="Content Placeholder 2">
            <a:extLst>
              <a:ext uri="{FF2B5EF4-FFF2-40B4-BE49-F238E27FC236}">
                <a16:creationId xmlns:a16="http://schemas.microsoft.com/office/drawing/2014/main" id="{B832D212-A965-3C3C-BCDF-D74B34C8C2DE}"/>
              </a:ext>
            </a:extLst>
          </p:cNvPr>
          <p:cNvSpPr>
            <a:spLocks noGrp="1"/>
          </p:cNvSpPr>
          <p:nvPr>
            <p:ph idx="1"/>
          </p:nvPr>
        </p:nvSpPr>
        <p:spPr>
          <a:xfrm>
            <a:off x="838200" y="1147100"/>
            <a:ext cx="6331225" cy="4999086"/>
          </a:xfrm>
        </p:spPr>
        <p:txBody>
          <a:bodyPr/>
          <a:lstStyle/>
          <a:p>
            <a:pPr marL="0" indent="0" algn="just">
              <a:buNone/>
            </a:pPr>
            <a:r>
              <a:rPr lang="en-GB" dirty="0"/>
              <a:t>Individuals may be at risk for serious bone problems if diagnosed with </a:t>
            </a:r>
          </a:p>
          <a:p>
            <a:pPr lvl="1" algn="just"/>
            <a:r>
              <a:rPr lang="en-GB" dirty="0"/>
              <a:t>Breast, </a:t>
            </a:r>
          </a:p>
          <a:p>
            <a:pPr lvl="1" algn="just"/>
            <a:r>
              <a:rPr lang="en-GB" dirty="0"/>
              <a:t>Prostate, or </a:t>
            </a:r>
          </a:p>
          <a:p>
            <a:pPr lvl="1" algn="just"/>
            <a:r>
              <a:rPr lang="en-GB" dirty="0"/>
              <a:t>Other types of solid tumours (cancer) with bone metastases</a:t>
            </a:r>
          </a:p>
        </p:txBody>
      </p:sp>
      <p:pic>
        <p:nvPicPr>
          <p:cNvPr id="4" name="Picture 3">
            <a:extLst>
              <a:ext uri="{FF2B5EF4-FFF2-40B4-BE49-F238E27FC236}">
                <a16:creationId xmlns:a16="http://schemas.microsoft.com/office/drawing/2014/main" id="{7C8B1765-2E7A-14E7-B907-75687EF16EC1}"/>
              </a:ext>
            </a:extLst>
          </p:cNvPr>
          <p:cNvPicPr>
            <a:picLocks noChangeAspect="1"/>
          </p:cNvPicPr>
          <p:nvPr/>
        </p:nvPicPr>
        <p:blipFill>
          <a:blip r:embed="rId2"/>
          <a:stretch>
            <a:fillRect/>
          </a:stretch>
        </p:blipFill>
        <p:spPr>
          <a:xfrm>
            <a:off x="7600219" y="1133848"/>
            <a:ext cx="3753580" cy="4999086"/>
          </a:xfrm>
          <a:prstGeom prst="rect">
            <a:avLst/>
          </a:prstGeom>
        </p:spPr>
      </p:pic>
    </p:spTree>
    <p:extLst>
      <p:ext uri="{BB962C8B-B14F-4D97-AF65-F5344CB8AC3E}">
        <p14:creationId xmlns:p14="http://schemas.microsoft.com/office/powerpoint/2010/main" val="182979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6814-2478-248D-457D-0B45347C0EDD}"/>
              </a:ext>
            </a:extLst>
          </p:cNvPr>
          <p:cNvSpPr>
            <a:spLocks noGrp="1"/>
          </p:cNvSpPr>
          <p:nvPr>
            <p:ph type="title"/>
          </p:nvPr>
        </p:nvSpPr>
        <p:spPr/>
        <p:txBody>
          <a:bodyPr>
            <a:normAutofit fontScale="90000"/>
          </a:bodyPr>
          <a:lstStyle/>
          <a:p>
            <a:r>
              <a:rPr lang="en-GB" dirty="0"/>
              <a:t>What are serious bone problems that can arise?</a:t>
            </a:r>
            <a:endParaRPr lang="en-IN" dirty="0"/>
          </a:p>
        </p:txBody>
      </p:sp>
      <p:pic>
        <p:nvPicPr>
          <p:cNvPr id="5" name="Picture 4">
            <a:extLst>
              <a:ext uri="{FF2B5EF4-FFF2-40B4-BE49-F238E27FC236}">
                <a16:creationId xmlns:a16="http://schemas.microsoft.com/office/drawing/2014/main" id="{5F45E1F9-C750-C95B-15CB-11191E0B0D71}"/>
              </a:ext>
            </a:extLst>
          </p:cNvPr>
          <p:cNvPicPr>
            <a:picLocks noChangeAspect="1"/>
          </p:cNvPicPr>
          <p:nvPr/>
        </p:nvPicPr>
        <p:blipFill>
          <a:blip r:embed="rId2"/>
          <a:stretch>
            <a:fillRect/>
          </a:stretch>
        </p:blipFill>
        <p:spPr>
          <a:xfrm>
            <a:off x="838200" y="2215097"/>
            <a:ext cx="2386657" cy="242780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6" name="Picture 5">
            <a:extLst>
              <a:ext uri="{FF2B5EF4-FFF2-40B4-BE49-F238E27FC236}">
                <a16:creationId xmlns:a16="http://schemas.microsoft.com/office/drawing/2014/main" id="{BAEE8166-5C0C-E78F-4652-605D6530A088}"/>
              </a:ext>
            </a:extLst>
          </p:cNvPr>
          <p:cNvPicPr>
            <a:picLocks noChangeAspect="1"/>
          </p:cNvPicPr>
          <p:nvPr/>
        </p:nvPicPr>
        <p:blipFill>
          <a:blip r:embed="rId3"/>
          <a:stretch>
            <a:fillRect/>
          </a:stretch>
        </p:blipFill>
        <p:spPr>
          <a:xfrm>
            <a:off x="3660213" y="2215096"/>
            <a:ext cx="2386657" cy="240944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8" name="Picture 7">
            <a:extLst>
              <a:ext uri="{FF2B5EF4-FFF2-40B4-BE49-F238E27FC236}">
                <a16:creationId xmlns:a16="http://schemas.microsoft.com/office/drawing/2014/main" id="{6703E6E6-8822-355C-3A78-2D9763191E0C}"/>
              </a:ext>
            </a:extLst>
          </p:cNvPr>
          <p:cNvPicPr>
            <a:picLocks noChangeAspect="1"/>
          </p:cNvPicPr>
          <p:nvPr/>
        </p:nvPicPr>
        <p:blipFill>
          <a:blip r:embed="rId4"/>
          <a:stretch>
            <a:fillRect/>
          </a:stretch>
        </p:blipFill>
        <p:spPr>
          <a:xfrm>
            <a:off x="6531356" y="2215096"/>
            <a:ext cx="2386657" cy="24278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25D344-E68F-C841-7396-56AB525FDBCA}"/>
              </a:ext>
            </a:extLst>
          </p:cNvPr>
          <p:cNvPicPr>
            <a:picLocks noChangeAspect="1"/>
          </p:cNvPicPr>
          <p:nvPr/>
        </p:nvPicPr>
        <p:blipFill>
          <a:blip r:embed="rId5"/>
          <a:stretch>
            <a:fillRect/>
          </a:stretch>
        </p:blipFill>
        <p:spPr>
          <a:xfrm>
            <a:off x="9328843" y="2233461"/>
            <a:ext cx="2024956" cy="240944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1" name="TextBox 10">
            <a:extLst>
              <a:ext uri="{FF2B5EF4-FFF2-40B4-BE49-F238E27FC236}">
                <a16:creationId xmlns:a16="http://schemas.microsoft.com/office/drawing/2014/main" id="{729B5B27-B051-9352-194A-378C54226589}"/>
              </a:ext>
            </a:extLst>
          </p:cNvPr>
          <p:cNvSpPr txBox="1"/>
          <p:nvPr/>
        </p:nvSpPr>
        <p:spPr>
          <a:xfrm>
            <a:off x="838200" y="5285234"/>
            <a:ext cx="2386657" cy="715089"/>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IN" dirty="0">
                <a:solidFill>
                  <a:schemeClr val="bg1"/>
                </a:solidFill>
                <a:cs typeface="Browallia New" panose="020B0604020202020204" pitchFamily="34" charset="-34"/>
              </a:rPr>
              <a:t>Broken bones (fractures)</a:t>
            </a:r>
          </a:p>
        </p:txBody>
      </p:sp>
      <p:sp>
        <p:nvSpPr>
          <p:cNvPr id="12" name="TextBox 11">
            <a:extLst>
              <a:ext uri="{FF2B5EF4-FFF2-40B4-BE49-F238E27FC236}">
                <a16:creationId xmlns:a16="http://schemas.microsoft.com/office/drawing/2014/main" id="{1E63FFEA-73FD-CF51-EB67-EB6CF3F6F33A}"/>
              </a:ext>
            </a:extLst>
          </p:cNvPr>
          <p:cNvSpPr txBox="1"/>
          <p:nvPr/>
        </p:nvSpPr>
        <p:spPr>
          <a:xfrm>
            <a:off x="3660213" y="5285235"/>
            <a:ext cx="2435787" cy="715089"/>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dirty="0">
                <a:solidFill>
                  <a:schemeClr val="bg1"/>
                </a:solidFill>
                <a:cs typeface="Browallia New" panose="020B0604020202020204" pitchFamily="34" charset="-34"/>
              </a:rPr>
              <a:t>A need for bone surgery</a:t>
            </a:r>
            <a:endParaRPr lang="en-IN" dirty="0">
              <a:solidFill>
                <a:schemeClr val="bg1"/>
              </a:solidFill>
              <a:cs typeface="Browallia New" panose="020B0604020202020204" pitchFamily="34" charset="-34"/>
            </a:endParaRPr>
          </a:p>
        </p:txBody>
      </p:sp>
      <p:sp>
        <p:nvSpPr>
          <p:cNvPr id="13" name="TextBox 12">
            <a:extLst>
              <a:ext uri="{FF2B5EF4-FFF2-40B4-BE49-F238E27FC236}">
                <a16:creationId xmlns:a16="http://schemas.microsoft.com/office/drawing/2014/main" id="{6EF75D56-79F0-E6AE-EC89-DCF494285657}"/>
              </a:ext>
            </a:extLst>
          </p:cNvPr>
          <p:cNvSpPr txBox="1"/>
          <p:nvPr/>
        </p:nvSpPr>
        <p:spPr>
          <a:xfrm>
            <a:off x="6531356" y="5085443"/>
            <a:ext cx="2435787" cy="1021556"/>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dirty="0">
                <a:solidFill>
                  <a:schemeClr val="bg1"/>
                </a:solidFill>
                <a:cs typeface="Browallia New" panose="020B0604020202020204" pitchFamily="34" charset="-34"/>
              </a:rPr>
              <a:t>A need for radiation treatments to the bone</a:t>
            </a:r>
            <a:endParaRPr lang="en-IN" dirty="0">
              <a:solidFill>
                <a:schemeClr val="bg1"/>
              </a:solidFill>
              <a:cs typeface="Browallia New" panose="020B0604020202020204" pitchFamily="34" charset="-34"/>
            </a:endParaRPr>
          </a:p>
        </p:txBody>
      </p:sp>
      <p:sp>
        <p:nvSpPr>
          <p:cNvPr id="14" name="TextBox 13">
            <a:extLst>
              <a:ext uri="{FF2B5EF4-FFF2-40B4-BE49-F238E27FC236}">
                <a16:creationId xmlns:a16="http://schemas.microsoft.com/office/drawing/2014/main" id="{89510B73-F523-215D-3610-0CEA8EE1C0E1}"/>
              </a:ext>
            </a:extLst>
          </p:cNvPr>
          <p:cNvSpPr txBox="1"/>
          <p:nvPr/>
        </p:nvSpPr>
        <p:spPr>
          <a:xfrm>
            <a:off x="9328845" y="5101968"/>
            <a:ext cx="2024955" cy="1021556"/>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GB" dirty="0">
                <a:solidFill>
                  <a:schemeClr val="bg1"/>
                </a:solidFill>
                <a:cs typeface="Browallia New" panose="020B0604020202020204" pitchFamily="34" charset="-34"/>
              </a:rPr>
              <a:t>Pressure on the spinal cord (compression)</a:t>
            </a:r>
            <a:endParaRPr lang="en-IN" dirty="0">
              <a:solidFill>
                <a:schemeClr val="bg1"/>
              </a:solidFill>
              <a:cs typeface="Browallia New" panose="020B0604020202020204" pitchFamily="34" charset="-34"/>
            </a:endParaRPr>
          </a:p>
        </p:txBody>
      </p:sp>
      <p:sp>
        <p:nvSpPr>
          <p:cNvPr id="16" name="TextBox 15">
            <a:extLst>
              <a:ext uri="{FF2B5EF4-FFF2-40B4-BE49-F238E27FC236}">
                <a16:creationId xmlns:a16="http://schemas.microsoft.com/office/drawing/2014/main" id="{D7D1D0B8-A555-E070-FAE2-B0DEAC3F6397}"/>
              </a:ext>
            </a:extLst>
          </p:cNvPr>
          <p:cNvSpPr txBox="1"/>
          <p:nvPr/>
        </p:nvSpPr>
        <p:spPr>
          <a:xfrm>
            <a:off x="813516" y="1238416"/>
            <a:ext cx="10540283" cy="523220"/>
          </a:xfrm>
          <a:prstGeom prst="rect">
            <a:avLst/>
          </a:prstGeom>
          <a:noFill/>
        </p:spPr>
        <p:txBody>
          <a:bodyPr wrap="square">
            <a:spAutoFit/>
          </a:bodyPr>
          <a:lstStyle/>
          <a:p>
            <a:r>
              <a:rPr lang="en-GB" sz="2800" dirty="0">
                <a:latin typeface="Browallia New" panose="020B0604020202020204" pitchFamily="34" charset="-34"/>
                <a:cs typeface="Browallia New" panose="020B0604020202020204" pitchFamily="34" charset="-34"/>
              </a:rPr>
              <a:t>When your bones are weakened by cancer, you are at risk for serious bone problems, which are:</a:t>
            </a:r>
            <a:endParaRPr lang="en-IN" sz="2800" dirty="0">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1737454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FFEF-A580-556C-807B-3CCBFCD7F0DE}"/>
              </a:ext>
            </a:extLst>
          </p:cNvPr>
          <p:cNvSpPr>
            <a:spLocks noGrp="1"/>
          </p:cNvSpPr>
          <p:nvPr>
            <p:ph type="title"/>
          </p:nvPr>
        </p:nvSpPr>
        <p:spPr/>
        <p:txBody>
          <a:bodyPr>
            <a:normAutofit fontScale="90000"/>
          </a:bodyPr>
          <a:lstStyle/>
          <a:p>
            <a:r>
              <a:rPr kumimoji="0" lang="en-IN" sz="4400" b="1"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Cancer and Bone Prevalence</a:t>
            </a:r>
            <a:endParaRPr lang="en-IN" dirty="0"/>
          </a:p>
        </p:txBody>
      </p:sp>
      <p:pic>
        <p:nvPicPr>
          <p:cNvPr id="5" name="Picture 4">
            <a:extLst>
              <a:ext uri="{FF2B5EF4-FFF2-40B4-BE49-F238E27FC236}">
                <a16:creationId xmlns:a16="http://schemas.microsoft.com/office/drawing/2014/main" id="{B6F1BC2A-210C-7015-3E67-8FE09F6F8D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23960" y="3128581"/>
            <a:ext cx="3315511" cy="2916928"/>
          </a:xfrm>
          <a:prstGeom prst="rect">
            <a:avLst/>
          </a:prstGeom>
        </p:spPr>
      </p:pic>
      <p:pic>
        <p:nvPicPr>
          <p:cNvPr id="6" name="Picture 5">
            <a:extLst>
              <a:ext uri="{FF2B5EF4-FFF2-40B4-BE49-F238E27FC236}">
                <a16:creationId xmlns:a16="http://schemas.microsoft.com/office/drawing/2014/main" id="{F641C955-7A37-A605-404C-2EEAA7C441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200" y="3095171"/>
            <a:ext cx="3315511" cy="2894996"/>
          </a:xfrm>
          <a:prstGeom prst="rect">
            <a:avLst/>
          </a:prstGeom>
        </p:spPr>
      </p:pic>
      <p:pic>
        <p:nvPicPr>
          <p:cNvPr id="8" name="Picture 7">
            <a:extLst>
              <a:ext uri="{FF2B5EF4-FFF2-40B4-BE49-F238E27FC236}">
                <a16:creationId xmlns:a16="http://schemas.microsoft.com/office/drawing/2014/main" id="{E87EF82B-DD6C-E410-2F5C-CCD8904009F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09721" y="3128069"/>
            <a:ext cx="3144079" cy="2894996"/>
          </a:xfrm>
          <a:prstGeom prst="rect">
            <a:avLst/>
          </a:prstGeom>
        </p:spPr>
      </p:pic>
      <p:sp>
        <p:nvSpPr>
          <p:cNvPr id="9" name="TextBox 8">
            <a:extLst>
              <a:ext uri="{FF2B5EF4-FFF2-40B4-BE49-F238E27FC236}">
                <a16:creationId xmlns:a16="http://schemas.microsoft.com/office/drawing/2014/main" id="{4D7EB0CE-4FDF-861A-FA92-C47829ECED9E}"/>
              </a:ext>
            </a:extLst>
          </p:cNvPr>
          <p:cNvSpPr txBox="1"/>
          <p:nvPr/>
        </p:nvSpPr>
        <p:spPr>
          <a:xfrm>
            <a:off x="838200" y="1569871"/>
            <a:ext cx="7001272" cy="1328023"/>
          </a:xfrm>
          <a:prstGeom prst="roundRect">
            <a:avLst>
              <a:gd name="adj" fmla="val 4692"/>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IN" sz="3600" b="1" dirty="0">
                <a:solidFill>
                  <a:schemeClr val="bg1"/>
                </a:solidFill>
                <a:cs typeface="Browallia New" panose="020B0604020202020204" pitchFamily="34" charset="-34"/>
              </a:rPr>
              <a:t>SOLID </a:t>
            </a:r>
          </a:p>
          <a:p>
            <a:pPr algn="ctr"/>
            <a:r>
              <a:rPr lang="en-IN" sz="3600" b="1" dirty="0">
                <a:solidFill>
                  <a:schemeClr val="bg1"/>
                </a:solidFill>
                <a:cs typeface="Browallia New" panose="020B0604020202020204" pitchFamily="34" charset="-34"/>
              </a:rPr>
              <a:t>TUMOR</a:t>
            </a:r>
          </a:p>
        </p:txBody>
      </p:sp>
      <p:sp>
        <p:nvSpPr>
          <p:cNvPr id="10" name="TextBox 9">
            <a:extLst>
              <a:ext uri="{FF2B5EF4-FFF2-40B4-BE49-F238E27FC236}">
                <a16:creationId xmlns:a16="http://schemas.microsoft.com/office/drawing/2014/main" id="{F68BE5D6-513F-FAD1-0791-51D860053BF0}"/>
              </a:ext>
            </a:extLst>
          </p:cNvPr>
          <p:cNvSpPr txBox="1"/>
          <p:nvPr/>
        </p:nvSpPr>
        <p:spPr>
          <a:xfrm>
            <a:off x="8209721" y="1569871"/>
            <a:ext cx="3144079" cy="1328023"/>
          </a:xfrm>
          <a:prstGeom prst="roundRect">
            <a:avLst>
              <a:gd name="adj" fmla="val 569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IN" sz="3600" b="1" dirty="0">
                <a:solidFill>
                  <a:schemeClr val="bg1"/>
                </a:solidFill>
                <a:cs typeface="Browallia New" panose="020B0604020202020204" pitchFamily="34" charset="-34"/>
              </a:rPr>
              <a:t>MULTIPLE MYELOMA</a:t>
            </a:r>
          </a:p>
        </p:txBody>
      </p:sp>
      <p:sp>
        <p:nvSpPr>
          <p:cNvPr id="12" name="TextBox 11">
            <a:extLst>
              <a:ext uri="{FF2B5EF4-FFF2-40B4-BE49-F238E27FC236}">
                <a16:creationId xmlns:a16="http://schemas.microsoft.com/office/drawing/2014/main" id="{85FE2B9C-6965-70EE-A2B0-8E270ECBDCB8}"/>
              </a:ext>
            </a:extLst>
          </p:cNvPr>
          <p:cNvSpPr txBox="1"/>
          <p:nvPr/>
        </p:nvSpPr>
        <p:spPr>
          <a:xfrm>
            <a:off x="5367130" y="6362070"/>
            <a:ext cx="6096000" cy="261610"/>
          </a:xfrm>
          <a:prstGeom prst="rect">
            <a:avLst/>
          </a:prstGeom>
          <a:noFill/>
        </p:spPr>
        <p:txBody>
          <a:bodyPr wrap="square">
            <a:spAutoFit/>
          </a:bodyPr>
          <a:lstStyle/>
          <a:p>
            <a:pPr algn="r"/>
            <a:r>
              <a:rPr lang="en-IN" sz="1100" dirty="0"/>
              <a:t>https://www.Denosumab.com/why-bones-matter</a:t>
            </a:r>
          </a:p>
        </p:txBody>
      </p:sp>
      <p:sp>
        <p:nvSpPr>
          <p:cNvPr id="13" name="Oval 12">
            <a:extLst>
              <a:ext uri="{FF2B5EF4-FFF2-40B4-BE49-F238E27FC236}">
                <a16:creationId xmlns:a16="http://schemas.microsoft.com/office/drawing/2014/main" id="{B29EDD50-F73B-A3F4-8BB3-999AFF1A9D5C}"/>
              </a:ext>
            </a:extLst>
          </p:cNvPr>
          <p:cNvSpPr/>
          <p:nvPr/>
        </p:nvSpPr>
        <p:spPr>
          <a:xfrm>
            <a:off x="4200940" y="2980083"/>
            <a:ext cx="4008781" cy="3125171"/>
          </a:xfrm>
          <a:prstGeom prst="ellipse">
            <a:avLst/>
          </a:prstGeom>
          <a:noFill/>
          <a:ln w="381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490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Prostate Cancer</a:t>
            </a:r>
          </a:p>
        </p:txBody>
      </p:sp>
      <p:pic>
        <p:nvPicPr>
          <p:cNvPr id="4" name="Picture 3"/>
          <p:cNvPicPr>
            <a:picLocks noChangeAspect="1"/>
          </p:cNvPicPr>
          <p:nvPr/>
        </p:nvPicPr>
        <p:blipFill rotWithShape="1">
          <a:blip r:embed="rId2"/>
          <a:srcRect l="5263" t="16326" r="24714" b="17769"/>
          <a:stretch/>
        </p:blipFill>
        <p:spPr>
          <a:xfrm>
            <a:off x="1579296" y="3579109"/>
            <a:ext cx="2726906" cy="2566500"/>
          </a:xfrm>
          <a:prstGeom prst="rect">
            <a:avLst/>
          </a:prstGeom>
        </p:spPr>
      </p:pic>
      <p:pic>
        <p:nvPicPr>
          <p:cNvPr id="7" name="Picture 6"/>
          <p:cNvPicPr>
            <a:picLocks noChangeAspect="1"/>
          </p:cNvPicPr>
          <p:nvPr/>
        </p:nvPicPr>
        <p:blipFill>
          <a:blip r:embed="rId3"/>
          <a:stretch>
            <a:fillRect/>
          </a:stretch>
        </p:blipFill>
        <p:spPr>
          <a:xfrm>
            <a:off x="-203813" y="1706736"/>
            <a:ext cx="1783109" cy="4622625"/>
          </a:xfrm>
          <a:prstGeom prst="rect">
            <a:avLst/>
          </a:prstGeom>
        </p:spPr>
      </p:pic>
      <p:sp>
        <p:nvSpPr>
          <p:cNvPr id="9" name="Rectangle 8"/>
          <p:cNvSpPr/>
          <p:nvPr/>
        </p:nvSpPr>
        <p:spPr>
          <a:xfrm>
            <a:off x="7862902" y="1155752"/>
            <a:ext cx="3490898" cy="1569660"/>
          </a:xfrm>
          <a:prstGeom prst="rect">
            <a:avLst/>
          </a:prstGeom>
        </p:spPr>
        <p:txBody>
          <a:bodyPr wrap="square">
            <a:spAutoFit/>
          </a:bodyPr>
          <a:lstStyle/>
          <a:p>
            <a:r>
              <a:rPr lang="en-US" sz="1600" b="1" dirty="0">
                <a:solidFill>
                  <a:srgbClr val="43474A"/>
                </a:solidFill>
                <a:latin typeface="Aharoni" panose="02010803020104030203" pitchFamily="2" charset="-79"/>
                <a:cs typeface="Aharoni" panose="02010803020104030203" pitchFamily="2" charset="-79"/>
              </a:rPr>
              <a:t>What is HRPC ?</a:t>
            </a:r>
            <a:br>
              <a:rPr lang="en-US" sz="1600" b="1" dirty="0">
                <a:solidFill>
                  <a:srgbClr val="43474A"/>
                </a:solidFill>
                <a:cs typeface="Aharoni" panose="02010803020104030203" pitchFamily="2" charset="-79"/>
              </a:rPr>
            </a:br>
            <a:endParaRPr lang="en-US" sz="1600" b="1" dirty="0">
              <a:solidFill>
                <a:srgbClr val="43474A"/>
              </a:solidFill>
              <a:cs typeface="Aharoni" panose="02010803020104030203" pitchFamily="2" charset="-79"/>
            </a:endParaRPr>
          </a:p>
          <a:p>
            <a:pPr algn="just"/>
            <a:r>
              <a:rPr lang="en-US" sz="1600" b="1" dirty="0">
                <a:solidFill>
                  <a:srgbClr val="3E4548"/>
                </a:solidFill>
              </a:rPr>
              <a:t>prostate cancer that is </a:t>
            </a:r>
            <a:r>
              <a:rPr lang="en-US" sz="1600" b="1" dirty="0">
                <a:solidFill>
                  <a:srgbClr val="FF0000"/>
                </a:solidFill>
              </a:rPr>
              <a:t>NO LONGER RESPONDS</a:t>
            </a:r>
            <a:r>
              <a:rPr lang="en-US" sz="1600" b="1" dirty="0">
                <a:solidFill>
                  <a:srgbClr val="3E4548"/>
                </a:solidFill>
              </a:rPr>
              <a:t> to </a:t>
            </a:r>
            <a:r>
              <a:rPr lang="en-US" sz="1600" dirty="0">
                <a:solidFill>
                  <a:srgbClr val="FF0000"/>
                </a:solidFill>
              </a:rPr>
              <a:t>any type of hormone therapy</a:t>
            </a:r>
            <a:r>
              <a:rPr lang="en-US" sz="1600" b="1" dirty="0">
                <a:solidFill>
                  <a:srgbClr val="3E4548"/>
                </a:solidFill>
              </a:rPr>
              <a:t>, including the newer medicines.</a:t>
            </a:r>
            <a:endParaRPr lang="en-US" sz="1600" dirty="0">
              <a:solidFill>
                <a:srgbClr val="3E4548"/>
              </a:solidFill>
            </a:endParaRPr>
          </a:p>
        </p:txBody>
      </p:sp>
      <p:sp>
        <p:nvSpPr>
          <p:cNvPr id="10" name="Rectangle 9"/>
          <p:cNvSpPr/>
          <p:nvPr/>
        </p:nvSpPr>
        <p:spPr>
          <a:xfrm>
            <a:off x="838200" y="1155752"/>
            <a:ext cx="3382054" cy="2308324"/>
          </a:xfrm>
          <a:prstGeom prst="rect">
            <a:avLst/>
          </a:prstGeom>
        </p:spPr>
        <p:txBody>
          <a:bodyPr wrap="square">
            <a:spAutoFit/>
          </a:bodyPr>
          <a:lstStyle/>
          <a:p>
            <a:r>
              <a:rPr lang="en-US" sz="1600" b="1" dirty="0">
                <a:latin typeface="Aharoni" panose="02010803020104030203" pitchFamily="2" charset="-79"/>
                <a:cs typeface="Aharoni" panose="02010803020104030203" pitchFamily="2" charset="-79"/>
              </a:rPr>
              <a:t>What is mCSPC?</a:t>
            </a:r>
            <a:br>
              <a:rPr lang="en-US" sz="1600" b="1" dirty="0"/>
            </a:br>
            <a:endParaRPr lang="en-US" sz="1600" b="1" dirty="0"/>
          </a:p>
          <a:p>
            <a:r>
              <a:rPr lang="en-US" sz="1600" b="1" dirty="0"/>
              <a:t>Prostate cancer that </a:t>
            </a:r>
            <a:r>
              <a:rPr lang="en-US" sz="1600" b="1" dirty="0">
                <a:solidFill>
                  <a:srgbClr val="FF0000"/>
                </a:solidFill>
              </a:rPr>
              <a:t>HAS SPREAD</a:t>
            </a:r>
            <a:r>
              <a:rPr lang="en-US" sz="1600" b="1" dirty="0"/>
              <a:t> to other parts of the body</a:t>
            </a:r>
            <a:r>
              <a:rPr lang="en-US" sz="1600" dirty="0"/>
              <a:t> and </a:t>
            </a:r>
            <a:r>
              <a:rPr lang="en-US" sz="1600" dirty="0">
                <a:solidFill>
                  <a:srgbClr val="FF0000"/>
                </a:solidFill>
              </a:rPr>
              <a:t>STILL responds</a:t>
            </a:r>
            <a:r>
              <a:rPr lang="en-US" sz="1600" dirty="0"/>
              <a:t> to a medical or surgical treatment that lowers testosterone. </a:t>
            </a:r>
          </a:p>
          <a:p>
            <a:endParaRPr lang="en-US" sz="1600" dirty="0"/>
          </a:p>
          <a:p>
            <a:r>
              <a:rPr lang="en-US" sz="1600" dirty="0"/>
              <a:t>This is called </a:t>
            </a:r>
            <a:r>
              <a:rPr lang="en-US" sz="1600" b="1" dirty="0"/>
              <a:t>metastatic castration-sensitive prostate cancer or mCSPC.</a:t>
            </a:r>
            <a:endParaRPr lang="en-US" sz="1600" dirty="0"/>
          </a:p>
        </p:txBody>
      </p:sp>
      <p:cxnSp>
        <p:nvCxnSpPr>
          <p:cNvPr id="12" name="Straight Connector 11"/>
          <p:cNvCxnSpPr/>
          <p:nvPr/>
        </p:nvCxnSpPr>
        <p:spPr>
          <a:xfrm>
            <a:off x="6089311" y="1357651"/>
            <a:ext cx="0" cy="467201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6175260" y="1706737"/>
            <a:ext cx="1783109" cy="4622625"/>
          </a:xfrm>
          <a:prstGeom prst="rect">
            <a:avLst/>
          </a:prstGeom>
        </p:spPr>
      </p:pic>
      <p:sp>
        <p:nvSpPr>
          <p:cNvPr id="3" name="Multiply 2"/>
          <p:cNvSpPr/>
          <p:nvPr/>
        </p:nvSpPr>
        <p:spPr>
          <a:xfrm>
            <a:off x="6459535" y="1467568"/>
            <a:ext cx="1214557" cy="168469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99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1327" t="14989" r="24829" b="23226"/>
          <a:stretch/>
        </p:blipFill>
        <p:spPr>
          <a:xfrm>
            <a:off x="7735939" y="3656653"/>
            <a:ext cx="2674289" cy="2588021"/>
          </a:xfrm>
          <a:prstGeom prst="rect">
            <a:avLst/>
          </a:prstGeom>
        </p:spPr>
      </p:pic>
      <p:pic>
        <p:nvPicPr>
          <p:cNvPr id="8" name="Picture 7"/>
          <p:cNvPicPr>
            <a:picLocks noChangeAspect="1"/>
          </p:cNvPicPr>
          <p:nvPr/>
        </p:nvPicPr>
        <p:blipFill rotWithShape="1">
          <a:blip r:embed="rId3"/>
          <a:srcRect b="2795"/>
          <a:stretch/>
        </p:blipFill>
        <p:spPr>
          <a:xfrm>
            <a:off x="6117887" y="1706738"/>
            <a:ext cx="1736508" cy="4438872"/>
          </a:xfrm>
          <a:prstGeom prst="rect">
            <a:avLst/>
          </a:prstGeom>
        </p:spPr>
      </p:pic>
      <p:sp>
        <p:nvSpPr>
          <p:cNvPr id="9" name="Rectangle 8"/>
          <p:cNvSpPr/>
          <p:nvPr/>
        </p:nvSpPr>
        <p:spPr>
          <a:xfrm>
            <a:off x="7862902" y="1155752"/>
            <a:ext cx="3490898" cy="2554545"/>
          </a:xfrm>
          <a:prstGeom prst="rect">
            <a:avLst/>
          </a:prstGeom>
        </p:spPr>
        <p:txBody>
          <a:bodyPr wrap="square">
            <a:spAutoFit/>
          </a:bodyPr>
          <a:lstStyle/>
          <a:p>
            <a:r>
              <a:rPr lang="en-US" sz="1600" b="1" dirty="0">
                <a:solidFill>
                  <a:srgbClr val="43474A"/>
                </a:solidFill>
                <a:latin typeface="Aharoni" panose="02010803020104030203" pitchFamily="2" charset="-79"/>
                <a:cs typeface="Aharoni" panose="02010803020104030203" pitchFamily="2" charset="-79"/>
              </a:rPr>
              <a:t>What is nmCRPC?</a:t>
            </a:r>
            <a:br>
              <a:rPr lang="en-US" sz="1600" b="1" dirty="0">
                <a:solidFill>
                  <a:srgbClr val="43474A"/>
                </a:solidFill>
                <a:cs typeface="Aharoni" panose="02010803020104030203" pitchFamily="2" charset="-79"/>
              </a:rPr>
            </a:br>
            <a:endParaRPr lang="en-US" sz="1600" b="1" dirty="0">
              <a:solidFill>
                <a:srgbClr val="43474A"/>
              </a:solidFill>
              <a:cs typeface="Aharoni" panose="02010803020104030203" pitchFamily="2" charset="-79"/>
            </a:endParaRPr>
          </a:p>
          <a:p>
            <a:r>
              <a:rPr lang="en-US" sz="1600" b="1" dirty="0">
                <a:solidFill>
                  <a:srgbClr val="3E4548"/>
                </a:solidFill>
              </a:rPr>
              <a:t>Prostate cancer that </a:t>
            </a:r>
            <a:r>
              <a:rPr lang="en-US" sz="1600" b="1" dirty="0">
                <a:solidFill>
                  <a:srgbClr val="FF0000"/>
                </a:solidFill>
              </a:rPr>
              <a:t>HAS NOT SPREAD </a:t>
            </a:r>
            <a:r>
              <a:rPr lang="en-US" sz="1600" b="1" dirty="0">
                <a:solidFill>
                  <a:srgbClr val="3E4548"/>
                </a:solidFill>
              </a:rPr>
              <a:t>to other parts of the body</a:t>
            </a:r>
            <a:r>
              <a:rPr lang="en-US" sz="1600" dirty="0">
                <a:solidFill>
                  <a:srgbClr val="3E4548"/>
                </a:solidFill>
              </a:rPr>
              <a:t> and </a:t>
            </a:r>
            <a:r>
              <a:rPr lang="en-US" sz="1600" dirty="0">
                <a:solidFill>
                  <a:srgbClr val="FF0000"/>
                </a:solidFill>
              </a:rPr>
              <a:t>NO LONGER </a:t>
            </a:r>
            <a:r>
              <a:rPr lang="en-US" sz="1600" dirty="0">
                <a:solidFill>
                  <a:srgbClr val="3E4548"/>
                </a:solidFill>
              </a:rPr>
              <a:t>responds to a medical or surgical treatment that lowers testosterone. </a:t>
            </a:r>
          </a:p>
          <a:p>
            <a:endParaRPr lang="en-US" sz="1600" dirty="0">
              <a:solidFill>
                <a:srgbClr val="3E4548"/>
              </a:solidFill>
            </a:endParaRPr>
          </a:p>
          <a:p>
            <a:r>
              <a:rPr lang="en-US" sz="1600" dirty="0">
                <a:solidFill>
                  <a:srgbClr val="3E4548"/>
                </a:solidFill>
              </a:rPr>
              <a:t>This is called </a:t>
            </a:r>
            <a:r>
              <a:rPr lang="en-US" sz="1600" b="1" dirty="0">
                <a:solidFill>
                  <a:srgbClr val="3E4548"/>
                </a:solidFill>
              </a:rPr>
              <a:t>non-metastatic castration-resistant prostate cancer or nmCRPC.</a:t>
            </a:r>
            <a:endParaRPr lang="en-US" sz="1600" b="0" dirty="0">
              <a:solidFill>
                <a:srgbClr val="3E4548"/>
              </a:solidFill>
              <a:effectLst/>
            </a:endParaRPr>
          </a:p>
        </p:txBody>
      </p:sp>
      <p:sp>
        <p:nvSpPr>
          <p:cNvPr id="15" name="Rectangle 14"/>
          <p:cNvSpPr/>
          <p:nvPr/>
        </p:nvSpPr>
        <p:spPr>
          <a:xfrm>
            <a:off x="744382" y="1155752"/>
            <a:ext cx="3490898" cy="2554545"/>
          </a:xfrm>
          <a:prstGeom prst="rect">
            <a:avLst/>
          </a:prstGeom>
        </p:spPr>
        <p:txBody>
          <a:bodyPr wrap="square">
            <a:spAutoFit/>
          </a:bodyPr>
          <a:lstStyle/>
          <a:p>
            <a:pPr algn="r"/>
            <a:r>
              <a:rPr lang="en-US" sz="1600" b="1" dirty="0">
                <a:solidFill>
                  <a:srgbClr val="43474A"/>
                </a:solidFill>
                <a:latin typeface="Aharoni" panose="02010803020104030203" pitchFamily="2" charset="-79"/>
                <a:cs typeface="Aharoni" panose="02010803020104030203" pitchFamily="2" charset="-79"/>
              </a:rPr>
              <a:t>What is mCRPC?</a:t>
            </a:r>
            <a:br>
              <a:rPr lang="en-US" sz="1600" b="1" dirty="0">
                <a:solidFill>
                  <a:srgbClr val="43474A"/>
                </a:solidFill>
                <a:cs typeface="Aharoni" panose="02010803020104030203" pitchFamily="2" charset="-79"/>
              </a:rPr>
            </a:br>
            <a:endParaRPr lang="en-US" sz="1600" b="1" dirty="0">
              <a:solidFill>
                <a:srgbClr val="43474A"/>
              </a:solidFill>
              <a:cs typeface="Aharoni" panose="02010803020104030203" pitchFamily="2" charset="-79"/>
            </a:endParaRPr>
          </a:p>
          <a:p>
            <a:pPr algn="r"/>
            <a:r>
              <a:rPr lang="en-US" sz="1600" b="1" dirty="0">
                <a:solidFill>
                  <a:srgbClr val="3E4548"/>
                </a:solidFill>
              </a:rPr>
              <a:t>Prostate cancer that </a:t>
            </a:r>
            <a:r>
              <a:rPr lang="en-US" sz="1600" b="1" dirty="0">
                <a:solidFill>
                  <a:srgbClr val="FF0000"/>
                </a:solidFill>
              </a:rPr>
              <a:t>HAS SPREAD </a:t>
            </a:r>
            <a:r>
              <a:rPr lang="en-US" sz="1600" b="1" dirty="0">
                <a:solidFill>
                  <a:srgbClr val="3E4548"/>
                </a:solidFill>
              </a:rPr>
              <a:t>to other parts of the body</a:t>
            </a:r>
            <a:r>
              <a:rPr lang="en-US" sz="1600" dirty="0">
                <a:solidFill>
                  <a:srgbClr val="3E4548"/>
                </a:solidFill>
              </a:rPr>
              <a:t> and </a:t>
            </a:r>
            <a:r>
              <a:rPr lang="en-US" sz="1600" dirty="0">
                <a:solidFill>
                  <a:srgbClr val="FF0000"/>
                </a:solidFill>
              </a:rPr>
              <a:t>NO LONGER </a:t>
            </a:r>
            <a:r>
              <a:rPr lang="en-US" sz="1600" dirty="0">
                <a:solidFill>
                  <a:srgbClr val="3E4548"/>
                </a:solidFill>
              </a:rPr>
              <a:t>responds to a medical or surgical treatment that lowers testosterone. </a:t>
            </a:r>
          </a:p>
          <a:p>
            <a:pPr algn="r"/>
            <a:endParaRPr lang="en-US" sz="1600" dirty="0">
              <a:solidFill>
                <a:srgbClr val="3E4548"/>
              </a:solidFill>
            </a:endParaRPr>
          </a:p>
          <a:p>
            <a:pPr algn="r"/>
            <a:r>
              <a:rPr lang="en-US" sz="1600" dirty="0">
                <a:solidFill>
                  <a:srgbClr val="3E4548"/>
                </a:solidFill>
              </a:rPr>
              <a:t>This is called </a:t>
            </a:r>
            <a:r>
              <a:rPr lang="en-US" sz="1600" b="1" dirty="0">
                <a:solidFill>
                  <a:srgbClr val="3E4548"/>
                </a:solidFill>
              </a:rPr>
              <a:t>non-metastatic castration-resistant prostate cancer or nmCRPC.</a:t>
            </a:r>
            <a:endParaRPr lang="en-US" sz="1600" b="0" dirty="0">
              <a:solidFill>
                <a:srgbClr val="3E4548"/>
              </a:solidFill>
              <a:effectLst/>
            </a:endParaRPr>
          </a:p>
        </p:txBody>
      </p:sp>
      <p:cxnSp>
        <p:nvCxnSpPr>
          <p:cNvPr id="16" name="Straight Connector 15"/>
          <p:cNvCxnSpPr/>
          <p:nvPr/>
        </p:nvCxnSpPr>
        <p:spPr>
          <a:xfrm>
            <a:off x="6038848" y="1320647"/>
            <a:ext cx="0" cy="467201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204019" y="1759777"/>
            <a:ext cx="1783109" cy="4622625"/>
          </a:xfrm>
          <a:prstGeom prst="rect">
            <a:avLst/>
          </a:prstGeom>
        </p:spPr>
      </p:pic>
      <p:sp>
        <p:nvSpPr>
          <p:cNvPr id="11" name="Title 10"/>
          <p:cNvSpPr>
            <a:spLocks noGrp="1"/>
          </p:cNvSpPr>
          <p:nvPr>
            <p:ph type="title"/>
          </p:nvPr>
        </p:nvSpPr>
        <p:spPr/>
        <p:txBody>
          <a:bodyPr>
            <a:normAutofit fontScale="90000"/>
          </a:bodyPr>
          <a:lstStyle/>
          <a:p>
            <a:r>
              <a:rPr lang="en-US" dirty="0"/>
              <a:t>Types Of Prostate Cancer</a:t>
            </a:r>
          </a:p>
        </p:txBody>
      </p:sp>
      <p:sp>
        <p:nvSpPr>
          <p:cNvPr id="4" name="TextBox 3">
            <a:extLst>
              <a:ext uri="{FF2B5EF4-FFF2-40B4-BE49-F238E27FC236}">
                <a16:creationId xmlns:a16="http://schemas.microsoft.com/office/drawing/2014/main" id="{6D4613FD-5DF1-B553-45E2-2FF885EA4375}"/>
              </a:ext>
            </a:extLst>
          </p:cNvPr>
          <p:cNvSpPr txBox="1"/>
          <p:nvPr/>
        </p:nvSpPr>
        <p:spPr>
          <a:xfrm>
            <a:off x="5711687" y="6442296"/>
            <a:ext cx="6096000" cy="276999"/>
          </a:xfrm>
          <a:prstGeom prst="rect">
            <a:avLst/>
          </a:prstGeom>
          <a:noFill/>
        </p:spPr>
        <p:txBody>
          <a:bodyPr wrap="square">
            <a:spAutoFit/>
          </a:bodyPr>
          <a:lstStyle/>
          <a:p>
            <a:pPr algn="r"/>
            <a:r>
              <a:rPr lang="en-IN" sz="1200" dirty="0"/>
              <a:t>https://www.ncbi.nlm.nih.gov/pmc/articles/PMC5378096/</a:t>
            </a:r>
          </a:p>
        </p:txBody>
      </p:sp>
      <p:pic>
        <p:nvPicPr>
          <p:cNvPr id="2" name="Picture 1">
            <a:extLst>
              <a:ext uri="{FF2B5EF4-FFF2-40B4-BE49-F238E27FC236}">
                <a16:creationId xmlns:a16="http://schemas.microsoft.com/office/drawing/2014/main" id="{1947CDFB-B7EB-F1FE-D450-945E699DCEB0}"/>
              </a:ext>
            </a:extLst>
          </p:cNvPr>
          <p:cNvPicPr>
            <a:picLocks noChangeAspect="1"/>
          </p:cNvPicPr>
          <p:nvPr/>
        </p:nvPicPr>
        <p:blipFill>
          <a:blip r:embed="rId5"/>
          <a:stretch>
            <a:fillRect/>
          </a:stretch>
        </p:blipFill>
        <p:spPr>
          <a:xfrm>
            <a:off x="1724817" y="3653649"/>
            <a:ext cx="2731245" cy="2591025"/>
          </a:xfrm>
          <a:prstGeom prst="rect">
            <a:avLst/>
          </a:prstGeom>
        </p:spPr>
      </p:pic>
    </p:spTree>
    <p:extLst>
      <p:ext uri="{BB962C8B-B14F-4D97-AF65-F5344CB8AC3E}">
        <p14:creationId xmlns:p14="http://schemas.microsoft.com/office/powerpoint/2010/main" val="768311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Hormone Therapy for Prostate Cancer</a:t>
            </a:r>
          </a:p>
        </p:txBody>
      </p:sp>
      <p:sp>
        <p:nvSpPr>
          <p:cNvPr id="3" name="Content Placeholder 2"/>
          <p:cNvSpPr>
            <a:spLocks noGrp="1"/>
          </p:cNvSpPr>
          <p:nvPr>
            <p:ph idx="1"/>
          </p:nvPr>
        </p:nvSpPr>
        <p:spPr/>
        <p:txBody>
          <a:bodyPr>
            <a:normAutofit/>
          </a:bodyPr>
          <a:lstStyle/>
          <a:p>
            <a:pPr algn="just"/>
            <a:r>
              <a:rPr lang="en-US" dirty="0"/>
              <a:t>Hormone therapy is also called androgen suppression therapy (AST) or Androgen Deprivation therapy (ADT)</a:t>
            </a:r>
          </a:p>
          <a:p>
            <a:pPr algn="just"/>
            <a:r>
              <a:rPr lang="en-US" dirty="0"/>
              <a:t>The goal is </a:t>
            </a:r>
          </a:p>
          <a:p>
            <a:pPr lvl="1" algn="just"/>
            <a:r>
              <a:rPr lang="en-US" dirty="0"/>
              <a:t>To reduce levels of male hormones, called androgens, in the body, or </a:t>
            </a:r>
          </a:p>
          <a:p>
            <a:pPr lvl="1" algn="just"/>
            <a:r>
              <a:rPr lang="en-US" dirty="0"/>
              <a:t>To stop them from fueling prostate cancer cells.</a:t>
            </a:r>
          </a:p>
          <a:p>
            <a:pPr algn="just"/>
            <a:r>
              <a:rPr lang="en-US" dirty="0"/>
              <a:t>Androgens stimulate prostate cancer cells to grow. </a:t>
            </a:r>
          </a:p>
        </p:txBody>
      </p:sp>
    </p:spTree>
    <p:extLst>
      <p:ext uri="{BB962C8B-B14F-4D97-AF65-F5344CB8AC3E}">
        <p14:creationId xmlns:p14="http://schemas.microsoft.com/office/powerpoint/2010/main" val="4038134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Hormone Therapy for Prostate Cancer Contd…</a:t>
            </a:r>
          </a:p>
        </p:txBody>
      </p:sp>
      <p:sp>
        <p:nvSpPr>
          <p:cNvPr id="3" name="Content Placeholder 2"/>
          <p:cNvSpPr>
            <a:spLocks noGrp="1"/>
          </p:cNvSpPr>
          <p:nvPr>
            <p:ph idx="1"/>
          </p:nvPr>
        </p:nvSpPr>
        <p:spPr>
          <a:xfrm>
            <a:off x="838200" y="1040720"/>
            <a:ext cx="10515600" cy="5481265"/>
          </a:xfrm>
        </p:spPr>
        <p:txBody>
          <a:bodyPr>
            <a:normAutofit lnSpcReduction="10000"/>
          </a:bodyPr>
          <a:lstStyle/>
          <a:p>
            <a:r>
              <a:rPr lang="en-US" dirty="0"/>
              <a:t>The main androgens in the body are </a:t>
            </a:r>
          </a:p>
          <a:p>
            <a:pPr lvl="1"/>
            <a:r>
              <a:rPr lang="en-US" dirty="0"/>
              <a:t>Testosterone and </a:t>
            </a:r>
          </a:p>
          <a:p>
            <a:pPr lvl="1"/>
            <a:r>
              <a:rPr lang="en-US" dirty="0"/>
              <a:t>Dihydrotestosterone (DHT). </a:t>
            </a:r>
          </a:p>
          <a:p>
            <a:r>
              <a:rPr lang="en-US" dirty="0"/>
              <a:t>Most androgens are made by the testicles, but the adrenal glands as well as the prostate cancer itself, can also make a fair amount.</a:t>
            </a:r>
          </a:p>
          <a:p>
            <a:r>
              <a:rPr lang="en-US" dirty="0"/>
              <a:t>Lowering androgen levels or stopping them from getting into prostate cancer cells often makes prostate cancers shrink or grow more slowly for a time. </a:t>
            </a:r>
          </a:p>
          <a:p>
            <a:r>
              <a:rPr lang="en-US" dirty="0"/>
              <a:t>But hormone therapy alone does not cure prostate cancer.</a:t>
            </a:r>
          </a:p>
          <a:p>
            <a:endParaRPr lang="en-US" dirty="0"/>
          </a:p>
        </p:txBody>
      </p:sp>
    </p:spTree>
    <p:extLst>
      <p:ext uri="{BB962C8B-B14F-4D97-AF65-F5344CB8AC3E}">
        <p14:creationId xmlns:p14="http://schemas.microsoft.com/office/powerpoint/2010/main" val="3202922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23BB7-99B0-A198-21E2-E3D1D364CED3}"/>
              </a:ext>
            </a:extLst>
          </p:cNvPr>
          <p:cNvSpPr>
            <a:spLocks noGrp="1"/>
          </p:cNvSpPr>
          <p:nvPr>
            <p:ph type="title"/>
          </p:nvPr>
        </p:nvSpPr>
        <p:spPr>
          <a:xfrm>
            <a:off x="838200" y="635931"/>
            <a:ext cx="10515600" cy="1325563"/>
          </a:xfrm>
        </p:spPr>
        <p:txBody>
          <a:bodyPr>
            <a:normAutofit/>
          </a:bodyPr>
          <a:lstStyle/>
          <a:p>
            <a:r>
              <a:rPr lang="en-US">
                <a:solidFill>
                  <a:srgbClr val="FFFFFF"/>
                </a:solidFill>
              </a:rPr>
              <a:t>Outline </a:t>
            </a:r>
          </a:p>
        </p:txBody>
      </p:sp>
      <p:graphicFrame>
        <p:nvGraphicFramePr>
          <p:cNvPr id="6" name="Content Placeholder 5">
            <a:extLst>
              <a:ext uri="{FF2B5EF4-FFF2-40B4-BE49-F238E27FC236}">
                <a16:creationId xmlns:a16="http://schemas.microsoft.com/office/drawing/2014/main" id="{C6A1A68C-F4FD-3040-F743-80DDEF4F73F2}"/>
              </a:ext>
            </a:extLst>
          </p:cNvPr>
          <p:cNvGraphicFramePr>
            <a:graphicFrameLocks noGrp="1"/>
          </p:cNvGraphicFramePr>
          <p:nvPr>
            <p:ph sz="half" idx="1"/>
            <p:extLst>
              <p:ext uri="{D42A27DB-BD31-4B8C-83A1-F6EECF244321}">
                <p14:modId xmlns:p14="http://schemas.microsoft.com/office/powerpoint/2010/main" val="3787582753"/>
              </p:ext>
            </p:extLst>
          </p:nvPr>
        </p:nvGraphicFramePr>
        <p:xfrm>
          <a:off x="0" y="0"/>
          <a:ext cx="5262563"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A55B0F73-D8F1-915B-0B4E-5817804C45A8}"/>
              </a:ext>
            </a:extLst>
          </p:cNvPr>
          <p:cNvGraphicFramePr>
            <a:graphicFrameLocks noGrp="1"/>
          </p:cNvGraphicFramePr>
          <p:nvPr>
            <p:ph sz="half" idx="2"/>
            <p:extLst>
              <p:ext uri="{D42A27DB-BD31-4B8C-83A1-F6EECF244321}">
                <p14:modId xmlns:p14="http://schemas.microsoft.com/office/powerpoint/2010/main" val="1321228433"/>
              </p:ext>
            </p:extLst>
          </p:nvPr>
        </p:nvGraphicFramePr>
        <p:xfrm>
          <a:off x="6429375" y="-1"/>
          <a:ext cx="5762625" cy="68579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Rectangle 4"/>
          <p:cNvSpPr/>
          <p:nvPr/>
        </p:nvSpPr>
        <p:spPr>
          <a:xfrm>
            <a:off x="5591175" y="0"/>
            <a:ext cx="596622" cy="685800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800" spc="600" dirty="0"/>
              <a:t>OUTLINE</a:t>
            </a:r>
          </a:p>
        </p:txBody>
      </p:sp>
    </p:spTree>
    <p:extLst>
      <p:ext uri="{BB962C8B-B14F-4D97-AF65-F5344CB8AC3E}">
        <p14:creationId xmlns:p14="http://schemas.microsoft.com/office/powerpoint/2010/main" val="1493956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Hormonal Treatment Site for Prostate Cancer</a:t>
            </a:r>
          </a:p>
        </p:txBody>
      </p:sp>
      <p:pic>
        <p:nvPicPr>
          <p:cNvPr id="4" name="Picture 3"/>
          <p:cNvPicPr>
            <a:picLocks noChangeAspect="1"/>
          </p:cNvPicPr>
          <p:nvPr/>
        </p:nvPicPr>
        <p:blipFill>
          <a:blip r:embed="rId2"/>
          <a:stretch>
            <a:fillRect/>
          </a:stretch>
        </p:blipFill>
        <p:spPr>
          <a:xfrm>
            <a:off x="1369360" y="1162423"/>
            <a:ext cx="9710455" cy="4999086"/>
          </a:xfrm>
          <a:prstGeom prst="rect">
            <a:avLst/>
          </a:prstGeom>
        </p:spPr>
      </p:pic>
      <p:sp>
        <p:nvSpPr>
          <p:cNvPr id="3" name="Rectangle 2"/>
          <p:cNvSpPr/>
          <p:nvPr/>
        </p:nvSpPr>
        <p:spPr>
          <a:xfrm>
            <a:off x="4071938" y="1162423"/>
            <a:ext cx="1385887" cy="4738315"/>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675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Hormonal Treatment to lower androgen levels in prostate cancer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97611421"/>
              </p:ext>
            </p:extLst>
          </p:nvPr>
        </p:nvGraphicFramePr>
        <p:xfrm>
          <a:off x="838200" y="1133848"/>
          <a:ext cx="6405563" cy="4995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p:cNvSpPr/>
          <p:nvPr/>
        </p:nvSpPr>
        <p:spPr>
          <a:xfrm>
            <a:off x="6243639" y="1888219"/>
            <a:ext cx="5110160" cy="514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cs typeface="Browallia New" panose="020B0604020202020204" pitchFamily="34" charset="-34"/>
              </a:rPr>
              <a:t>Leuprolide, Goserelin, Triptorelin, Leuprolide Mesylate</a:t>
            </a:r>
          </a:p>
        </p:txBody>
      </p:sp>
      <p:sp>
        <p:nvSpPr>
          <p:cNvPr id="8" name="Rounded Rectangle 7"/>
          <p:cNvSpPr/>
          <p:nvPr/>
        </p:nvSpPr>
        <p:spPr>
          <a:xfrm>
            <a:off x="6243639" y="2509984"/>
            <a:ext cx="5110160" cy="514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cs typeface="Browallia New" panose="020B0604020202020204" pitchFamily="34" charset="-34"/>
              </a:rPr>
              <a:t>Degarelix , Relugolix</a:t>
            </a:r>
          </a:p>
        </p:txBody>
      </p:sp>
      <p:sp>
        <p:nvSpPr>
          <p:cNvPr id="9" name="Rounded Rectangle 8"/>
          <p:cNvSpPr/>
          <p:nvPr/>
        </p:nvSpPr>
        <p:spPr>
          <a:xfrm>
            <a:off x="6243638" y="4172991"/>
            <a:ext cx="5110160" cy="5238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cs typeface="Browallia New" panose="020B0604020202020204" pitchFamily="34" charset="-34"/>
              </a:rPr>
              <a:t>Flutamide ,Bicalutamide, Nilutamide </a:t>
            </a:r>
          </a:p>
        </p:txBody>
      </p:sp>
      <p:sp>
        <p:nvSpPr>
          <p:cNvPr id="11" name="Rounded Rectangle 10"/>
          <p:cNvSpPr/>
          <p:nvPr/>
        </p:nvSpPr>
        <p:spPr>
          <a:xfrm>
            <a:off x="6243638" y="1253859"/>
            <a:ext cx="5110160" cy="514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cs typeface="Browallia New" panose="020B0604020202020204" pitchFamily="34" charset="-34"/>
              </a:rPr>
              <a:t>Surgical Castration</a:t>
            </a:r>
          </a:p>
        </p:txBody>
      </p:sp>
      <p:sp>
        <p:nvSpPr>
          <p:cNvPr id="12" name="Rounded Rectangle 11"/>
          <p:cNvSpPr/>
          <p:nvPr/>
        </p:nvSpPr>
        <p:spPr>
          <a:xfrm>
            <a:off x="6243638" y="4740667"/>
            <a:ext cx="5110160" cy="52388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cs typeface="Browallia New" panose="020B0604020202020204" pitchFamily="34" charset="-34"/>
              </a:rPr>
              <a:t>Enzalutamide, </a:t>
            </a:r>
            <a:r>
              <a:rPr lang="en-US" sz="1600" b="1" dirty="0"/>
              <a:t>Apalutamide</a:t>
            </a:r>
            <a:endParaRPr lang="en-US" sz="1600" b="1" dirty="0">
              <a:cs typeface="Browallia New" panose="020B0604020202020204" pitchFamily="34" charset="-34"/>
            </a:endParaRPr>
          </a:p>
        </p:txBody>
      </p:sp>
    </p:spTree>
    <p:extLst>
      <p:ext uri="{BB962C8B-B14F-4D97-AF65-F5344CB8AC3E}">
        <p14:creationId xmlns:p14="http://schemas.microsoft.com/office/powerpoint/2010/main" val="2910059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D6CD-B9B8-FAB3-4CD1-6ACE243D90DB}"/>
              </a:ext>
            </a:extLst>
          </p:cNvPr>
          <p:cNvSpPr>
            <a:spLocks noGrp="1"/>
          </p:cNvSpPr>
          <p:nvPr>
            <p:ph type="title"/>
          </p:nvPr>
        </p:nvSpPr>
        <p:spPr>
          <a:xfrm>
            <a:off x="838200" y="529121"/>
            <a:ext cx="10515600" cy="675595"/>
          </a:xfrm>
        </p:spPr>
        <p:txBody>
          <a:bodyPr>
            <a:normAutofit fontScale="90000"/>
          </a:bodyPr>
          <a:lstStyle/>
          <a:p>
            <a:r>
              <a:rPr lang="en-GB" dirty="0"/>
              <a:t>How does ADT put men with nonmetastatic prostate cancer at high risk for fracture?</a:t>
            </a:r>
            <a:br>
              <a:rPr lang="en-GB" dirty="0"/>
            </a:br>
            <a:endParaRPr lang="en-IN" dirty="0"/>
          </a:p>
        </p:txBody>
      </p:sp>
      <p:sp>
        <p:nvSpPr>
          <p:cNvPr id="6" name="TextBox 5">
            <a:extLst>
              <a:ext uri="{FF2B5EF4-FFF2-40B4-BE49-F238E27FC236}">
                <a16:creationId xmlns:a16="http://schemas.microsoft.com/office/drawing/2014/main" id="{E2CE4E7B-9AE0-C40C-FB2B-184FD2A0A223}"/>
              </a:ext>
            </a:extLst>
          </p:cNvPr>
          <p:cNvSpPr txBox="1"/>
          <p:nvPr/>
        </p:nvSpPr>
        <p:spPr>
          <a:xfrm>
            <a:off x="715618" y="1670407"/>
            <a:ext cx="10638182" cy="1878528"/>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marL="0" marR="0" lvl="0" indent="0" algn="ctr" defTabSz="914400" rtl="0" eaLnBrk="1" fontAlgn="auto" latinLnBrk="0" hangingPunct="1">
              <a:spcBef>
                <a:spcPts val="1000"/>
              </a:spcBef>
              <a:spcAft>
                <a:spcPts val="0"/>
              </a:spcAft>
              <a:buClrTx/>
              <a:buSzTx/>
              <a:buFont typeface="+mj-lt"/>
              <a:buNone/>
              <a:tabLst/>
              <a:defRPr/>
            </a:pP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Among</a:t>
            </a: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 Men </a:t>
            </a: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with </a:t>
            </a: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Nonmetastatic Prostate Cancer</a:t>
            </a:r>
          </a:p>
          <a:p>
            <a:pPr marR="0" lvl="0" algn="ctr" defTabSz="914400" rtl="0" eaLnBrk="1" fontAlgn="auto" latinLnBrk="0" hangingPunct="1">
              <a:spcBef>
                <a:spcPts val="1000"/>
              </a:spcBef>
              <a:spcAft>
                <a:spcPts val="0"/>
              </a:spcAft>
              <a:buClrTx/>
              <a:buSzTx/>
              <a:tabLst/>
              <a:defRPr/>
            </a:pP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Androgen deprivation therapy(ADT) </a:t>
            </a: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can result in </a:t>
            </a: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bone loss </a:t>
            </a: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and is associated with </a:t>
            </a:r>
            <a:r>
              <a:rPr kumimoji="0" lang="en-GB" sz="32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fracture risk</a:t>
            </a:r>
            <a:r>
              <a:rPr kumimoji="0" lang="en-GB" sz="2800" b="0" i="0" u="none" strike="noStrike" kern="1200" cap="none" spc="0" normalizeH="0" baseline="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a:t>
            </a:r>
            <a:r>
              <a:rPr kumimoji="0" lang="en-GB" sz="2800" b="0" i="0" u="none" strike="noStrike" kern="1200" cap="none" spc="0" normalizeH="0" baseline="30000" noProof="0" dirty="0">
                <a:ln>
                  <a:noFill/>
                </a:ln>
                <a:solidFill>
                  <a:schemeClr val="bg1"/>
                </a:solidFill>
                <a:effectLst/>
                <a:uLnTx/>
                <a:uFillTx/>
                <a:latin typeface="Browallia New" panose="020B0604020202020204" pitchFamily="34" charset="-34"/>
                <a:ea typeface="+mn-ea"/>
                <a:cs typeface="Browallia New" panose="020B0604020202020204" pitchFamily="34" charset="-34"/>
              </a:rPr>
              <a:t>3,4</a:t>
            </a:r>
            <a:endParaRPr kumimoji="0" lang="en-IN" sz="2800" b="0" i="0" u="none" strike="noStrike" kern="1200" cap="none" spc="0" normalizeH="0" baseline="30000" noProof="0" dirty="0">
              <a:ln>
                <a:noFill/>
              </a:ln>
              <a:solidFill>
                <a:schemeClr val="bg1"/>
              </a:solidFill>
              <a:effectLst/>
              <a:uLnTx/>
              <a:uFillTx/>
              <a:latin typeface="Browallia New" panose="020B0604020202020204" pitchFamily="34" charset="-34"/>
              <a:ea typeface="+mn-ea"/>
              <a:cs typeface="Browallia New" panose="020B0604020202020204" pitchFamily="34" charset="-34"/>
            </a:endParaRPr>
          </a:p>
        </p:txBody>
      </p:sp>
      <p:sp>
        <p:nvSpPr>
          <p:cNvPr id="8" name="TextBox 7">
            <a:extLst>
              <a:ext uri="{FF2B5EF4-FFF2-40B4-BE49-F238E27FC236}">
                <a16:creationId xmlns:a16="http://schemas.microsoft.com/office/drawing/2014/main" id="{938988E4-CB04-541E-E8EF-2981C3E7F542}"/>
              </a:ext>
            </a:extLst>
          </p:cNvPr>
          <p:cNvSpPr txBox="1"/>
          <p:nvPr/>
        </p:nvSpPr>
        <p:spPr>
          <a:xfrm>
            <a:off x="1249018" y="6328879"/>
            <a:ext cx="10227365" cy="400110"/>
          </a:xfrm>
          <a:prstGeom prst="rect">
            <a:avLst/>
          </a:prstGeom>
          <a:noFill/>
        </p:spPr>
        <p:txBody>
          <a:bodyPr wrap="square">
            <a:spAutoFit/>
          </a:bodyPr>
          <a:lstStyle/>
          <a:p>
            <a:pPr algn="r"/>
            <a:r>
              <a:rPr lang="en-IN" sz="1000" dirty="0"/>
              <a:t> 3. </a:t>
            </a:r>
            <a:r>
              <a:rPr lang="en-IN" sz="1000" dirty="0" err="1"/>
              <a:t>Gralow</a:t>
            </a:r>
            <a:r>
              <a:rPr lang="en-IN" sz="1000" dirty="0"/>
              <a:t> JR, Biermann JS, </a:t>
            </a:r>
            <a:r>
              <a:rPr lang="en-IN" sz="1000" dirty="0" err="1"/>
              <a:t>Farooki</a:t>
            </a:r>
            <a:r>
              <a:rPr lang="en-IN" sz="1000" dirty="0"/>
              <a:t> A, et al. NCCN task force report: bone health in cancer care. J Natl </a:t>
            </a:r>
            <a:r>
              <a:rPr lang="en-IN" sz="1000" dirty="0" err="1"/>
              <a:t>Compr</a:t>
            </a:r>
            <a:r>
              <a:rPr lang="en-IN" sz="1000" dirty="0"/>
              <a:t> </a:t>
            </a:r>
            <a:r>
              <a:rPr lang="en-IN" sz="1000" dirty="0" err="1"/>
              <a:t>Canc</a:t>
            </a:r>
            <a:r>
              <a:rPr lang="en-IN" sz="1000" dirty="0"/>
              <a:t> </a:t>
            </a:r>
            <a:r>
              <a:rPr lang="en-IN" sz="1000" dirty="0" err="1"/>
              <a:t>Netw</a:t>
            </a:r>
            <a:r>
              <a:rPr lang="en-IN" sz="1000" dirty="0"/>
              <a:t>. 2013;11(</a:t>
            </a:r>
            <a:r>
              <a:rPr lang="en-IN" sz="1000" dirty="0" err="1"/>
              <a:t>Suppl</a:t>
            </a:r>
            <a:r>
              <a:rPr lang="en-IN" sz="1000" dirty="0"/>
              <a:t> 3):S1–S50. 4. Greenspan SL, Coates P, </a:t>
            </a:r>
            <a:r>
              <a:rPr lang="en-IN" sz="1000" dirty="0" err="1"/>
              <a:t>Sereika</a:t>
            </a:r>
            <a:r>
              <a:rPr lang="en-IN" sz="1000" dirty="0"/>
              <a:t> SM, Nelson JB, Trump DL, Resnick NM. Bone loss after initiation of androgen deprivation therapy in patients with prostate cancer. J Clin Endocrinol </a:t>
            </a:r>
            <a:r>
              <a:rPr lang="en-IN" sz="1000" dirty="0" err="1"/>
              <a:t>Metab</a:t>
            </a:r>
            <a:r>
              <a:rPr lang="en-IN" sz="1000" dirty="0"/>
              <a:t>. 2005;90:6410-6417</a:t>
            </a:r>
          </a:p>
        </p:txBody>
      </p:sp>
      <p:sp>
        <p:nvSpPr>
          <p:cNvPr id="10" name="TextBox 9">
            <a:extLst>
              <a:ext uri="{FF2B5EF4-FFF2-40B4-BE49-F238E27FC236}">
                <a16:creationId xmlns:a16="http://schemas.microsoft.com/office/drawing/2014/main" id="{B719B595-8DCA-C33F-BCBA-D78E81EEA900}"/>
              </a:ext>
            </a:extLst>
          </p:cNvPr>
          <p:cNvSpPr txBox="1"/>
          <p:nvPr/>
        </p:nvSpPr>
        <p:spPr>
          <a:xfrm>
            <a:off x="5143500" y="5165942"/>
            <a:ext cx="6096000" cy="584775"/>
          </a:xfrm>
          <a:prstGeom prst="rect">
            <a:avLst/>
          </a:prstGeom>
          <a:noFill/>
        </p:spPr>
        <p:txBody>
          <a:bodyPr wrap="square">
            <a:spAutoFit/>
          </a:bodyPr>
          <a:lstStyle/>
          <a:p>
            <a:pPr algn="r"/>
            <a:r>
              <a:rPr lang="en-GB" sz="1600" b="1" i="1" dirty="0"/>
              <a:t>3. J Natl </a:t>
            </a:r>
            <a:r>
              <a:rPr lang="en-GB" sz="1600" b="1" i="1" dirty="0" err="1"/>
              <a:t>Compr</a:t>
            </a:r>
            <a:r>
              <a:rPr lang="en-GB" sz="1600" b="1" i="1" dirty="0"/>
              <a:t> </a:t>
            </a:r>
            <a:r>
              <a:rPr lang="en-GB" sz="1600" b="1" i="1" dirty="0" err="1"/>
              <a:t>Canc</a:t>
            </a:r>
            <a:r>
              <a:rPr lang="en-GB" sz="1600" b="1" i="1" dirty="0"/>
              <a:t> </a:t>
            </a:r>
            <a:r>
              <a:rPr lang="en-GB" sz="1600" b="1" i="1" dirty="0" err="1"/>
              <a:t>Netw</a:t>
            </a:r>
            <a:r>
              <a:rPr lang="en-GB" sz="1600" b="1" i="1" dirty="0"/>
              <a:t>. 2013;11(</a:t>
            </a:r>
            <a:r>
              <a:rPr lang="en-GB" sz="1600" b="1" i="1" dirty="0" err="1"/>
              <a:t>Suppl</a:t>
            </a:r>
            <a:r>
              <a:rPr lang="en-GB" sz="1600" b="1" i="1" dirty="0"/>
              <a:t> 3):S1–S50</a:t>
            </a:r>
          </a:p>
          <a:p>
            <a:pPr algn="r"/>
            <a:r>
              <a:rPr lang="en-IN" sz="1600" b="1" i="1" dirty="0"/>
              <a:t>4.J Clin Endocrinol </a:t>
            </a:r>
            <a:r>
              <a:rPr lang="en-IN" sz="1600" b="1" i="1" dirty="0" err="1"/>
              <a:t>Metab</a:t>
            </a:r>
            <a:r>
              <a:rPr lang="en-IN" sz="1600" b="1" i="1" dirty="0"/>
              <a:t>. 2005;90:6410-6417</a:t>
            </a:r>
          </a:p>
        </p:txBody>
      </p:sp>
    </p:spTree>
    <p:extLst>
      <p:ext uri="{BB962C8B-B14F-4D97-AF65-F5344CB8AC3E}">
        <p14:creationId xmlns:p14="http://schemas.microsoft.com/office/powerpoint/2010/main" val="3653417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F0A134-687D-8E9E-C737-177F0A7373CA}"/>
              </a:ext>
            </a:extLst>
          </p:cNvPr>
          <p:cNvPicPr>
            <a:picLocks noChangeAspect="1"/>
          </p:cNvPicPr>
          <p:nvPr/>
        </p:nvPicPr>
        <p:blipFill>
          <a:blip r:embed="rId2"/>
          <a:stretch>
            <a:fillRect/>
          </a:stretch>
        </p:blipFill>
        <p:spPr>
          <a:xfrm>
            <a:off x="1525449" y="1201806"/>
            <a:ext cx="8532952" cy="3146771"/>
          </a:xfrm>
          <a:prstGeom prst="rect">
            <a:avLst/>
          </a:prstGeom>
        </p:spPr>
      </p:pic>
      <p:sp>
        <p:nvSpPr>
          <p:cNvPr id="6" name="TextBox 5">
            <a:extLst>
              <a:ext uri="{FF2B5EF4-FFF2-40B4-BE49-F238E27FC236}">
                <a16:creationId xmlns:a16="http://schemas.microsoft.com/office/drawing/2014/main" id="{4748BD55-14ED-F019-3B5C-990FE2AA2EC4}"/>
              </a:ext>
            </a:extLst>
          </p:cNvPr>
          <p:cNvSpPr txBox="1"/>
          <p:nvPr/>
        </p:nvSpPr>
        <p:spPr>
          <a:xfrm>
            <a:off x="732183" y="6322218"/>
            <a:ext cx="5893904" cy="523220"/>
          </a:xfrm>
          <a:prstGeom prst="rect">
            <a:avLst/>
          </a:prstGeom>
          <a:noFill/>
        </p:spPr>
        <p:txBody>
          <a:bodyPr wrap="square">
            <a:spAutoFit/>
          </a:bodyPr>
          <a:lstStyle/>
          <a:p>
            <a:r>
              <a:rPr lang="en-GB" sz="1400" b="1" dirty="0"/>
              <a:t>Reference data are obtained from population-based or review articles that measured bone loss at different sites (</a:t>
            </a:r>
            <a:r>
              <a:rPr lang="en-GB" sz="1400" b="1" dirty="0" err="1"/>
              <a:t>eg</a:t>
            </a:r>
            <a:r>
              <a:rPr lang="en-GB" sz="1400" b="1" dirty="0"/>
              <a:t>, lumbar spine or total hip).3,8</a:t>
            </a:r>
            <a:endParaRPr lang="en-IN" sz="1400" b="1" dirty="0"/>
          </a:p>
        </p:txBody>
      </p:sp>
      <p:graphicFrame>
        <p:nvGraphicFramePr>
          <p:cNvPr id="9" name="Diagram 8">
            <a:extLst>
              <a:ext uri="{FF2B5EF4-FFF2-40B4-BE49-F238E27FC236}">
                <a16:creationId xmlns:a16="http://schemas.microsoft.com/office/drawing/2014/main" id="{F8E2FB67-9A0D-096D-3C72-B2596FE71168}"/>
              </a:ext>
            </a:extLst>
          </p:cNvPr>
          <p:cNvGraphicFramePr/>
          <p:nvPr/>
        </p:nvGraphicFramePr>
        <p:xfrm>
          <a:off x="838199" y="4642184"/>
          <a:ext cx="10515600" cy="155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0">
            <a:extLst>
              <a:ext uri="{FF2B5EF4-FFF2-40B4-BE49-F238E27FC236}">
                <a16:creationId xmlns:a16="http://schemas.microsoft.com/office/drawing/2014/main" id="{52B99A9C-CA59-A739-AD51-AD37D301CB23}"/>
              </a:ext>
            </a:extLst>
          </p:cNvPr>
          <p:cNvSpPr>
            <a:spLocks noGrp="1"/>
          </p:cNvSpPr>
          <p:nvPr>
            <p:ph type="title"/>
          </p:nvPr>
        </p:nvSpPr>
        <p:spPr>
          <a:xfrm>
            <a:off x="838198" y="232604"/>
            <a:ext cx="10515600" cy="675595"/>
          </a:xfrm>
        </p:spPr>
        <p:txBody>
          <a:bodyPr>
            <a:normAutofit fontScale="90000"/>
          </a:bodyPr>
          <a:lstStyle/>
          <a:p>
            <a:r>
              <a:rPr lang="en-GB" dirty="0"/>
              <a:t>Bone Mineral Density (BMD): </a:t>
            </a:r>
            <a:r>
              <a:rPr lang="en-GB" b="0" dirty="0"/>
              <a:t>Comparison of ADT-induced BMD loss vs normal BMD loss in men and women</a:t>
            </a:r>
            <a:r>
              <a:rPr lang="en-GB" b="0" baseline="30000" dirty="0"/>
              <a:t>3,4</a:t>
            </a:r>
            <a:endParaRPr lang="en-IN" b="0" baseline="30000" dirty="0"/>
          </a:p>
        </p:txBody>
      </p:sp>
      <p:sp>
        <p:nvSpPr>
          <p:cNvPr id="13" name="TextBox 12">
            <a:extLst>
              <a:ext uri="{FF2B5EF4-FFF2-40B4-BE49-F238E27FC236}">
                <a16:creationId xmlns:a16="http://schemas.microsoft.com/office/drawing/2014/main" id="{6D1CFE54-BD82-EEFE-D7F4-2C1336C6105B}"/>
              </a:ext>
            </a:extLst>
          </p:cNvPr>
          <p:cNvSpPr txBox="1"/>
          <p:nvPr/>
        </p:nvSpPr>
        <p:spPr>
          <a:xfrm>
            <a:off x="6732106" y="6348397"/>
            <a:ext cx="4727711" cy="553998"/>
          </a:xfrm>
          <a:prstGeom prst="rect">
            <a:avLst/>
          </a:prstGeom>
          <a:noFill/>
        </p:spPr>
        <p:txBody>
          <a:bodyPr wrap="square">
            <a:spAutoFit/>
          </a:bodyPr>
          <a:lstStyle/>
          <a:p>
            <a:pPr algn="r"/>
            <a:r>
              <a:rPr lang="en-IN" sz="600" dirty="0"/>
              <a:t>3Gralow JR, Biermann JS, </a:t>
            </a:r>
            <a:r>
              <a:rPr lang="en-IN" sz="600" dirty="0" err="1"/>
              <a:t>Farooki</a:t>
            </a:r>
            <a:r>
              <a:rPr lang="en-IN" sz="600" dirty="0"/>
              <a:t> A, et al. NCCN task force report: bone health in cancer care. J Natl </a:t>
            </a:r>
            <a:r>
              <a:rPr lang="en-IN" sz="600" dirty="0" err="1"/>
              <a:t>Compr</a:t>
            </a:r>
            <a:r>
              <a:rPr lang="en-IN" sz="600" dirty="0"/>
              <a:t> </a:t>
            </a:r>
            <a:r>
              <a:rPr lang="en-IN" sz="600" dirty="0" err="1"/>
              <a:t>Canc</a:t>
            </a:r>
            <a:r>
              <a:rPr lang="en-IN" sz="600" dirty="0"/>
              <a:t> </a:t>
            </a:r>
            <a:r>
              <a:rPr lang="en-IN" sz="600" dirty="0" err="1"/>
              <a:t>Netw</a:t>
            </a:r>
            <a:r>
              <a:rPr lang="en-IN" sz="600" dirty="0"/>
              <a:t>. 2013;11(</a:t>
            </a:r>
            <a:r>
              <a:rPr lang="en-IN" sz="600" dirty="0" err="1"/>
              <a:t>Suppl</a:t>
            </a:r>
            <a:r>
              <a:rPr lang="en-IN" sz="600" dirty="0"/>
              <a:t> 3):S1–S50. </a:t>
            </a:r>
          </a:p>
          <a:p>
            <a:pPr algn="r"/>
            <a:r>
              <a:rPr lang="en-IN" sz="600" dirty="0"/>
              <a:t>4. Greenspan SL, Coates P, </a:t>
            </a:r>
            <a:r>
              <a:rPr lang="en-IN" sz="600" dirty="0" err="1"/>
              <a:t>Sereika</a:t>
            </a:r>
            <a:r>
              <a:rPr lang="en-IN" sz="600" dirty="0"/>
              <a:t> SM, Nelson JB, Trump DL, Resnick NM. Bone loss after initiation of androgen deprivation therapy in patients with prostate cancer. J Clin Endocrinol </a:t>
            </a:r>
            <a:r>
              <a:rPr lang="en-IN" sz="600" dirty="0" err="1"/>
              <a:t>Metab</a:t>
            </a:r>
            <a:r>
              <a:rPr lang="en-IN" sz="600" dirty="0"/>
              <a:t>. 2005;90:6410-6417</a:t>
            </a:r>
          </a:p>
          <a:p>
            <a:pPr algn="r"/>
            <a:r>
              <a:rPr lang="en-GB" sz="600" b="1" i="0" dirty="0">
                <a:solidFill>
                  <a:srgbClr val="2B2B2B"/>
                </a:solidFill>
                <a:effectLst/>
                <a:latin typeface="DIN W03 Regular"/>
              </a:rPr>
              <a:t>8.</a:t>
            </a:r>
            <a:r>
              <a:rPr lang="en-GB" sz="600" b="0" i="0" dirty="0">
                <a:solidFill>
                  <a:srgbClr val="2B2B2B"/>
                </a:solidFill>
                <a:effectLst/>
                <a:latin typeface="DIN W03 Regular"/>
              </a:rPr>
              <a:t> </a:t>
            </a:r>
            <a:r>
              <a:rPr lang="en-GB" sz="600" b="0" i="0" dirty="0" err="1">
                <a:solidFill>
                  <a:srgbClr val="2B2B2B"/>
                </a:solidFill>
                <a:effectLst/>
                <a:latin typeface="DIN W03 Regular"/>
              </a:rPr>
              <a:t>Higano</a:t>
            </a:r>
            <a:r>
              <a:rPr lang="en-GB" sz="600" b="0" i="0" dirty="0">
                <a:solidFill>
                  <a:srgbClr val="2B2B2B"/>
                </a:solidFill>
                <a:effectLst/>
                <a:latin typeface="DIN W03 Regular"/>
              </a:rPr>
              <a:t> CS. Androgen-deprivation-therapy-induced fractures in men with nonmetastatic prostate cancer: what do we really know? </a:t>
            </a:r>
            <a:r>
              <a:rPr lang="en-GB" sz="600" b="0" i="1" dirty="0">
                <a:solidFill>
                  <a:srgbClr val="2B2B2B"/>
                </a:solidFill>
                <a:effectLst/>
                <a:latin typeface="DIN W03 Regular"/>
              </a:rPr>
              <a:t>Nat Clin </a:t>
            </a:r>
            <a:r>
              <a:rPr lang="en-GB" sz="600" b="0" i="1" dirty="0" err="1">
                <a:solidFill>
                  <a:srgbClr val="2B2B2B"/>
                </a:solidFill>
                <a:effectLst/>
                <a:latin typeface="DIN W03 Regular"/>
              </a:rPr>
              <a:t>Pract</a:t>
            </a:r>
            <a:r>
              <a:rPr lang="en-GB" sz="600" b="0" i="1" dirty="0">
                <a:solidFill>
                  <a:srgbClr val="2B2B2B"/>
                </a:solidFill>
                <a:effectLst/>
                <a:latin typeface="DIN W03 Regular"/>
              </a:rPr>
              <a:t> Urol. </a:t>
            </a:r>
            <a:r>
              <a:rPr lang="en-GB" sz="600" b="0" i="0" dirty="0">
                <a:solidFill>
                  <a:srgbClr val="2B2B2B"/>
                </a:solidFill>
                <a:effectLst/>
                <a:latin typeface="DIN W03 Regular"/>
              </a:rPr>
              <a:t>2008;5:24-34</a:t>
            </a:r>
            <a:endParaRPr lang="en-IN" sz="600" dirty="0"/>
          </a:p>
        </p:txBody>
      </p:sp>
      <p:sp>
        <p:nvSpPr>
          <p:cNvPr id="14" name="Rectangle 13">
            <a:extLst>
              <a:ext uri="{FF2B5EF4-FFF2-40B4-BE49-F238E27FC236}">
                <a16:creationId xmlns:a16="http://schemas.microsoft.com/office/drawing/2014/main" id="{156A79BE-5A4D-3C8B-C2B1-793E68B97E27}"/>
              </a:ext>
            </a:extLst>
          </p:cNvPr>
          <p:cNvSpPr/>
          <p:nvPr/>
        </p:nvSpPr>
        <p:spPr>
          <a:xfrm>
            <a:off x="1404731" y="1143535"/>
            <a:ext cx="3008243" cy="3146771"/>
          </a:xfrm>
          <a:prstGeom prst="rect">
            <a:avLst/>
          </a:prstGeom>
          <a:noFill/>
          <a:ln w="381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3EFDDFA8-A663-718D-43E4-DDD71D5AB89C}"/>
              </a:ext>
            </a:extLst>
          </p:cNvPr>
          <p:cNvSpPr txBox="1"/>
          <p:nvPr/>
        </p:nvSpPr>
        <p:spPr>
          <a:xfrm>
            <a:off x="1139687" y="4334407"/>
            <a:ext cx="3896139" cy="307777"/>
          </a:xfrm>
          <a:prstGeom prst="rect">
            <a:avLst/>
          </a:prstGeom>
          <a:noFill/>
        </p:spPr>
        <p:txBody>
          <a:bodyPr wrap="square">
            <a:spAutoFit/>
          </a:bodyPr>
          <a:lstStyle/>
          <a:p>
            <a:r>
              <a:rPr lang="en-IN" sz="1400" b="1" i="1" dirty="0"/>
              <a:t>4.J Clin Endocrinol </a:t>
            </a:r>
            <a:r>
              <a:rPr lang="en-IN" sz="1400" b="1" i="1" dirty="0" err="1"/>
              <a:t>Metab</a:t>
            </a:r>
            <a:r>
              <a:rPr lang="en-IN" sz="1400" b="1" i="1" dirty="0"/>
              <a:t>. 2005;90:6410-6417</a:t>
            </a:r>
          </a:p>
        </p:txBody>
      </p:sp>
    </p:spTree>
    <p:extLst>
      <p:ext uri="{BB962C8B-B14F-4D97-AF65-F5344CB8AC3E}">
        <p14:creationId xmlns:p14="http://schemas.microsoft.com/office/powerpoint/2010/main" val="1434496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CDC8-3ED8-8DA4-7E4B-85964ABE0D2C}"/>
              </a:ext>
            </a:extLst>
          </p:cNvPr>
          <p:cNvSpPr>
            <a:spLocks noGrp="1"/>
          </p:cNvSpPr>
          <p:nvPr>
            <p:ph type="title"/>
          </p:nvPr>
        </p:nvSpPr>
        <p:spPr>
          <a:xfrm>
            <a:off x="838200" y="198783"/>
            <a:ext cx="10515600" cy="841937"/>
          </a:xfrm>
        </p:spPr>
        <p:txBody>
          <a:bodyPr>
            <a:normAutofit fontScale="90000"/>
          </a:bodyPr>
          <a:lstStyle/>
          <a:p>
            <a:r>
              <a:rPr lang="en-GB" dirty="0"/>
              <a:t>Fracture: </a:t>
            </a:r>
            <a:r>
              <a:rPr lang="en-GB" b="0" dirty="0"/>
              <a:t>Percent of patients with a fracture, 12 to 60 months after diagnosis of prostate cancer</a:t>
            </a:r>
            <a:endParaRPr lang="en-IN" b="0" dirty="0"/>
          </a:p>
        </p:txBody>
      </p:sp>
      <p:sp>
        <p:nvSpPr>
          <p:cNvPr id="3" name="Content Placeholder 2">
            <a:extLst>
              <a:ext uri="{FF2B5EF4-FFF2-40B4-BE49-F238E27FC236}">
                <a16:creationId xmlns:a16="http://schemas.microsoft.com/office/drawing/2014/main" id="{F6C1082E-B3E8-A442-F658-382F326E55DC}"/>
              </a:ext>
            </a:extLst>
          </p:cNvPr>
          <p:cNvSpPr>
            <a:spLocks noGrp="1"/>
          </p:cNvSpPr>
          <p:nvPr>
            <p:ph idx="1"/>
          </p:nvPr>
        </p:nvSpPr>
        <p:spPr>
          <a:xfrm>
            <a:off x="5102087" y="1133848"/>
            <a:ext cx="6251713" cy="4999086"/>
          </a:xfrm>
        </p:spPr>
        <p:txBody>
          <a:bodyPr>
            <a:normAutofit/>
          </a:bodyPr>
          <a:lstStyle/>
          <a:p>
            <a:pPr algn="just">
              <a:lnSpc>
                <a:spcPct val="100000"/>
              </a:lnSpc>
              <a:buFont typeface="Arial" panose="020B0604020202020204" pitchFamily="34" charset="0"/>
              <a:buChar char="•"/>
            </a:pPr>
            <a:r>
              <a:rPr lang="en-GB" sz="2000" dirty="0"/>
              <a:t>STUDY: SEER &amp; MEDICARE DATA BASE : Data from a bone-related toxic effect sub analysis (n=26,685) </a:t>
            </a:r>
          </a:p>
          <a:p>
            <a:pPr algn="just">
              <a:lnSpc>
                <a:spcPct val="100000"/>
              </a:lnSpc>
              <a:buFont typeface="Arial" panose="020B0604020202020204" pitchFamily="34" charset="0"/>
              <a:buChar char="•"/>
            </a:pPr>
            <a:r>
              <a:rPr lang="en-GB" sz="2000" dirty="0"/>
              <a:t>Men diagnosis of prostate cancer over a 12- to 60-month period. </a:t>
            </a:r>
          </a:p>
          <a:p>
            <a:pPr algn="just">
              <a:lnSpc>
                <a:spcPct val="100000"/>
              </a:lnSpc>
              <a:buFont typeface="Arial" panose="020B0604020202020204" pitchFamily="34" charset="0"/>
              <a:buChar char="•"/>
            </a:pPr>
            <a:r>
              <a:rPr lang="en-GB" sz="2000" dirty="0"/>
              <a:t>ADT included gonadotropin-releasing hormone (GnRH) agonist therapy or orchiectomy.</a:t>
            </a:r>
            <a:r>
              <a:rPr lang="en-GB" sz="2000" baseline="30000" dirty="0"/>
              <a:t>9</a:t>
            </a:r>
            <a:endParaRPr lang="en-IN" sz="2000" baseline="30000" dirty="0"/>
          </a:p>
        </p:txBody>
      </p:sp>
      <p:graphicFrame>
        <p:nvGraphicFramePr>
          <p:cNvPr id="7" name="Diagram 6">
            <a:extLst>
              <a:ext uri="{FF2B5EF4-FFF2-40B4-BE49-F238E27FC236}">
                <a16:creationId xmlns:a16="http://schemas.microsoft.com/office/drawing/2014/main" id="{7AD45D6A-7239-CD15-DCD9-F6F4263F38BA}"/>
              </a:ext>
            </a:extLst>
          </p:cNvPr>
          <p:cNvGraphicFramePr/>
          <p:nvPr>
            <p:extLst>
              <p:ext uri="{D42A27DB-BD31-4B8C-83A1-F6EECF244321}">
                <p14:modId xmlns:p14="http://schemas.microsoft.com/office/powerpoint/2010/main" val="3261921114"/>
              </p:ext>
            </p:extLst>
          </p:nvPr>
        </p:nvGraphicFramePr>
        <p:xfrm>
          <a:off x="5102087" y="3055738"/>
          <a:ext cx="6251713" cy="811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2F62BAD2-925C-BEF6-BD20-866916A5662D}"/>
              </a:ext>
            </a:extLst>
          </p:cNvPr>
          <p:cNvGraphicFramePr/>
          <p:nvPr>
            <p:extLst>
              <p:ext uri="{D42A27DB-BD31-4B8C-83A1-F6EECF244321}">
                <p14:modId xmlns:p14="http://schemas.microsoft.com/office/powerpoint/2010/main" val="177949258"/>
              </p:ext>
            </p:extLst>
          </p:nvPr>
        </p:nvGraphicFramePr>
        <p:xfrm>
          <a:off x="5102087" y="4084349"/>
          <a:ext cx="6251713" cy="1217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Box 11">
            <a:extLst>
              <a:ext uri="{FF2B5EF4-FFF2-40B4-BE49-F238E27FC236}">
                <a16:creationId xmlns:a16="http://schemas.microsoft.com/office/drawing/2014/main" id="{984ACB3D-C534-69F1-64A4-C0215E143244}"/>
              </a:ext>
            </a:extLst>
          </p:cNvPr>
          <p:cNvSpPr txBox="1"/>
          <p:nvPr/>
        </p:nvSpPr>
        <p:spPr>
          <a:xfrm>
            <a:off x="5102087" y="5395065"/>
            <a:ext cx="6251712" cy="830997"/>
          </a:xfrm>
          <a:prstGeom prst="rect">
            <a:avLst/>
          </a:prstGeom>
          <a:noFill/>
        </p:spPr>
        <p:txBody>
          <a:bodyPr wrap="square">
            <a:spAutoFit/>
          </a:bodyPr>
          <a:lstStyle/>
          <a:p>
            <a:pPr algn="ctr"/>
            <a:r>
              <a:rPr lang="en-GB" sz="2400" dirty="0">
                <a:latin typeface="Browallia New" panose="020B0604020202020204" pitchFamily="34" charset="-34"/>
                <a:cs typeface="Browallia New" panose="020B0604020202020204" pitchFamily="34" charset="-34"/>
              </a:rPr>
              <a:t>Calcium and vitamin D supplementation alone may not be sufficient to prevent bone loss and fractures in patients receiving ADT.</a:t>
            </a:r>
            <a:r>
              <a:rPr lang="en-GB" sz="2400" baseline="30000" dirty="0">
                <a:latin typeface="Browallia New" panose="020B0604020202020204" pitchFamily="34" charset="-34"/>
                <a:cs typeface="Browallia New" panose="020B0604020202020204" pitchFamily="34" charset="-34"/>
              </a:rPr>
              <a:t>8</a:t>
            </a:r>
            <a:endParaRPr lang="en-IN" sz="2400" baseline="30000" dirty="0">
              <a:latin typeface="Browallia New" panose="020B0604020202020204" pitchFamily="34" charset="-34"/>
              <a:cs typeface="Browallia New" panose="020B0604020202020204" pitchFamily="34" charset="-34"/>
            </a:endParaRPr>
          </a:p>
        </p:txBody>
      </p:sp>
      <p:sp>
        <p:nvSpPr>
          <p:cNvPr id="13" name="Arrow: Left 12">
            <a:extLst>
              <a:ext uri="{FF2B5EF4-FFF2-40B4-BE49-F238E27FC236}">
                <a16:creationId xmlns:a16="http://schemas.microsoft.com/office/drawing/2014/main" id="{763E3365-C034-3164-FD9C-8EB8C3B38F94}"/>
              </a:ext>
            </a:extLst>
          </p:cNvPr>
          <p:cNvSpPr/>
          <p:nvPr/>
        </p:nvSpPr>
        <p:spPr>
          <a:xfrm>
            <a:off x="4572001" y="4571637"/>
            <a:ext cx="463824" cy="3180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DC67A86-A37B-9303-8F03-1AC7FF9F6775}"/>
              </a:ext>
            </a:extLst>
          </p:cNvPr>
          <p:cNvSpPr txBox="1"/>
          <p:nvPr/>
        </p:nvSpPr>
        <p:spPr>
          <a:xfrm>
            <a:off x="1036775" y="5910408"/>
            <a:ext cx="3764612" cy="307777"/>
          </a:xfrm>
          <a:prstGeom prst="rect">
            <a:avLst/>
          </a:prstGeom>
          <a:noFill/>
        </p:spPr>
        <p:txBody>
          <a:bodyPr wrap="square">
            <a:spAutoFit/>
          </a:bodyPr>
          <a:lstStyle/>
          <a:p>
            <a:pPr algn="ctr"/>
            <a:r>
              <a:rPr lang="en-IN" sz="1400" b="1" i="1" dirty="0"/>
              <a:t>9. N Engl J Med. 2005;352:154-164</a:t>
            </a:r>
          </a:p>
        </p:txBody>
      </p:sp>
      <p:sp>
        <p:nvSpPr>
          <p:cNvPr id="17" name="TextBox 16">
            <a:extLst>
              <a:ext uri="{FF2B5EF4-FFF2-40B4-BE49-F238E27FC236}">
                <a16:creationId xmlns:a16="http://schemas.microsoft.com/office/drawing/2014/main" id="{BDE172EB-60F7-0182-0389-172A24CAC248}"/>
              </a:ext>
            </a:extLst>
          </p:cNvPr>
          <p:cNvSpPr txBox="1"/>
          <p:nvPr/>
        </p:nvSpPr>
        <p:spPr>
          <a:xfrm>
            <a:off x="7843630" y="6319190"/>
            <a:ext cx="3619500" cy="523220"/>
          </a:xfrm>
          <a:prstGeom prst="rect">
            <a:avLst/>
          </a:prstGeom>
          <a:noFill/>
        </p:spPr>
        <p:txBody>
          <a:bodyPr wrap="square">
            <a:spAutoFit/>
          </a:bodyPr>
          <a:lstStyle/>
          <a:p>
            <a:pPr algn="r"/>
            <a:r>
              <a:rPr lang="en-IN" sz="1400" b="1" i="1" dirty="0"/>
              <a:t>8. Nat Clin </a:t>
            </a:r>
            <a:r>
              <a:rPr lang="en-IN" sz="1400" b="1" i="1" dirty="0" err="1"/>
              <a:t>Pract</a:t>
            </a:r>
            <a:r>
              <a:rPr lang="en-IN" sz="1400" b="1" i="1" dirty="0"/>
              <a:t> Urol. 2008;5:24-34</a:t>
            </a:r>
          </a:p>
          <a:p>
            <a:pPr algn="r"/>
            <a:r>
              <a:rPr lang="en-IN" sz="1400" b="1" i="1" dirty="0"/>
              <a:t>9. N Engl J Med. 2005;352:154-164</a:t>
            </a:r>
          </a:p>
        </p:txBody>
      </p:sp>
    </p:spTree>
    <p:extLst>
      <p:ext uri="{BB962C8B-B14F-4D97-AF65-F5344CB8AC3E}">
        <p14:creationId xmlns:p14="http://schemas.microsoft.com/office/powerpoint/2010/main" val="948848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B54F-9EC3-4953-BFCA-B1E3EDDA2780}"/>
              </a:ext>
            </a:extLst>
          </p:cNvPr>
          <p:cNvSpPr>
            <a:spLocks noGrp="1"/>
          </p:cNvSpPr>
          <p:nvPr>
            <p:ph type="title"/>
          </p:nvPr>
        </p:nvSpPr>
        <p:spPr>
          <a:xfrm>
            <a:off x="648201" y="280410"/>
            <a:ext cx="10515600" cy="925537"/>
          </a:xfrm>
        </p:spPr>
        <p:txBody>
          <a:bodyPr>
            <a:normAutofit/>
          </a:bodyPr>
          <a:lstStyle/>
          <a:p>
            <a:r>
              <a:rPr lang="en-US" b="1" dirty="0"/>
              <a:t>Prostate Cancer Treatment And Osteoporosis </a:t>
            </a:r>
          </a:p>
        </p:txBody>
      </p:sp>
      <p:pic>
        <p:nvPicPr>
          <p:cNvPr id="10242" name="Picture 2" descr="Bone Health in Men with Prostate Cancer: Review Article | SpringerLink">
            <a:extLst>
              <a:ext uri="{FF2B5EF4-FFF2-40B4-BE49-F238E27FC236}">
                <a16:creationId xmlns:a16="http://schemas.microsoft.com/office/drawing/2014/main" id="{920C22FB-B9F4-65EA-737C-8D3EE3FF741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06001" y="1112305"/>
            <a:ext cx="5681486" cy="51667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06580A-428F-5B00-7EE6-55A203D6E5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1160" y="1112304"/>
            <a:ext cx="5024841" cy="5166718"/>
          </a:xfrm>
          <a:prstGeom prst="rect">
            <a:avLst/>
          </a:prstGeom>
          <a:ln>
            <a:solidFill>
              <a:srgbClr val="002060"/>
            </a:solidFill>
          </a:ln>
        </p:spPr>
      </p:pic>
      <p:sp>
        <p:nvSpPr>
          <p:cNvPr id="3" name="Rectangle 2"/>
          <p:cNvSpPr/>
          <p:nvPr/>
        </p:nvSpPr>
        <p:spPr>
          <a:xfrm>
            <a:off x="881160" y="6279023"/>
            <a:ext cx="10706327" cy="5789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ADT INCREASES RISK OF BONE FRACTURE AND DECREASE BONE MINERAL DENSITY</a:t>
            </a:r>
          </a:p>
        </p:txBody>
      </p:sp>
    </p:spTree>
    <p:extLst>
      <p:ext uri="{BB962C8B-B14F-4D97-AF65-F5344CB8AC3E}">
        <p14:creationId xmlns:p14="http://schemas.microsoft.com/office/powerpoint/2010/main" val="1610987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7060-E693-911C-5A30-CD9E3B8FE968}"/>
              </a:ext>
            </a:extLst>
          </p:cNvPr>
          <p:cNvSpPr>
            <a:spLocks noGrp="1"/>
          </p:cNvSpPr>
          <p:nvPr>
            <p:ph type="title"/>
          </p:nvPr>
        </p:nvSpPr>
        <p:spPr/>
        <p:txBody>
          <a:bodyPr>
            <a:normAutofit fontScale="90000"/>
          </a:bodyPr>
          <a:lstStyle/>
          <a:p>
            <a:r>
              <a:rPr lang="en-US"/>
              <a:t>Osteoporosis </a:t>
            </a:r>
            <a:endParaRPr lang="en-US" dirty="0"/>
          </a:p>
        </p:txBody>
      </p:sp>
      <p:pic>
        <p:nvPicPr>
          <p:cNvPr id="4098" name="Picture 2" descr="Comparative view of normal bone, osteopenia, and osteoporosis [26]... |  Download Scientific Diagram">
            <a:extLst>
              <a:ext uri="{FF2B5EF4-FFF2-40B4-BE49-F238E27FC236}">
                <a16:creationId xmlns:a16="http://schemas.microsoft.com/office/drawing/2014/main" id="{BD6C61F7-9253-6E36-4C5F-93EBAEDF12C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97287" y="1862137"/>
            <a:ext cx="6556513" cy="3332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1729833"/>
            <a:ext cx="3786809" cy="3970318"/>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A condition in which bones become </a:t>
            </a:r>
            <a:r>
              <a:rPr lang="en-US" sz="2800" b="1" dirty="0">
                <a:latin typeface="Browallia New" panose="020B0604020202020204" pitchFamily="34" charset="-34"/>
                <a:cs typeface="Browallia New" panose="020B0604020202020204" pitchFamily="34" charset="-34"/>
              </a:rPr>
              <a:t>weak and brittle.</a:t>
            </a:r>
          </a:p>
          <a:p>
            <a:pPr marL="457200" indent="-457200" algn="just">
              <a:buFont typeface="Arial" panose="020B0604020202020204" pitchFamily="34" charset="0"/>
              <a:buChar char="•"/>
            </a:pPr>
            <a:endParaRPr lang="en-US" sz="2800" dirty="0">
              <a:latin typeface="Browallia New" panose="020B0604020202020204" pitchFamily="34" charset="-34"/>
              <a:cs typeface="Browallia New" panose="020B0604020202020204" pitchFamily="34" charset="-34"/>
            </a:endParaRPr>
          </a:p>
          <a:p>
            <a:pPr marL="457200" indent="-45720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The body constantly absorbs and replaces bone tissue. </a:t>
            </a:r>
          </a:p>
          <a:p>
            <a:pPr marL="457200" indent="-457200" algn="just">
              <a:buFont typeface="Arial" panose="020B0604020202020204" pitchFamily="34" charset="0"/>
              <a:buChar char="•"/>
            </a:pPr>
            <a:endParaRPr lang="en-US" sz="2800" dirty="0">
              <a:latin typeface="Browallia New" panose="020B0604020202020204" pitchFamily="34" charset="-34"/>
              <a:cs typeface="Browallia New" panose="020B0604020202020204" pitchFamily="34" charset="-34"/>
            </a:endParaRPr>
          </a:p>
          <a:p>
            <a:pPr marL="457200" indent="-45720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With osteoporosis, </a:t>
            </a:r>
            <a:r>
              <a:rPr lang="en-US" sz="2800" b="1" dirty="0">
                <a:latin typeface="Browallia New" panose="020B0604020202020204" pitchFamily="34" charset="-34"/>
                <a:cs typeface="Browallia New" panose="020B0604020202020204" pitchFamily="34" charset="-34"/>
              </a:rPr>
              <a:t>new bone creation doesn't keep up </a:t>
            </a:r>
            <a:r>
              <a:rPr lang="en-US" sz="2800" dirty="0">
                <a:latin typeface="Browallia New" panose="020B0604020202020204" pitchFamily="34" charset="-34"/>
                <a:cs typeface="Browallia New" panose="020B0604020202020204" pitchFamily="34" charset="-34"/>
              </a:rPr>
              <a:t>with old bone removal.</a:t>
            </a:r>
          </a:p>
        </p:txBody>
      </p:sp>
    </p:spTree>
    <p:extLst>
      <p:ext uri="{BB962C8B-B14F-4D97-AF65-F5344CB8AC3E}">
        <p14:creationId xmlns:p14="http://schemas.microsoft.com/office/powerpoint/2010/main" val="1968735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Risk factors for osteoporosis in Men:</a:t>
            </a:r>
          </a:p>
        </p:txBody>
      </p:sp>
      <p:sp>
        <p:nvSpPr>
          <p:cNvPr id="3" name="Content Placeholder 2"/>
          <p:cNvSpPr>
            <a:spLocks noGrp="1"/>
          </p:cNvSpPr>
          <p:nvPr>
            <p:ph idx="1"/>
          </p:nvPr>
        </p:nvSpPr>
        <p:spPr/>
        <p:txBody>
          <a:bodyPr/>
          <a:lstStyle/>
          <a:p>
            <a:pPr algn="just"/>
            <a:r>
              <a:rPr lang="en-US" dirty="0"/>
              <a:t>Height loss of 1/2 inch or more within one year</a:t>
            </a:r>
            <a:r>
              <a:rPr lang="en-US" baseline="30000" dirty="0"/>
              <a:t>2</a:t>
            </a:r>
          </a:p>
          <a:p>
            <a:pPr algn="just"/>
            <a:r>
              <a:rPr lang="en-US" dirty="0"/>
              <a:t>Advanced age</a:t>
            </a:r>
          </a:p>
          <a:p>
            <a:pPr algn="just"/>
            <a:r>
              <a:rPr lang="en-US" dirty="0"/>
              <a:t>Low bone mineral density (BMD)</a:t>
            </a:r>
          </a:p>
          <a:p>
            <a:pPr algn="just"/>
            <a:r>
              <a:rPr lang="en-US" dirty="0"/>
              <a:t>Family history of osteoporosis or fractures</a:t>
            </a:r>
          </a:p>
          <a:p>
            <a:pPr algn="just"/>
            <a:r>
              <a:rPr lang="en-US" dirty="0"/>
              <a:t>Prior fracture</a:t>
            </a:r>
          </a:p>
          <a:p>
            <a:pPr algn="just"/>
            <a:r>
              <a:rPr lang="en-US" dirty="0"/>
              <a:t>Low testosterone or estrogen levels</a:t>
            </a:r>
            <a:r>
              <a:rPr lang="en-US" baseline="30000" dirty="0"/>
              <a:t>3</a:t>
            </a:r>
          </a:p>
        </p:txBody>
      </p:sp>
      <p:sp>
        <p:nvSpPr>
          <p:cNvPr id="4" name="Rectangle 3"/>
          <p:cNvSpPr/>
          <p:nvPr/>
        </p:nvSpPr>
        <p:spPr>
          <a:xfrm>
            <a:off x="838200" y="5157788"/>
            <a:ext cx="4676775" cy="614362"/>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E6BDE1-1475-917B-A872-3D3FA9B4FB04}"/>
              </a:ext>
            </a:extLst>
          </p:cNvPr>
          <p:cNvSpPr txBox="1"/>
          <p:nvPr/>
        </p:nvSpPr>
        <p:spPr>
          <a:xfrm>
            <a:off x="3366052" y="6304002"/>
            <a:ext cx="8348870" cy="553998"/>
          </a:xfrm>
          <a:prstGeom prst="rect">
            <a:avLst/>
          </a:prstGeom>
          <a:noFill/>
        </p:spPr>
        <p:txBody>
          <a:bodyPr wrap="square">
            <a:spAutoFit/>
          </a:bodyPr>
          <a:lstStyle/>
          <a:p>
            <a:r>
              <a:rPr lang="en-GB" sz="1000" dirty="0"/>
              <a:t> 1. National Osteoporosis Foundation. The Man’s Guide to Osteoporosis. Washington, DC: National Osteoporosis Foundation; 2011.</a:t>
            </a:r>
          </a:p>
          <a:p>
            <a:r>
              <a:rPr lang="en-GB" sz="1000" dirty="0"/>
              <a:t>3. International Osteoporosis Foundation. Invest in your bones. Osteoporosis in men: the ‘silent epidemic’ strikes men too. https://www.iofbonehealth.org/sites/default/files/PDFs/WOD%20Reports/osteoporosis_in_men_2004_english.pdf. Accessed July 8, 2019</a:t>
            </a:r>
            <a:endParaRPr lang="en-IN" sz="1000" dirty="0"/>
          </a:p>
        </p:txBody>
      </p:sp>
    </p:spTree>
    <p:extLst>
      <p:ext uri="{BB962C8B-B14F-4D97-AF65-F5344CB8AC3E}">
        <p14:creationId xmlns:p14="http://schemas.microsoft.com/office/powerpoint/2010/main" val="4102928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B5C821-F24B-B527-74E8-09531DDFB104}"/>
              </a:ext>
            </a:extLst>
          </p:cNvPr>
          <p:cNvSpPr>
            <a:spLocks noGrp="1"/>
          </p:cNvSpPr>
          <p:nvPr>
            <p:ph type="ctrTitle"/>
          </p:nvPr>
        </p:nvSpPr>
        <p:spPr>
          <a:xfrm>
            <a:off x="1524000" y="2549525"/>
            <a:ext cx="9144000" cy="879475"/>
          </a:xfrm>
        </p:spPr>
        <p:txBody>
          <a:bodyPr>
            <a:normAutofit fontScale="90000"/>
          </a:bodyPr>
          <a:lstStyle/>
          <a:p>
            <a:r>
              <a:rPr lang="en-US" sz="8800" dirty="0">
                <a:solidFill>
                  <a:schemeClr val="bg1"/>
                </a:solidFill>
              </a:rPr>
              <a:t>Denosumab </a:t>
            </a:r>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3999" y="3429000"/>
            <a:ext cx="9144000" cy="1075979"/>
          </a:xfrm>
        </p:spPr>
        <p:txBody>
          <a:bodyPr>
            <a:normAutofit fontScale="85000" lnSpcReduction="10000"/>
          </a:bodyPr>
          <a:lstStyle/>
          <a:p>
            <a:r>
              <a:rPr lang="en-US" sz="5400" b="1" dirty="0">
                <a:solidFill>
                  <a:srgbClr val="FFFF00"/>
                </a:solidFill>
              </a:rPr>
              <a:t>Section 3: Treatment Option</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28</a:t>
            </a:fld>
            <a:endParaRPr lang="en-US"/>
          </a:p>
        </p:txBody>
      </p:sp>
      <p:sp>
        <p:nvSpPr>
          <p:cNvPr id="6" name="Rectangle 5">
            <a:extLst>
              <a:ext uri="{FF2B5EF4-FFF2-40B4-BE49-F238E27FC236}">
                <a16:creationId xmlns:a16="http://schemas.microsoft.com/office/drawing/2014/main" id="{F0D94AF9-E106-CDCC-08BD-97B0177E8AB2}"/>
              </a:ext>
            </a:extLst>
          </p:cNvPr>
          <p:cNvSpPr/>
          <p:nvPr/>
        </p:nvSpPr>
        <p:spPr>
          <a:xfrm>
            <a:off x="4399720" y="3406140"/>
            <a:ext cx="3392557"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81850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Practical Approach to Interpretation of Dual-Energy X-ray Absorptiometry ( DXA) for Assessment of Bone Density | SpringerLink">
            <a:extLst>
              <a:ext uri="{FF2B5EF4-FFF2-40B4-BE49-F238E27FC236}">
                <a16:creationId xmlns:a16="http://schemas.microsoft.com/office/drawing/2014/main" id="{3B40BBCC-010C-8404-C4DD-D502A6C7250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286"/>
          <a:stretch/>
        </p:blipFill>
        <p:spPr bwMode="auto">
          <a:xfrm>
            <a:off x="5761564" y="1644629"/>
            <a:ext cx="5583973" cy="414027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819150" y="276910"/>
            <a:ext cx="11531876" cy="707886"/>
          </a:xfrm>
          <a:prstGeom prst="rect">
            <a:avLst/>
          </a:prstGeom>
        </p:spPr>
        <p:txBody>
          <a:bodyPr wrap="square">
            <a:spAutoFit/>
          </a:bodyPr>
          <a:lstStyle/>
          <a:p>
            <a:r>
              <a:rPr lang="en-US" sz="4000" b="1" dirty="0">
                <a:latin typeface="Browallia New" panose="020B0604020202020204" pitchFamily="34" charset="-34"/>
                <a:cs typeface="Browallia New" panose="020B0604020202020204" pitchFamily="34" charset="-34"/>
              </a:rPr>
              <a:t>Osteoporosis Screening: </a:t>
            </a:r>
            <a:r>
              <a:rPr lang="en-US" sz="4000" dirty="0">
                <a:latin typeface="Browallia New" panose="020B0604020202020204" pitchFamily="34" charset="-34"/>
                <a:cs typeface="Browallia New" panose="020B0604020202020204" pitchFamily="34" charset="-34"/>
              </a:rPr>
              <a:t>DEXA Scan Dual-Energy X-ray Absorptiometry</a:t>
            </a:r>
          </a:p>
        </p:txBody>
      </p:sp>
      <p:sp>
        <p:nvSpPr>
          <p:cNvPr id="6" name="Rectangle 5"/>
          <p:cNvSpPr/>
          <p:nvPr/>
        </p:nvSpPr>
        <p:spPr>
          <a:xfrm>
            <a:off x="846463" y="1475690"/>
            <a:ext cx="4706198" cy="4478149"/>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A bone density scan which can detect thinning bones at an early stage.</a:t>
            </a:r>
          </a:p>
          <a:p>
            <a:pPr marL="285750" indent="-285750" algn="just">
              <a:buFont typeface="Arial" panose="020B0604020202020204" pitchFamily="34" charset="0"/>
              <a:buChar char="•"/>
            </a:pPr>
            <a:endParaRPr lang="en-US" sz="1100" dirty="0">
              <a:latin typeface="Browallia New" panose="020B0604020202020204" pitchFamily="34" charset="-34"/>
              <a:cs typeface="Browallia New" panose="020B0604020202020204" pitchFamily="34" charset="-34"/>
            </a:endParaRPr>
          </a:p>
          <a:p>
            <a:pPr marL="285750" indent="-285750" algn="just">
              <a:buFont typeface="Arial" panose="020B0604020202020204" pitchFamily="34" charset="0"/>
              <a:buChar char="•"/>
            </a:pPr>
            <a:r>
              <a:rPr lang="en-US" sz="2800" b="1" dirty="0">
                <a:solidFill>
                  <a:srgbClr val="FF0000"/>
                </a:solidFill>
                <a:latin typeface="Browallia New" panose="020B0604020202020204" pitchFamily="34" charset="-34"/>
                <a:cs typeface="Browallia New" panose="020B0604020202020204" pitchFamily="34" charset="-34"/>
              </a:rPr>
              <a:t>DEXA scores are reported as "T-scores" and "Z-scores.“</a:t>
            </a:r>
          </a:p>
          <a:p>
            <a:pPr marL="285750" indent="-285750" algn="just">
              <a:buFont typeface="Arial" panose="020B0604020202020204" pitchFamily="34" charset="0"/>
              <a:buChar char="•"/>
            </a:pPr>
            <a:endParaRPr lang="en-US" sz="1100" dirty="0">
              <a:latin typeface="Browallia New" panose="020B0604020202020204" pitchFamily="34" charset="-34"/>
              <a:cs typeface="Browallia New" panose="020B0604020202020204" pitchFamily="34" charset="-34"/>
            </a:endParaRPr>
          </a:p>
          <a:p>
            <a:pPr marL="285750" indent="-28575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Multiplying the T-score by 10% gives a rough estimate of how much bone density has been lost.\</a:t>
            </a:r>
          </a:p>
          <a:p>
            <a:pPr marL="285750" indent="-285750" algn="just">
              <a:buFont typeface="Arial" panose="020B0604020202020204" pitchFamily="34" charset="0"/>
              <a:buChar char="•"/>
            </a:pPr>
            <a:endParaRPr lang="en-US" sz="1100" dirty="0">
              <a:latin typeface="Browallia New" panose="020B0604020202020204" pitchFamily="34" charset="-34"/>
              <a:cs typeface="Browallia New" panose="020B0604020202020204" pitchFamily="34" charset="-34"/>
            </a:endParaRPr>
          </a:p>
          <a:p>
            <a:pPr marL="285750" indent="-285750" algn="just">
              <a:buFont typeface="Arial" panose="020B0604020202020204" pitchFamily="34" charset="0"/>
              <a:buChar char="•"/>
            </a:pPr>
            <a:r>
              <a:rPr lang="en-US" sz="2800" dirty="0">
                <a:latin typeface="Browallia New" panose="020B0604020202020204" pitchFamily="34" charset="-34"/>
                <a:cs typeface="Browallia New" panose="020B0604020202020204" pitchFamily="34" charset="-34"/>
              </a:rPr>
              <a:t>Z-scores are not used to formally diagnose osteoporosis</a:t>
            </a:r>
          </a:p>
        </p:txBody>
      </p:sp>
      <p:sp>
        <p:nvSpPr>
          <p:cNvPr id="7" name="Rectangle 6"/>
          <p:cNvSpPr/>
          <p:nvPr/>
        </p:nvSpPr>
        <p:spPr>
          <a:xfrm>
            <a:off x="7760901" y="6444734"/>
            <a:ext cx="3584636" cy="276999"/>
          </a:xfrm>
          <a:prstGeom prst="rect">
            <a:avLst/>
          </a:prstGeom>
        </p:spPr>
        <p:txBody>
          <a:bodyPr wrap="none">
            <a:spAutoFit/>
          </a:bodyPr>
          <a:lstStyle/>
          <a:p>
            <a:pPr algn="r"/>
            <a:r>
              <a:rPr lang="en-US" sz="1200" dirty="0"/>
              <a:t>https://www.webmd.com/osteoporosis/features/tests</a:t>
            </a:r>
          </a:p>
        </p:txBody>
      </p:sp>
    </p:spTree>
    <p:extLst>
      <p:ext uri="{BB962C8B-B14F-4D97-AF65-F5344CB8AC3E}">
        <p14:creationId xmlns:p14="http://schemas.microsoft.com/office/powerpoint/2010/main" val="374347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B5C821-F24B-B527-74E8-09531DDFB104}"/>
              </a:ext>
            </a:extLst>
          </p:cNvPr>
          <p:cNvSpPr>
            <a:spLocks noGrp="1"/>
          </p:cNvSpPr>
          <p:nvPr>
            <p:ph type="ctrTitle"/>
          </p:nvPr>
        </p:nvSpPr>
        <p:spPr>
          <a:xfrm>
            <a:off x="1524000" y="2549525"/>
            <a:ext cx="9144000" cy="879475"/>
          </a:xfrm>
        </p:spPr>
        <p:txBody>
          <a:bodyPr>
            <a:normAutofit fontScale="90000"/>
          </a:bodyPr>
          <a:lstStyle/>
          <a:p>
            <a:r>
              <a:rPr lang="en-US" sz="8800" dirty="0">
                <a:solidFill>
                  <a:schemeClr val="bg1"/>
                </a:solidFill>
              </a:rPr>
              <a:t>Denosumab </a:t>
            </a:r>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3999" y="3429000"/>
            <a:ext cx="9144000" cy="1075979"/>
          </a:xfrm>
        </p:spPr>
        <p:txBody>
          <a:bodyPr>
            <a:normAutofit fontScale="85000" lnSpcReduction="10000"/>
          </a:bodyPr>
          <a:lstStyle/>
          <a:p>
            <a:r>
              <a:rPr lang="en-US" sz="5400" b="1" dirty="0">
                <a:solidFill>
                  <a:srgbClr val="FFFF00"/>
                </a:solidFill>
              </a:rPr>
              <a:t>Section 1: Anatomy &amp; Physiology</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3</a:t>
            </a:fld>
            <a:endParaRPr lang="en-US"/>
          </a:p>
        </p:txBody>
      </p:sp>
      <p:sp>
        <p:nvSpPr>
          <p:cNvPr id="6" name="Rectangle 5">
            <a:extLst>
              <a:ext uri="{FF2B5EF4-FFF2-40B4-BE49-F238E27FC236}">
                <a16:creationId xmlns:a16="http://schemas.microsoft.com/office/drawing/2014/main" id="{F0D94AF9-E106-CDCC-08BD-97B0177E8AB2}"/>
              </a:ext>
            </a:extLst>
          </p:cNvPr>
          <p:cNvSpPr/>
          <p:nvPr/>
        </p:nvSpPr>
        <p:spPr>
          <a:xfrm>
            <a:off x="4399720" y="3406140"/>
            <a:ext cx="3392557"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15099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CB2156-DE6B-C87D-B4D5-879A53736877}"/>
              </a:ext>
            </a:extLst>
          </p:cNvPr>
          <p:cNvSpPr>
            <a:spLocks noGrp="1"/>
          </p:cNvSpPr>
          <p:nvPr>
            <p:ph type="title"/>
          </p:nvPr>
        </p:nvSpPr>
        <p:spPr>
          <a:xfrm>
            <a:off x="0" y="7757"/>
            <a:ext cx="5014913" cy="6850243"/>
          </a:xfr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a:normAutofit fontScale="90000"/>
          </a:bodyPr>
          <a:lstStyle/>
          <a:p>
            <a:pPr algn="ctr"/>
            <a:br>
              <a:rPr lang="en-IN" u="sng" dirty="0">
                <a:solidFill>
                  <a:schemeClr val="bg1"/>
                </a:solidFill>
              </a:rPr>
            </a:br>
            <a:br>
              <a:rPr lang="en-IN" u="sng" dirty="0">
                <a:solidFill>
                  <a:schemeClr val="bg1"/>
                </a:solidFill>
              </a:rPr>
            </a:br>
            <a:br>
              <a:rPr lang="en-IN" u="sng" dirty="0">
                <a:solidFill>
                  <a:schemeClr val="bg1"/>
                </a:solidFill>
              </a:rPr>
            </a:br>
            <a:r>
              <a:rPr lang="en-IN" sz="4000" u="sng" dirty="0">
                <a:solidFill>
                  <a:schemeClr val="bg1"/>
                </a:solidFill>
              </a:rPr>
              <a:t>UNDERSTANDING T- SCORE</a:t>
            </a:r>
            <a:br>
              <a:rPr lang="en-IN" u="sng" dirty="0">
                <a:solidFill>
                  <a:schemeClr val="bg1"/>
                </a:solidFill>
              </a:rPr>
            </a:br>
            <a:br>
              <a:rPr lang="en-IN" sz="2000" dirty="0">
                <a:solidFill>
                  <a:schemeClr val="bg1"/>
                </a:solidFill>
              </a:rPr>
            </a:br>
            <a:r>
              <a:rPr lang="en-US" sz="3100" dirty="0">
                <a:solidFill>
                  <a:schemeClr val="bg1"/>
                </a:solidFill>
              </a:rPr>
              <a:t>The </a:t>
            </a:r>
            <a:r>
              <a:rPr lang="en-US" sz="3100" dirty="0">
                <a:solidFill>
                  <a:srgbClr val="FFFF00"/>
                </a:solidFill>
              </a:rPr>
              <a:t>T-score </a:t>
            </a:r>
            <a:r>
              <a:rPr lang="en-US" sz="3100" dirty="0">
                <a:solidFill>
                  <a:schemeClr val="bg1"/>
                </a:solidFill>
              </a:rPr>
              <a:t>is a comparison of a person's bone density with that of a healthy 30-year-old of the same sex.</a:t>
            </a:r>
            <a:br>
              <a:rPr lang="en-US" sz="3100" dirty="0">
                <a:solidFill>
                  <a:schemeClr val="bg1"/>
                </a:solidFill>
              </a:rPr>
            </a:br>
            <a:br>
              <a:rPr lang="en-US" sz="3100" dirty="0">
                <a:solidFill>
                  <a:schemeClr val="bg1"/>
                </a:solidFill>
              </a:rPr>
            </a:br>
            <a:r>
              <a:rPr lang="en-US" sz="3100" dirty="0">
                <a:solidFill>
                  <a:schemeClr val="bg1"/>
                </a:solidFill>
              </a:rPr>
              <a:t>The </a:t>
            </a:r>
            <a:r>
              <a:rPr lang="en-US" sz="3100" dirty="0">
                <a:solidFill>
                  <a:srgbClr val="FFFF00"/>
                </a:solidFill>
              </a:rPr>
              <a:t>Z-score</a:t>
            </a:r>
            <a:r>
              <a:rPr lang="en-US" sz="3100" dirty="0">
                <a:solidFill>
                  <a:schemeClr val="bg1"/>
                </a:solidFill>
              </a:rPr>
              <a:t> is a comparison of a person's bone density with that of an average person of the same age and sex</a:t>
            </a: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br>
              <a:rPr lang="en-IN" dirty="0">
                <a:solidFill>
                  <a:schemeClr val="bg1"/>
                </a:solidFill>
              </a:rPr>
            </a:br>
            <a:endParaRPr lang="en-IN" dirty="0">
              <a:solidFill>
                <a:schemeClr val="bg1"/>
              </a:solidFill>
            </a:endParaRPr>
          </a:p>
        </p:txBody>
      </p:sp>
      <p:grpSp>
        <p:nvGrpSpPr>
          <p:cNvPr id="3" name="Group 2"/>
          <p:cNvGrpSpPr/>
          <p:nvPr/>
        </p:nvGrpSpPr>
        <p:grpSpPr>
          <a:xfrm>
            <a:off x="5014913" y="0"/>
            <a:ext cx="7177087" cy="6858000"/>
            <a:chOff x="5530323" y="-14135"/>
            <a:chExt cx="6661677" cy="6257773"/>
          </a:xfrm>
        </p:grpSpPr>
        <p:pic>
          <p:nvPicPr>
            <p:cNvPr id="4" name="Picture 3">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0867" b="50175"/>
            <a:stretch/>
          </p:blipFill>
          <p:spPr>
            <a:xfrm>
              <a:off x="5530324" y="0"/>
              <a:ext cx="3411060" cy="1925978"/>
            </a:xfrm>
            <a:prstGeom prst="roundRect">
              <a:avLst>
                <a:gd name="adj" fmla="val 0"/>
              </a:avLst>
            </a:prstGeom>
          </p:spPr>
        </p:pic>
        <p:pic>
          <p:nvPicPr>
            <p:cNvPr id="6" name="Picture 5">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50861" b="47709"/>
            <a:stretch/>
          </p:blipFill>
          <p:spPr>
            <a:xfrm>
              <a:off x="8941384" y="-14135"/>
              <a:ext cx="3250616" cy="1925978"/>
            </a:xfrm>
            <a:prstGeom prst="roundRect">
              <a:avLst>
                <a:gd name="adj" fmla="val 0"/>
              </a:avLst>
            </a:prstGeom>
          </p:spPr>
        </p:pic>
        <p:pic>
          <p:nvPicPr>
            <p:cNvPr id="7" name="Picture 6">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55813" b="28671"/>
            <a:stretch/>
          </p:blipFill>
          <p:spPr>
            <a:xfrm>
              <a:off x="5530324" y="1911843"/>
              <a:ext cx="6615113" cy="571501"/>
            </a:xfrm>
            <a:prstGeom prst="roundRect">
              <a:avLst>
                <a:gd name="adj" fmla="val 0"/>
              </a:avLst>
            </a:prstGeom>
          </p:spPr>
        </p:pic>
        <p:pic>
          <p:nvPicPr>
            <p:cNvPr id="8" name="Picture 7">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70430" r="55668"/>
            <a:stretch/>
          </p:blipFill>
          <p:spPr>
            <a:xfrm>
              <a:off x="9259411" y="2510169"/>
              <a:ext cx="2932589" cy="1089128"/>
            </a:xfrm>
            <a:prstGeom prst="roundRect">
              <a:avLst>
                <a:gd name="adj" fmla="val 0"/>
              </a:avLst>
            </a:prstGeom>
          </p:spPr>
        </p:pic>
        <p:pic>
          <p:nvPicPr>
            <p:cNvPr id="9" name="Picture 8">
              <a:extLst>
                <a:ext uri="{FF2B5EF4-FFF2-40B4-BE49-F238E27FC236}">
                  <a16:creationId xmlns:a16="http://schemas.microsoft.com/office/drawing/2014/main" id="{3DB88CC2-2458-634E-7141-B551C83ECF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5998" t="69395"/>
            <a:stretch/>
          </p:blipFill>
          <p:spPr>
            <a:xfrm>
              <a:off x="5530323" y="2483344"/>
              <a:ext cx="2910792" cy="1127228"/>
            </a:xfrm>
            <a:prstGeom prst="roundRect">
              <a:avLst>
                <a:gd name="adj" fmla="val 0"/>
              </a:avLst>
            </a:prstGeom>
          </p:spPr>
        </p:pic>
        <p:pic>
          <p:nvPicPr>
            <p:cNvPr id="5" name="Picture 4">
              <a:extLst>
                <a:ext uri="{FF2B5EF4-FFF2-40B4-BE49-F238E27FC236}">
                  <a16:creationId xmlns:a16="http://schemas.microsoft.com/office/drawing/2014/main" id="{9D1BDD81-7271-8FBB-CB3A-1DC69C795F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30323" y="3368602"/>
              <a:ext cx="6615113" cy="2875036"/>
            </a:xfrm>
            <a:prstGeom prst="rect">
              <a:avLst/>
            </a:prstGeom>
          </p:spPr>
        </p:pic>
      </p:grpSp>
      <p:sp>
        <p:nvSpPr>
          <p:cNvPr id="11" name="Rounded Rectangle 10"/>
          <p:cNvSpPr/>
          <p:nvPr/>
        </p:nvSpPr>
        <p:spPr>
          <a:xfrm>
            <a:off x="5143501" y="5443540"/>
            <a:ext cx="1843088" cy="1347071"/>
          </a:xfrm>
          <a:prstGeom prst="roundRect">
            <a:avLst>
              <a:gd name="adj" fmla="val 27884"/>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4"/>
          <a:srcRect l="2385" t="4644" r="6423" b="11685"/>
          <a:stretch/>
        </p:blipFill>
        <p:spPr>
          <a:xfrm>
            <a:off x="84111" y="4244215"/>
            <a:ext cx="4846692" cy="2398650"/>
          </a:xfrm>
          <a:prstGeom prst="rect">
            <a:avLst/>
          </a:prstGeom>
        </p:spPr>
      </p:pic>
      <p:sp>
        <p:nvSpPr>
          <p:cNvPr id="13" name="Rounded Rectangle 12"/>
          <p:cNvSpPr/>
          <p:nvPr/>
        </p:nvSpPr>
        <p:spPr>
          <a:xfrm>
            <a:off x="8806839" y="140037"/>
            <a:ext cx="3218042" cy="1861620"/>
          </a:xfrm>
          <a:prstGeom prst="roundRect">
            <a:avLst>
              <a:gd name="adj" fmla="val 19232"/>
            </a:avLst>
          </a:prstGeom>
          <a:noFill/>
          <a:ln>
            <a:solidFill>
              <a:schemeClr val="bg1"/>
            </a:solidFill>
          </a:ln>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AD8C1F-1ECC-6C93-AE04-653F576A16A4}"/>
              </a:ext>
            </a:extLst>
          </p:cNvPr>
          <p:cNvSpPr/>
          <p:nvPr/>
        </p:nvSpPr>
        <p:spPr>
          <a:xfrm>
            <a:off x="5433391" y="2199861"/>
            <a:ext cx="6228522"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9325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C3CD-735A-0E59-009F-EF9736A9204C}"/>
              </a:ext>
            </a:extLst>
          </p:cNvPr>
          <p:cNvSpPr>
            <a:spLocks noGrp="1"/>
          </p:cNvSpPr>
          <p:nvPr>
            <p:ph type="title"/>
          </p:nvPr>
        </p:nvSpPr>
        <p:spPr>
          <a:xfrm>
            <a:off x="838200" y="118473"/>
            <a:ext cx="10515599" cy="932688"/>
          </a:xfrm>
        </p:spPr>
        <p:txBody>
          <a:bodyPr vert="horz" lIns="91440" tIns="45720" rIns="91440" bIns="45720" rtlCol="0" anchor="b">
            <a:normAutofit/>
          </a:bodyPr>
          <a:lstStyle/>
          <a:p>
            <a:r>
              <a:rPr lang="en-US" kern="1200" dirty="0">
                <a:solidFill>
                  <a:schemeClr val="tx1"/>
                </a:solidFill>
              </a:rPr>
              <a:t>Treatment of Osteoporosis</a:t>
            </a:r>
          </a:p>
        </p:txBody>
      </p:sp>
      <p:pic>
        <p:nvPicPr>
          <p:cNvPr id="5" name="Picture 4" descr="Graphical user interface, table&#10;&#10;Description automatically generated with medium confidence">
            <a:extLst>
              <a:ext uri="{FF2B5EF4-FFF2-40B4-BE49-F238E27FC236}">
                <a16:creationId xmlns:a16="http://schemas.microsoft.com/office/drawing/2014/main" id="{35181C9A-DED2-3858-639D-E0E511F1181E}"/>
              </a:ext>
            </a:extLst>
          </p:cNvPr>
          <p:cNvPicPr>
            <a:picLocks noChangeAspect="1"/>
          </p:cNvPicPr>
          <p:nvPr/>
        </p:nvPicPr>
        <p:blipFill>
          <a:blip r:embed="rId2"/>
          <a:stretch>
            <a:fillRect/>
          </a:stretch>
        </p:blipFill>
        <p:spPr>
          <a:xfrm>
            <a:off x="867461" y="1371600"/>
            <a:ext cx="10457076" cy="4557713"/>
          </a:xfrm>
          <a:prstGeom prst="rect">
            <a:avLst/>
          </a:prstGeom>
          <a:ln>
            <a:solidFill>
              <a:schemeClr val="bg1">
                <a:lumMod val="75000"/>
              </a:schemeClr>
            </a:solidFill>
          </a:ln>
        </p:spPr>
      </p:pic>
      <p:sp>
        <p:nvSpPr>
          <p:cNvPr id="3" name="Rectangle 2"/>
          <p:cNvSpPr/>
          <p:nvPr/>
        </p:nvSpPr>
        <p:spPr>
          <a:xfrm>
            <a:off x="838200" y="3228975"/>
            <a:ext cx="10486337" cy="357187"/>
          </a:xfrm>
          <a:prstGeom prst="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935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0079B1-8815-2FC8-4156-08644BC95F2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978"/>
          <a:stretch/>
        </p:blipFill>
        <p:spPr>
          <a:xfrm>
            <a:off x="1413345" y="1154229"/>
            <a:ext cx="9365308" cy="5065324"/>
          </a:xfrm>
          <a:prstGeom prst="rect">
            <a:avLst/>
          </a:prstGeom>
        </p:spPr>
      </p:pic>
      <p:sp>
        <p:nvSpPr>
          <p:cNvPr id="3" name="Title 1">
            <a:extLst>
              <a:ext uri="{FF2B5EF4-FFF2-40B4-BE49-F238E27FC236}">
                <a16:creationId xmlns:a16="http://schemas.microsoft.com/office/drawing/2014/main" id="{C4CA0221-7E21-45F5-7F5B-A6E59D8DD5A6}"/>
              </a:ext>
            </a:extLst>
          </p:cNvPr>
          <p:cNvSpPr txBox="1">
            <a:spLocks/>
          </p:cNvSpPr>
          <p:nvPr/>
        </p:nvSpPr>
        <p:spPr>
          <a:xfrm>
            <a:off x="838200" y="118473"/>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rgbClr val="002060"/>
                </a:solidFill>
                <a:latin typeface="Browallia New" panose="020B0604020202020204" pitchFamily="34" charset="-34"/>
                <a:ea typeface="+mj-ea"/>
                <a:cs typeface="Browallia New" panose="020B0604020202020204" pitchFamily="34" charset="-34"/>
              </a:defRPr>
            </a:lvl1pPr>
          </a:lstStyle>
          <a:p>
            <a:r>
              <a:rPr lang="en-US" dirty="0">
                <a:solidFill>
                  <a:schemeClr val="tx1"/>
                </a:solidFill>
              </a:rPr>
              <a:t>Difference Between Anabolic Vs Antiresorptive Agents</a:t>
            </a:r>
          </a:p>
        </p:txBody>
      </p:sp>
      <p:sp>
        <p:nvSpPr>
          <p:cNvPr id="5" name="Rectangle 4"/>
          <p:cNvSpPr/>
          <p:nvPr/>
        </p:nvSpPr>
        <p:spPr>
          <a:xfrm>
            <a:off x="6858000" y="1197093"/>
            <a:ext cx="3833337" cy="4898907"/>
          </a:xfrm>
          <a:prstGeom prst="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384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06420A5-D67B-78A1-0B50-27FAC353FA75}"/>
              </a:ext>
            </a:extLst>
          </p:cNvPr>
          <p:cNvGraphicFramePr>
            <a:graphicFrameLocks noGrp="1"/>
          </p:cNvGraphicFramePr>
          <p:nvPr>
            <p:ph idx="1"/>
          </p:nvPr>
        </p:nvGraphicFramePr>
        <p:xfrm>
          <a:off x="5303520" y="1195754"/>
          <a:ext cx="5880295" cy="4994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2F617BD5-6E70-5066-C88F-D4E4E3CE9DB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6222" y="1195752"/>
            <a:ext cx="3935079" cy="4994735"/>
          </a:xfrm>
          <a:prstGeom prst="rect">
            <a:avLst/>
          </a:prstGeom>
        </p:spPr>
      </p:pic>
      <p:sp>
        <p:nvSpPr>
          <p:cNvPr id="14" name="Title 1">
            <a:extLst>
              <a:ext uri="{FF2B5EF4-FFF2-40B4-BE49-F238E27FC236}">
                <a16:creationId xmlns:a16="http://schemas.microsoft.com/office/drawing/2014/main" id="{22F540E3-4CBA-F5D9-B398-FA27586640D8}"/>
              </a:ext>
            </a:extLst>
          </p:cNvPr>
          <p:cNvSpPr>
            <a:spLocks noGrp="1"/>
          </p:cNvSpPr>
          <p:nvPr>
            <p:ph type="title"/>
          </p:nvPr>
        </p:nvSpPr>
        <p:spPr>
          <a:xfrm>
            <a:off x="838200" y="118473"/>
            <a:ext cx="10515599" cy="932688"/>
          </a:xfrm>
        </p:spPr>
        <p:txBody>
          <a:bodyPr vert="horz" lIns="91440" tIns="45720" rIns="91440" bIns="45720" rtlCol="0" anchor="b">
            <a:normAutofit/>
          </a:bodyPr>
          <a:lstStyle/>
          <a:p>
            <a:r>
              <a:rPr lang="en-US" kern="1200" dirty="0">
                <a:solidFill>
                  <a:schemeClr val="tx1"/>
                </a:solidFill>
              </a:rPr>
              <a:t>Medication for osteoporosis</a:t>
            </a:r>
          </a:p>
        </p:txBody>
      </p:sp>
    </p:spTree>
    <p:extLst>
      <p:ext uri="{BB962C8B-B14F-4D97-AF65-F5344CB8AC3E}">
        <p14:creationId xmlns:p14="http://schemas.microsoft.com/office/powerpoint/2010/main" val="415464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Monoclonal Antibodies</a:t>
            </a:r>
          </a:p>
        </p:txBody>
      </p:sp>
      <p:sp>
        <p:nvSpPr>
          <p:cNvPr id="3" name="Content Placeholder 2"/>
          <p:cNvSpPr>
            <a:spLocks noGrp="1"/>
          </p:cNvSpPr>
          <p:nvPr>
            <p:ph idx="1"/>
          </p:nvPr>
        </p:nvSpPr>
        <p:spPr>
          <a:xfrm>
            <a:off x="838200" y="876672"/>
            <a:ext cx="5448300" cy="5581277"/>
          </a:xfrm>
        </p:spPr>
        <p:txBody>
          <a:bodyPr>
            <a:normAutofit/>
          </a:bodyPr>
          <a:lstStyle/>
          <a:p>
            <a:pPr algn="just"/>
            <a:r>
              <a:rPr lang="en-US" dirty="0"/>
              <a:t>Monoclonal antibodies (also called </a:t>
            </a:r>
            <a:r>
              <a:rPr lang="en-US" dirty="0" err="1"/>
              <a:t>moAbs</a:t>
            </a:r>
            <a:r>
              <a:rPr lang="en-US" dirty="0"/>
              <a:t> or </a:t>
            </a:r>
            <a:r>
              <a:rPr lang="en-US" dirty="0" err="1"/>
              <a:t>mAbs</a:t>
            </a:r>
            <a:r>
              <a:rPr lang="en-US" dirty="0"/>
              <a:t>) are proteins made in laboratories that act like proteins called antibodies in our bodies. </a:t>
            </a:r>
          </a:p>
          <a:p>
            <a:pPr algn="just"/>
            <a:r>
              <a:rPr lang="en-US" dirty="0"/>
              <a:t>Antibodies are parts of your immune system. </a:t>
            </a:r>
          </a:p>
          <a:p>
            <a:pPr algn="just"/>
            <a:r>
              <a:rPr lang="en-US" dirty="0"/>
              <a:t>They seek out the antigens (foreign materials) and stick to them in order to destroy them. </a:t>
            </a:r>
          </a:p>
        </p:txBody>
      </p:sp>
      <p:pic>
        <p:nvPicPr>
          <p:cNvPr id="4" name="Picture 3"/>
          <p:cNvPicPr>
            <a:picLocks noChangeAspect="1"/>
          </p:cNvPicPr>
          <p:nvPr/>
        </p:nvPicPr>
        <p:blipFill>
          <a:blip r:embed="rId2"/>
          <a:stretch>
            <a:fillRect/>
          </a:stretch>
        </p:blipFill>
        <p:spPr>
          <a:xfrm>
            <a:off x="6453356" y="1291884"/>
            <a:ext cx="4900444" cy="2457450"/>
          </a:xfrm>
          <a:prstGeom prst="rect">
            <a:avLst/>
          </a:prstGeom>
        </p:spPr>
      </p:pic>
    </p:spTree>
    <p:extLst>
      <p:ext uri="{BB962C8B-B14F-4D97-AF65-F5344CB8AC3E}">
        <p14:creationId xmlns:p14="http://schemas.microsoft.com/office/powerpoint/2010/main" val="1136867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15150" y="1188429"/>
            <a:ext cx="4438649" cy="494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Monoclonal Antibodies</a:t>
            </a:r>
          </a:p>
        </p:txBody>
      </p:sp>
      <p:sp>
        <p:nvSpPr>
          <p:cNvPr id="3" name="Content Placeholder 2"/>
          <p:cNvSpPr>
            <a:spLocks noGrp="1"/>
          </p:cNvSpPr>
          <p:nvPr>
            <p:ph idx="1"/>
          </p:nvPr>
        </p:nvSpPr>
        <p:spPr>
          <a:xfrm>
            <a:off x="838201" y="1133848"/>
            <a:ext cx="5946912" cy="5205896"/>
          </a:xfrm>
        </p:spPr>
        <p:txBody>
          <a:bodyPr>
            <a:normAutofit/>
          </a:bodyPr>
          <a:lstStyle/>
          <a:p>
            <a:pPr algn="just">
              <a:buFont typeface="+mj-lt"/>
              <a:buAutoNum type="arabicParenR" startAt="4"/>
            </a:pPr>
            <a:r>
              <a:rPr lang="en-US" dirty="0"/>
              <a:t>Laboratory-made monoclonal antibodies help stimulate your own immune system.</a:t>
            </a:r>
          </a:p>
          <a:p>
            <a:pPr algn="just">
              <a:buFont typeface="+mj-lt"/>
              <a:buAutoNum type="arabicParenR" startAt="4"/>
            </a:pPr>
            <a:r>
              <a:rPr lang="en-US" dirty="0"/>
              <a:t>The word “monoclonal” refers to the fact that the antibodies created in the laboratory are clones. </a:t>
            </a:r>
          </a:p>
          <a:p>
            <a:pPr algn="just">
              <a:buFont typeface="+mj-lt"/>
              <a:buAutoNum type="arabicParenR" startAt="4"/>
            </a:pPr>
            <a:r>
              <a:rPr lang="en-US" dirty="0"/>
              <a:t>They are exact copies of one antibody. </a:t>
            </a:r>
          </a:p>
          <a:p>
            <a:pPr algn="just">
              <a:buFont typeface="+mj-lt"/>
              <a:buAutoNum type="arabicParenR" startAt="4"/>
            </a:pPr>
            <a:r>
              <a:rPr lang="en-GB" b="1" dirty="0"/>
              <a:t>Denosumab is a fully human monoclonal antibody </a:t>
            </a:r>
            <a:endParaRPr lang="en-US" b="1" dirty="0"/>
          </a:p>
          <a:p>
            <a:pPr algn="just">
              <a:buFont typeface="+mj-lt"/>
              <a:buAutoNum type="arabicParenR" startAt="4"/>
            </a:pPr>
            <a:endParaRPr lang="en-US" dirty="0"/>
          </a:p>
        </p:txBody>
      </p:sp>
      <p:sp>
        <p:nvSpPr>
          <p:cNvPr id="4" name="Rectangle 3"/>
          <p:cNvSpPr/>
          <p:nvPr/>
        </p:nvSpPr>
        <p:spPr>
          <a:xfrm>
            <a:off x="7706197" y="3264058"/>
            <a:ext cx="2942280" cy="369332"/>
          </a:xfrm>
          <a:prstGeom prst="rect">
            <a:avLst/>
          </a:prstGeom>
        </p:spPr>
        <p:txBody>
          <a:bodyPr wrap="none">
            <a:spAutoFit/>
          </a:bodyPr>
          <a:lstStyle/>
          <a:p>
            <a:r>
              <a:rPr lang="en-US" dirty="0">
                <a:solidFill>
                  <a:schemeClr val="bg1"/>
                </a:solidFill>
              </a:rPr>
              <a:t>https://youtu.be/dxnjAc-rqz8</a:t>
            </a:r>
          </a:p>
        </p:txBody>
      </p:sp>
    </p:spTree>
    <p:extLst>
      <p:ext uri="{BB962C8B-B14F-4D97-AF65-F5344CB8AC3E}">
        <p14:creationId xmlns:p14="http://schemas.microsoft.com/office/powerpoint/2010/main" val="3367649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655D-2166-14CD-58C6-EE6AD3B7509A}"/>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8B21363C-B942-C569-3594-C52BFA39C2D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B932F81-8A31-427A-5864-09526876D49D}"/>
              </a:ext>
            </a:extLst>
          </p:cNvPr>
          <p:cNvPicPr>
            <a:picLocks noChangeAspect="1"/>
          </p:cNvPicPr>
          <p:nvPr/>
        </p:nvPicPr>
        <p:blipFill>
          <a:blip r:embed="rId2"/>
          <a:stretch>
            <a:fillRect/>
          </a:stretch>
        </p:blipFill>
        <p:spPr>
          <a:xfrm>
            <a:off x="364434" y="0"/>
            <a:ext cx="11277601" cy="6858000"/>
          </a:xfrm>
          <a:prstGeom prst="rect">
            <a:avLst/>
          </a:prstGeom>
        </p:spPr>
      </p:pic>
      <p:sp>
        <p:nvSpPr>
          <p:cNvPr id="5" name="TextBox 4">
            <a:extLst>
              <a:ext uri="{FF2B5EF4-FFF2-40B4-BE49-F238E27FC236}">
                <a16:creationId xmlns:a16="http://schemas.microsoft.com/office/drawing/2014/main" id="{69F5CD12-1567-2490-16CE-CCB4647D4724}"/>
              </a:ext>
            </a:extLst>
          </p:cNvPr>
          <p:cNvSpPr txBox="1"/>
          <p:nvPr/>
        </p:nvSpPr>
        <p:spPr>
          <a:xfrm>
            <a:off x="9808265" y="969639"/>
            <a:ext cx="1590261" cy="369332"/>
          </a:xfrm>
          <a:prstGeom prst="rect">
            <a:avLst/>
          </a:prstGeom>
          <a:noFill/>
        </p:spPr>
        <p:txBody>
          <a:bodyPr wrap="square" rtlCol="0">
            <a:spAutoFit/>
          </a:bodyPr>
          <a:lstStyle/>
          <a:p>
            <a:r>
              <a:rPr lang="en-IN" b="1" dirty="0"/>
              <a:t>DENSOUMAB</a:t>
            </a:r>
          </a:p>
        </p:txBody>
      </p:sp>
    </p:spTree>
    <p:extLst>
      <p:ext uri="{BB962C8B-B14F-4D97-AF65-F5344CB8AC3E}">
        <p14:creationId xmlns:p14="http://schemas.microsoft.com/office/powerpoint/2010/main" val="529194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B5C821-F24B-B527-74E8-09531DDFB104}"/>
              </a:ext>
            </a:extLst>
          </p:cNvPr>
          <p:cNvSpPr>
            <a:spLocks noGrp="1"/>
          </p:cNvSpPr>
          <p:nvPr>
            <p:ph type="ctrTitle"/>
          </p:nvPr>
        </p:nvSpPr>
        <p:spPr>
          <a:xfrm>
            <a:off x="1524000" y="2549525"/>
            <a:ext cx="9144000" cy="879475"/>
          </a:xfrm>
        </p:spPr>
        <p:txBody>
          <a:bodyPr>
            <a:normAutofit fontScale="90000"/>
          </a:bodyPr>
          <a:lstStyle/>
          <a:p>
            <a:r>
              <a:rPr lang="en-US" sz="8800" dirty="0">
                <a:solidFill>
                  <a:schemeClr val="bg1"/>
                </a:solidFill>
              </a:rPr>
              <a:t>Denosumab </a:t>
            </a:r>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3999" y="3429000"/>
            <a:ext cx="9144000" cy="1075979"/>
          </a:xfrm>
        </p:spPr>
        <p:txBody>
          <a:bodyPr>
            <a:normAutofit fontScale="85000" lnSpcReduction="10000"/>
          </a:bodyPr>
          <a:lstStyle/>
          <a:p>
            <a:r>
              <a:rPr lang="en-US" sz="5400" b="1" dirty="0">
                <a:solidFill>
                  <a:srgbClr val="FFFF00"/>
                </a:solidFill>
              </a:rPr>
              <a:t>Section 4: Prescription Information </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37</a:t>
            </a:fld>
            <a:endParaRPr lang="en-US"/>
          </a:p>
        </p:txBody>
      </p:sp>
      <p:sp>
        <p:nvSpPr>
          <p:cNvPr id="6" name="Rectangle 5">
            <a:extLst>
              <a:ext uri="{FF2B5EF4-FFF2-40B4-BE49-F238E27FC236}">
                <a16:creationId xmlns:a16="http://schemas.microsoft.com/office/drawing/2014/main" id="{F0D94AF9-E106-CDCC-08BD-97B0177E8AB2}"/>
              </a:ext>
            </a:extLst>
          </p:cNvPr>
          <p:cNvSpPr/>
          <p:nvPr/>
        </p:nvSpPr>
        <p:spPr>
          <a:xfrm>
            <a:off x="4399720" y="3406140"/>
            <a:ext cx="3392557"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497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91E7E-B92B-8E57-B117-3B715186AA86}"/>
              </a:ext>
            </a:extLst>
          </p:cNvPr>
          <p:cNvSpPr>
            <a:spLocks noGrp="1"/>
          </p:cNvSpPr>
          <p:nvPr>
            <p:ph type="title"/>
          </p:nvPr>
        </p:nvSpPr>
        <p:spPr/>
        <p:txBody>
          <a:bodyPr>
            <a:normAutofit fontScale="90000"/>
          </a:bodyPr>
          <a:lstStyle/>
          <a:p>
            <a:r>
              <a:rPr lang="en-IN" dirty="0"/>
              <a:t>Key Facts</a:t>
            </a:r>
          </a:p>
        </p:txBody>
      </p:sp>
      <p:sp>
        <p:nvSpPr>
          <p:cNvPr id="4" name="Rectangle: Rounded Corners 3">
            <a:extLst>
              <a:ext uri="{FF2B5EF4-FFF2-40B4-BE49-F238E27FC236}">
                <a16:creationId xmlns:a16="http://schemas.microsoft.com/office/drawing/2014/main" id="{435AAF17-5386-B143-9190-D00DA8FEA58B}"/>
              </a:ext>
            </a:extLst>
          </p:cNvPr>
          <p:cNvSpPr/>
          <p:nvPr/>
        </p:nvSpPr>
        <p:spPr>
          <a:xfrm>
            <a:off x="838196" y="1401626"/>
            <a:ext cx="1776417" cy="2302422"/>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FF00"/>
                </a:solidFill>
                <a:latin typeface="Browallia New" panose="020B0604020202020204" pitchFamily="34" charset="-34"/>
                <a:cs typeface="Browallia New" panose="020B0604020202020204" pitchFamily="34" charset="-34"/>
              </a:rPr>
              <a:t>MAB: </a:t>
            </a:r>
          </a:p>
          <a:p>
            <a:pPr algn="ctr"/>
            <a:r>
              <a:rPr lang="en-IN" sz="2400" dirty="0">
                <a:latin typeface="Browallia New" panose="020B0604020202020204" pitchFamily="34" charset="-34"/>
                <a:cs typeface="Browallia New" panose="020B0604020202020204" pitchFamily="34" charset="-34"/>
              </a:rPr>
              <a:t>1</a:t>
            </a:r>
            <a:r>
              <a:rPr lang="en-IN" sz="2400" baseline="30000" dirty="0">
                <a:latin typeface="Browallia New" panose="020B0604020202020204" pitchFamily="34" charset="-34"/>
                <a:cs typeface="Browallia New" panose="020B0604020202020204" pitchFamily="34" charset="-34"/>
              </a:rPr>
              <a:t>st</a:t>
            </a:r>
            <a:r>
              <a:rPr lang="en-IN" sz="2400" dirty="0">
                <a:latin typeface="Browallia New" panose="020B0604020202020204" pitchFamily="34" charset="-34"/>
                <a:cs typeface="Browallia New" panose="020B0604020202020204" pitchFamily="34" charset="-34"/>
              </a:rPr>
              <a:t>  MAB Approved for treatment of Osteoporosis</a:t>
            </a:r>
          </a:p>
        </p:txBody>
      </p:sp>
      <p:sp>
        <p:nvSpPr>
          <p:cNvPr id="5" name="Rectangle: Rounded Corners 4">
            <a:extLst>
              <a:ext uri="{FF2B5EF4-FFF2-40B4-BE49-F238E27FC236}">
                <a16:creationId xmlns:a16="http://schemas.microsoft.com/office/drawing/2014/main" id="{B7E8B442-C252-4E67-F2B0-F11E97D96186}"/>
              </a:ext>
            </a:extLst>
          </p:cNvPr>
          <p:cNvSpPr/>
          <p:nvPr/>
        </p:nvSpPr>
        <p:spPr>
          <a:xfrm>
            <a:off x="838196" y="4064955"/>
            <a:ext cx="10515600" cy="1951532"/>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400" b="1" dirty="0">
                <a:solidFill>
                  <a:srgbClr val="FFFF00"/>
                </a:solidFill>
                <a:latin typeface="Browallia New" panose="020B0604020202020204" pitchFamily="34" charset="-34"/>
                <a:cs typeface="Browallia New" panose="020B0604020202020204" pitchFamily="34" charset="-34"/>
              </a:rPr>
              <a:t>INDICATION:</a:t>
            </a:r>
          </a:p>
          <a:p>
            <a:pPr marL="285750" indent="-285750" algn="just">
              <a:buFont typeface="Arial" panose="020B0604020202020204" pitchFamily="34" charset="0"/>
              <a:buChar char="•"/>
            </a:pPr>
            <a:r>
              <a:rPr lang="en-GB" sz="2400" dirty="0">
                <a:latin typeface="Browallia New" panose="020B0604020202020204" pitchFamily="34" charset="-34"/>
                <a:cs typeface="Browallia New" panose="020B0604020202020204" pitchFamily="34" charset="-34"/>
              </a:rPr>
              <a:t>Treatment to increase bone mass in men at high risk for fracture receiving androgen deprivation therapy for nonmetastatic prostate cancer </a:t>
            </a:r>
          </a:p>
          <a:p>
            <a:pPr marL="285750" indent="-285750" algn="just">
              <a:buFont typeface="Arial" panose="020B0604020202020204" pitchFamily="34" charset="0"/>
              <a:buChar char="•"/>
            </a:pPr>
            <a:r>
              <a:rPr lang="en-GB" sz="2400" dirty="0">
                <a:latin typeface="Browallia New" panose="020B0604020202020204" pitchFamily="34" charset="-34"/>
                <a:cs typeface="Browallia New" panose="020B0604020202020204" pitchFamily="34" charset="-34"/>
              </a:rPr>
              <a:t>Treatment of Men with osteoporosis at high risk for fracture </a:t>
            </a:r>
          </a:p>
        </p:txBody>
      </p:sp>
      <p:sp>
        <p:nvSpPr>
          <p:cNvPr id="6" name="Rectangle: Rounded Corners 5">
            <a:extLst>
              <a:ext uri="{FF2B5EF4-FFF2-40B4-BE49-F238E27FC236}">
                <a16:creationId xmlns:a16="http://schemas.microsoft.com/office/drawing/2014/main" id="{EC1CFA15-6F52-54E7-C86E-3E83890120D2}"/>
              </a:ext>
            </a:extLst>
          </p:cNvPr>
          <p:cNvSpPr/>
          <p:nvPr/>
        </p:nvSpPr>
        <p:spPr>
          <a:xfrm>
            <a:off x="6698326" y="1390951"/>
            <a:ext cx="1731299" cy="2309539"/>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Browallia New" panose="020B0604020202020204" pitchFamily="34" charset="-34"/>
                <a:cs typeface="Browallia New" panose="020B0604020202020204" pitchFamily="34" charset="-34"/>
              </a:rPr>
              <a:t>Denosumab is not chemotherapy Drug</a:t>
            </a:r>
            <a:endParaRPr lang="en-IN" sz="2400" dirty="0">
              <a:latin typeface="Browallia New" panose="020B0604020202020204" pitchFamily="34" charset="-34"/>
              <a:cs typeface="Browallia New" panose="020B0604020202020204" pitchFamily="34" charset="-34"/>
            </a:endParaRPr>
          </a:p>
        </p:txBody>
      </p:sp>
      <p:sp>
        <p:nvSpPr>
          <p:cNvPr id="7" name="Rectangle: Rounded Corners 6">
            <a:extLst>
              <a:ext uri="{FF2B5EF4-FFF2-40B4-BE49-F238E27FC236}">
                <a16:creationId xmlns:a16="http://schemas.microsoft.com/office/drawing/2014/main" id="{8E393CB6-4375-7BF7-96C2-8B5E47C305CB}"/>
              </a:ext>
            </a:extLst>
          </p:cNvPr>
          <p:cNvSpPr/>
          <p:nvPr/>
        </p:nvSpPr>
        <p:spPr>
          <a:xfrm>
            <a:off x="4786228" y="1405185"/>
            <a:ext cx="1714585" cy="2302422"/>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FF00"/>
                </a:solidFill>
                <a:latin typeface="Browallia New" panose="020B0604020202020204" pitchFamily="34" charset="-34"/>
                <a:cs typeface="Browallia New" panose="020B0604020202020204" pitchFamily="34" charset="-34"/>
              </a:rPr>
              <a:t>CLASS: </a:t>
            </a:r>
            <a:r>
              <a:rPr lang="en-IN" sz="2400" dirty="0">
                <a:latin typeface="Browallia New" panose="020B0604020202020204" pitchFamily="34" charset="-34"/>
                <a:cs typeface="Browallia New" panose="020B0604020202020204" pitchFamily="34" charset="-34"/>
              </a:rPr>
              <a:t>Bone anti-resorptive drug</a:t>
            </a:r>
          </a:p>
        </p:txBody>
      </p:sp>
      <p:sp>
        <p:nvSpPr>
          <p:cNvPr id="8" name="Rectangle: Rounded Corners 7">
            <a:extLst>
              <a:ext uri="{FF2B5EF4-FFF2-40B4-BE49-F238E27FC236}">
                <a16:creationId xmlns:a16="http://schemas.microsoft.com/office/drawing/2014/main" id="{8BE3A443-225A-0E68-4B4A-1101AA07F3FE}"/>
              </a:ext>
            </a:extLst>
          </p:cNvPr>
          <p:cNvSpPr/>
          <p:nvPr/>
        </p:nvSpPr>
        <p:spPr>
          <a:xfrm>
            <a:off x="2788403" y="1398068"/>
            <a:ext cx="1824035" cy="2302422"/>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FFFF00"/>
                </a:solidFill>
                <a:latin typeface="Browallia New" panose="020B0604020202020204" pitchFamily="34" charset="-34"/>
                <a:cs typeface="Browallia New" panose="020B0604020202020204" pitchFamily="34" charset="-34"/>
              </a:rPr>
              <a:t>MOA: </a:t>
            </a:r>
          </a:p>
          <a:p>
            <a:pPr algn="ctr"/>
            <a:r>
              <a:rPr lang="en-GB" sz="2400" dirty="0">
                <a:latin typeface="Browallia New" panose="020B0604020202020204" pitchFamily="34" charset="-34"/>
                <a:cs typeface="Browallia New" panose="020B0604020202020204" pitchFamily="34" charset="-34"/>
              </a:rPr>
              <a:t>RANKLi (receptor activator of nuclear factor kappa-Β ligand)</a:t>
            </a:r>
            <a:endParaRPr lang="en-IN" sz="2400" dirty="0">
              <a:latin typeface="Browallia New" panose="020B0604020202020204" pitchFamily="34" charset="-34"/>
              <a:cs typeface="Browallia New" panose="020B0604020202020204" pitchFamily="34" charset="-34"/>
            </a:endParaRPr>
          </a:p>
        </p:txBody>
      </p:sp>
      <p:sp>
        <p:nvSpPr>
          <p:cNvPr id="9" name="Rectangle: Rounded Corners 5">
            <a:extLst>
              <a:ext uri="{FF2B5EF4-FFF2-40B4-BE49-F238E27FC236}">
                <a16:creationId xmlns:a16="http://schemas.microsoft.com/office/drawing/2014/main" id="{EC1CFA15-6F52-54E7-C86E-3E83890120D2}"/>
              </a:ext>
            </a:extLst>
          </p:cNvPr>
          <p:cNvSpPr/>
          <p:nvPr/>
        </p:nvSpPr>
        <p:spPr>
          <a:xfrm>
            <a:off x="8586701" y="1398068"/>
            <a:ext cx="2767095" cy="2309539"/>
          </a:xfrm>
          <a:prstGeom prst="round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dirty="0">
              <a:solidFill>
                <a:srgbClr val="FFFF00"/>
              </a:solidFill>
              <a:latin typeface="Browallia New" panose="020B0604020202020204" pitchFamily="34" charset="-34"/>
              <a:cs typeface="Browallia New" panose="020B0604020202020204" pitchFamily="34" charset="-34"/>
            </a:endParaRPr>
          </a:p>
          <a:p>
            <a:pPr algn="ctr"/>
            <a:r>
              <a:rPr lang="en-GB" sz="2400" b="1" dirty="0">
                <a:solidFill>
                  <a:srgbClr val="FFFF00"/>
                </a:solidFill>
                <a:latin typeface="Browallia New" panose="020B0604020202020204" pitchFamily="34" charset="-34"/>
                <a:cs typeface="Browallia New" panose="020B0604020202020204" pitchFamily="34" charset="-34"/>
              </a:rPr>
              <a:t>DOSAGE: </a:t>
            </a:r>
          </a:p>
          <a:p>
            <a:pPr algn="ctr"/>
            <a:r>
              <a:rPr lang="en-GB" sz="2400" dirty="0">
                <a:latin typeface="Browallia New" panose="020B0604020202020204" pitchFamily="34" charset="-34"/>
                <a:cs typeface="Browallia New" panose="020B0604020202020204" pitchFamily="34" charset="-34"/>
              </a:rPr>
              <a:t>NM Condition : 60 mg/mL every 6</a:t>
            </a:r>
            <a:r>
              <a:rPr lang="en-GB" sz="2400" baseline="30000" dirty="0">
                <a:latin typeface="Browallia New" panose="020B0604020202020204" pitchFamily="34" charset="-34"/>
                <a:cs typeface="Browallia New" panose="020B0604020202020204" pitchFamily="34" charset="-34"/>
              </a:rPr>
              <a:t>th</a:t>
            </a:r>
            <a:r>
              <a:rPr lang="en-GB" sz="2400" dirty="0">
                <a:latin typeface="Browallia New" panose="020B0604020202020204" pitchFamily="34" charset="-34"/>
                <a:cs typeface="Browallia New" panose="020B0604020202020204" pitchFamily="34" charset="-34"/>
              </a:rPr>
              <a:t> Month.</a:t>
            </a:r>
          </a:p>
          <a:p>
            <a:pPr algn="ctr"/>
            <a:r>
              <a:rPr lang="en-US" sz="2400" dirty="0">
                <a:latin typeface="Browallia New" panose="020B0604020202020204" pitchFamily="34" charset="-34"/>
                <a:cs typeface="Browallia New" panose="020B0604020202020204" pitchFamily="34" charset="-34"/>
              </a:rPr>
              <a:t>M Condition: 120 mg every 4 </a:t>
            </a:r>
            <a:r>
              <a:rPr lang="en-US" sz="2400" dirty="0" err="1">
                <a:latin typeface="Browallia New" panose="020B0604020202020204" pitchFamily="34" charset="-34"/>
                <a:cs typeface="Browallia New" panose="020B0604020202020204" pitchFamily="34" charset="-34"/>
              </a:rPr>
              <a:t>wk</a:t>
            </a:r>
            <a:r>
              <a:rPr lang="en-US" sz="2400" dirty="0">
                <a:latin typeface="Browallia New" panose="020B0604020202020204" pitchFamily="34" charset="-34"/>
                <a:cs typeface="Browallia New" panose="020B0604020202020204" pitchFamily="34" charset="-34"/>
              </a:rPr>
              <a:t>  subcutaneous injection</a:t>
            </a:r>
            <a:endParaRPr lang="en-GB" sz="2400" dirty="0">
              <a:latin typeface="Browallia New" panose="020B0604020202020204" pitchFamily="34" charset="-34"/>
              <a:cs typeface="Browallia New" panose="020B0604020202020204" pitchFamily="34" charset="-34"/>
            </a:endParaRPr>
          </a:p>
          <a:p>
            <a:pPr algn="ctr"/>
            <a:endParaRPr lang="en-IN" sz="2000" dirty="0">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3162652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B0A3C-313B-2CC8-C6BD-ABCF737A5DA1}"/>
              </a:ext>
            </a:extLst>
          </p:cNvPr>
          <p:cNvSpPr>
            <a:spLocks noGrp="1"/>
          </p:cNvSpPr>
          <p:nvPr>
            <p:ph type="title"/>
          </p:nvPr>
        </p:nvSpPr>
        <p:spPr/>
        <p:txBody>
          <a:bodyPr>
            <a:normAutofit fontScale="90000"/>
          </a:bodyPr>
          <a:lstStyle/>
          <a:p>
            <a:r>
              <a:rPr lang="en-IN" dirty="0"/>
              <a:t>Approved Indication</a:t>
            </a:r>
          </a:p>
        </p:txBody>
      </p:sp>
      <p:graphicFrame>
        <p:nvGraphicFramePr>
          <p:cNvPr id="4" name="Content Placeholder 3">
            <a:extLst>
              <a:ext uri="{FF2B5EF4-FFF2-40B4-BE49-F238E27FC236}">
                <a16:creationId xmlns:a16="http://schemas.microsoft.com/office/drawing/2014/main" id="{98A491A9-F6EF-8D6D-CB91-EA19E31C468D}"/>
              </a:ext>
            </a:extLst>
          </p:cNvPr>
          <p:cNvGraphicFramePr>
            <a:graphicFrameLocks noGrp="1"/>
          </p:cNvGraphicFramePr>
          <p:nvPr>
            <p:ph idx="1"/>
            <p:extLst>
              <p:ext uri="{D42A27DB-BD31-4B8C-83A1-F6EECF244321}">
                <p14:modId xmlns:p14="http://schemas.microsoft.com/office/powerpoint/2010/main" val="19473014"/>
              </p:ext>
            </p:extLst>
          </p:nvPr>
        </p:nvGraphicFramePr>
        <p:xfrm>
          <a:off x="2358737" y="1148996"/>
          <a:ext cx="8415128" cy="4988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93F4811E-CA36-4167-8855-1F8211AEF56F}"/>
              </a:ext>
            </a:extLst>
          </p:cNvPr>
          <p:cNvGraphicFramePr>
            <a:graphicFrameLocks/>
          </p:cNvGraphicFramePr>
          <p:nvPr>
            <p:extLst>
              <p:ext uri="{D42A27DB-BD31-4B8C-83A1-F6EECF244321}">
                <p14:modId xmlns:p14="http://schemas.microsoft.com/office/powerpoint/2010/main" val="3016778688"/>
              </p:ext>
            </p:extLst>
          </p:nvPr>
        </p:nvGraphicFramePr>
        <p:xfrm>
          <a:off x="950743" y="1107344"/>
          <a:ext cx="1351724" cy="50922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7" name="Straight Arrow Connector 6">
            <a:extLst>
              <a:ext uri="{FF2B5EF4-FFF2-40B4-BE49-F238E27FC236}">
                <a16:creationId xmlns:a16="http://schemas.microsoft.com/office/drawing/2014/main" id="{F8EAED37-A17F-FA9C-1F99-97A368B7F458}"/>
              </a:ext>
            </a:extLst>
          </p:cNvPr>
          <p:cNvCxnSpPr/>
          <p:nvPr/>
        </p:nvCxnSpPr>
        <p:spPr>
          <a:xfrm>
            <a:off x="801656" y="1272209"/>
            <a:ext cx="0" cy="4849066"/>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3">
            <a:extLst>
              <a:ext uri="{FF2B5EF4-FFF2-40B4-BE49-F238E27FC236}">
                <a16:creationId xmlns:a16="http://schemas.microsoft.com/office/drawing/2014/main" id="{58A66C6E-C5E2-A0DF-4214-87EF66372B72}"/>
              </a:ext>
            </a:extLst>
          </p:cNvPr>
          <p:cNvGraphicFramePr>
            <a:graphicFrameLocks/>
          </p:cNvGraphicFramePr>
          <p:nvPr>
            <p:extLst>
              <p:ext uri="{D42A27DB-BD31-4B8C-83A1-F6EECF244321}">
                <p14:modId xmlns:p14="http://schemas.microsoft.com/office/powerpoint/2010/main" val="2775721472"/>
              </p:ext>
            </p:extLst>
          </p:nvPr>
        </p:nvGraphicFramePr>
        <p:xfrm>
          <a:off x="10899914" y="1107344"/>
          <a:ext cx="453885" cy="509221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3" name="Rectangle: Rounded Corners 12">
            <a:extLst>
              <a:ext uri="{FF2B5EF4-FFF2-40B4-BE49-F238E27FC236}">
                <a16:creationId xmlns:a16="http://schemas.microsoft.com/office/drawing/2014/main" id="{9E0482B0-EAD8-4887-DDE8-BE8BB53D415D}"/>
              </a:ext>
            </a:extLst>
          </p:cNvPr>
          <p:cNvSpPr/>
          <p:nvPr/>
        </p:nvSpPr>
        <p:spPr>
          <a:xfrm>
            <a:off x="2387541" y="2372741"/>
            <a:ext cx="8386324" cy="675595"/>
          </a:xfrm>
          <a:prstGeom prst="roundRect">
            <a:avLst/>
          </a:prstGeom>
          <a:noFill/>
          <a:ln w="5715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815AE584-2684-DE05-5F06-22F5C4405BDF}"/>
              </a:ext>
            </a:extLst>
          </p:cNvPr>
          <p:cNvSpPr/>
          <p:nvPr/>
        </p:nvSpPr>
        <p:spPr>
          <a:xfrm>
            <a:off x="2387541" y="3159206"/>
            <a:ext cx="8386324" cy="405629"/>
          </a:xfrm>
          <a:prstGeom prst="roundRect">
            <a:avLst/>
          </a:prstGeom>
          <a:noFill/>
          <a:ln w="5715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287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5678-0D03-A2E9-EAB2-0A819768A42A}"/>
              </a:ext>
            </a:extLst>
          </p:cNvPr>
          <p:cNvSpPr>
            <a:spLocks noGrp="1"/>
          </p:cNvSpPr>
          <p:nvPr>
            <p:ph type="title"/>
          </p:nvPr>
        </p:nvSpPr>
        <p:spPr/>
        <p:txBody>
          <a:bodyPr>
            <a:normAutofit fontScale="90000"/>
          </a:bodyPr>
          <a:lstStyle/>
          <a:p>
            <a:r>
              <a:rPr lang="en-IN" dirty="0"/>
              <a:t>Bone Anatomy</a:t>
            </a:r>
          </a:p>
        </p:txBody>
      </p:sp>
      <p:pic>
        <p:nvPicPr>
          <p:cNvPr id="5" name="Picture 4">
            <a:extLst>
              <a:ext uri="{FF2B5EF4-FFF2-40B4-BE49-F238E27FC236}">
                <a16:creationId xmlns:a16="http://schemas.microsoft.com/office/drawing/2014/main" id="{3737F70D-8799-A430-D4F4-5B76E194C21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72817" y="2671569"/>
            <a:ext cx="5032513" cy="3403840"/>
          </a:xfrm>
          <a:prstGeom prst="rect">
            <a:avLst/>
          </a:prstGeom>
          <a:ln>
            <a:noFill/>
          </a:ln>
        </p:spPr>
      </p:pic>
      <p:graphicFrame>
        <p:nvGraphicFramePr>
          <p:cNvPr id="8" name="Diagram 7">
            <a:extLst>
              <a:ext uri="{FF2B5EF4-FFF2-40B4-BE49-F238E27FC236}">
                <a16:creationId xmlns:a16="http://schemas.microsoft.com/office/drawing/2014/main" id="{971283F2-E53B-45E2-5CF1-F98AB1D08828}"/>
              </a:ext>
            </a:extLst>
          </p:cNvPr>
          <p:cNvGraphicFramePr/>
          <p:nvPr>
            <p:extLst>
              <p:ext uri="{D42A27DB-BD31-4B8C-83A1-F6EECF244321}">
                <p14:modId xmlns:p14="http://schemas.microsoft.com/office/powerpoint/2010/main" val="1576940551"/>
              </p:ext>
            </p:extLst>
          </p:nvPr>
        </p:nvGraphicFramePr>
        <p:xfrm>
          <a:off x="6576392" y="1555393"/>
          <a:ext cx="4777408" cy="4678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40611DA3-A5AD-F290-9BB0-70BD18442FE7}"/>
              </a:ext>
            </a:extLst>
          </p:cNvPr>
          <p:cNvSpPr txBox="1"/>
          <p:nvPr/>
        </p:nvSpPr>
        <p:spPr>
          <a:xfrm>
            <a:off x="6576392" y="1151625"/>
            <a:ext cx="4406347" cy="461665"/>
          </a:xfrm>
          <a:prstGeom prst="rect">
            <a:avLst/>
          </a:prstGeom>
          <a:noFill/>
        </p:spPr>
        <p:txBody>
          <a:bodyPr wrap="square">
            <a:spAutoFit/>
          </a:bodyPr>
          <a:lstStyle/>
          <a:p>
            <a:r>
              <a:rPr lang="en-GB" sz="2400" b="1" dirty="0">
                <a:latin typeface="Browallia New" panose="020B0604020202020204" pitchFamily="34" charset="-34"/>
                <a:cs typeface="Browallia New" panose="020B0604020202020204" pitchFamily="34" charset="-34"/>
              </a:rPr>
              <a:t>Bones are composed of two types of tissue:</a:t>
            </a:r>
          </a:p>
        </p:txBody>
      </p:sp>
      <p:pic>
        <p:nvPicPr>
          <p:cNvPr id="3" name="Picture 2">
            <a:extLst>
              <a:ext uri="{FF2B5EF4-FFF2-40B4-BE49-F238E27FC236}">
                <a16:creationId xmlns:a16="http://schemas.microsoft.com/office/drawing/2014/main" id="{4E57744D-8EBB-D27A-E8D3-1FE6740BE260}"/>
              </a:ext>
            </a:extLst>
          </p:cNvPr>
          <p:cNvPicPr>
            <a:picLocks noChangeAspect="1"/>
          </p:cNvPicPr>
          <p:nvPr/>
        </p:nvPicPr>
        <p:blipFill rotWithShape="1">
          <a:blip r:embed="rId8"/>
          <a:srcRect l="7563" t="13231" r="6363" b="43407"/>
          <a:stretch/>
        </p:blipFill>
        <p:spPr>
          <a:xfrm>
            <a:off x="1172817" y="1151625"/>
            <a:ext cx="5032513" cy="1431163"/>
          </a:xfrm>
          <a:prstGeom prst="rect">
            <a:avLst/>
          </a:prstGeom>
          <a:ln>
            <a:solidFill>
              <a:schemeClr val="bg1">
                <a:lumMod val="85000"/>
              </a:schemeClr>
            </a:solidFill>
          </a:ln>
        </p:spPr>
      </p:pic>
    </p:spTree>
    <p:extLst>
      <p:ext uri="{BB962C8B-B14F-4D97-AF65-F5344CB8AC3E}">
        <p14:creationId xmlns:p14="http://schemas.microsoft.com/office/powerpoint/2010/main" val="266799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B0A3C-313B-2CC8-C6BD-ABCF737A5DA1}"/>
              </a:ext>
            </a:extLst>
          </p:cNvPr>
          <p:cNvSpPr>
            <a:spLocks noGrp="1"/>
          </p:cNvSpPr>
          <p:nvPr>
            <p:ph type="title"/>
          </p:nvPr>
        </p:nvSpPr>
        <p:spPr/>
        <p:txBody>
          <a:bodyPr>
            <a:normAutofit fontScale="90000"/>
          </a:bodyPr>
          <a:lstStyle/>
          <a:p>
            <a:r>
              <a:rPr lang="en-IN" dirty="0"/>
              <a:t>Focused Indication</a:t>
            </a:r>
          </a:p>
        </p:txBody>
      </p:sp>
      <p:grpSp>
        <p:nvGrpSpPr>
          <p:cNvPr id="11" name="Group 10"/>
          <p:cNvGrpSpPr/>
          <p:nvPr/>
        </p:nvGrpSpPr>
        <p:grpSpPr>
          <a:xfrm>
            <a:off x="1902937" y="1455287"/>
            <a:ext cx="8415128" cy="1977117"/>
            <a:chOff x="0" y="0"/>
            <a:chExt cx="8415128" cy="1391807"/>
          </a:xfrm>
        </p:grpSpPr>
        <p:sp>
          <p:nvSpPr>
            <p:cNvPr id="12" name="Rounded Rectangle 11"/>
            <p:cNvSpPr/>
            <p:nvPr/>
          </p:nvSpPr>
          <p:spPr>
            <a:xfrm>
              <a:off x="0" y="0"/>
              <a:ext cx="8415128" cy="1391807"/>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Rounded Rectangle 4"/>
            <p:cNvSpPr txBox="1"/>
            <p:nvPr/>
          </p:nvSpPr>
          <p:spPr>
            <a:xfrm>
              <a:off x="67942" y="67942"/>
              <a:ext cx="8279244" cy="12559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150000"/>
                </a:lnSpc>
                <a:spcBef>
                  <a:spcPct val="0"/>
                </a:spcBef>
                <a:spcAft>
                  <a:spcPct val="35000"/>
                </a:spcAft>
              </a:pPr>
              <a:r>
                <a:rPr lang="en-GB" sz="2800" b="1" kern="1200" dirty="0">
                  <a:latin typeface="Browallia New" panose="020B0604020202020204" pitchFamily="34" charset="-34"/>
                  <a:cs typeface="Browallia New" panose="020B0604020202020204" pitchFamily="34" charset="-34"/>
                </a:rPr>
                <a:t>Treatment to </a:t>
              </a:r>
              <a:r>
                <a:rPr lang="en-GB" sz="2800" b="1" kern="1200" dirty="0">
                  <a:solidFill>
                    <a:srgbClr val="FFFF00"/>
                  </a:solidFill>
                  <a:latin typeface="Browallia New" panose="020B0604020202020204" pitchFamily="34" charset="-34"/>
                  <a:cs typeface="Browallia New" panose="020B0604020202020204" pitchFamily="34" charset="-34"/>
                </a:rPr>
                <a:t>increase bone mass in men </a:t>
              </a:r>
              <a:r>
                <a:rPr lang="en-GB" sz="2800" b="1" kern="1200" dirty="0">
                  <a:solidFill>
                    <a:schemeClr val="bg1"/>
                  </a:solidFill>
                  <a:latin typeface="Browallia New" panose="020B0604020202020204" pitchFamily="34" charset="-34"/>
                  <a:cs typeface="Browallia New" panose="020B0604020202020204" pitchFamily="34" charset="-34"/>
                </a:rPr>
                <a:t>at </a:t>
              </a:r>
              <a:r>
                <a:rPr lang="en-GB" sz="2800" b="1" kern="1200" dirty="0">
                  <a:solidFill>
                    <a:srgbClr val="FFFF00"/>
                  </a:solidFill>
                  <a:latin typeface="Browallia New" panose="020B0604020202020204" pitchFamily="34" charset="-34"/>
                  <a:cs typeface="Browallia New" panose="020B0604020202020204" pitchFamily="34" charset="-34"/>
                </a:rPr>
                <a:t>high risk for fracture </a:t>
              </a:r>
              <a:r>
                <a:rPr lang="en-GB" sz="2800" b="1" kern="1200" dirty="0">
                  <a:solidFill>
                    <a:schemeClr val="bg1"/>
                  </a:solidFill>
                  <a:latin typeface="Browallia New" panose="020B0604020202020204" pitchFamily="34" charset="-34"/>
                  <a:cs typeface="Browallia New" panose="020B0604020202020204" pitchFamily="34" charset="-34"/>
                </a:rPr>
                <a:t>receiving</a:t>
              </a:r>
              <a:r>
                <a:rPr lang="en-GB" sz="2800" b="1" kern="1200" dirty="0">
                  <a:solidFill>
                    <a:srgbClr val="FFFF00"/>
                  </a:solidFill>
                  <a:latin typeface="Browallia New" panose="020B0604020202020204" pitchFamily="34" charset="-34"/>
                  <a:cs typeface="Browallia New" panose="020B0604020202020204" pitchFamily="34" charset="-34"/>
                </a:rPr>
                <a:t> androgen deprivation therapy (ADT)  for nonmetastatic prostate cancer</a:t>
              </a:r>
              <a:endParaRPr lang="en-IN" sz="2800" b="1" kern="1200" dirty="0">
                <a:solidFill>
                  <a:srgbClr val="FFFF00"/>
                </a:solidFill>
                <a:latin typeface="Browallia New" panose="020B0604020202020204" pitchFamily="34" charset="-34"/>
                <a:cs typeface="Browallia New" panose="020B0604020202020204" pitchFamily="34" charset="-34"/>
              </a:endParaRPr>
            </a:p>
          </p:txBody>
        </p:sp>
      </p:grpSp>
      <p:grpSp>
        <p:nvGrpSpPr>
          <p:cNvPr id="7" name="Group 6"/>
          <p:cNvGrpSpPr/>
          <p:nvPr/>
        </p:nvGrpSpPr>
        <p:grpSpPr>
          <a:xfrm>
            <a:off x="1888436" y="3846971"/>
            <a:ext cx="8415128" cy="1962924"/>
            <a:chOff x="0" y="1895156"/>
            <a:chExt cx="8415128" cy="577571"/>
          </a:xfrm>
        </p:grpSpPr>
        <p:sp>
          <p:nvSpPr>
            <p:cNvPr id="8" name="Rounded Rectangle 7"/>
            <p:cNvSpPr/>
            <p:nvPr/>
          </p:nvSpPr>
          <p:spPr>
            <a:xfrm>
              <a:off x="0" y="1895156"/>
              <a:ext cx="8415128" cy="577571"/>
            </a:xfrm>
            <a:prstGeom prst="roundRect">
              <a:avLst/>
            </a:prstGeom>
            <a:gradFill flip="none" rotWithShape="0">
              <a:gsLst>
                <a:gs pos="0">
                  <a:srgbClr val="54B948">
                    <a:shade val="30000"/>
                    <a:satMod val="115000"/>
                  </a:srgbClr>
                </a:gs>
                <a:gs pos="50000">
                  <a:srgbClr val="54B948">
                    <a:shade val="67500"/>
                    <a:satMod val="115000"/>
                  </a:srgbClr>
                </a:gs>
                <a:gs pos="100000">
                  <a:srgbClr val="54B948">
                    <a:shade val="100000"/>
                    <a:satMod val="115000"/>
                  </a:srgbClr>
                </a:gs>
              </a:gsLst>
              <a:path path="circle">
                <a:fillToRect l="50000" t="50000" r="50000" b="50000"/>
              </a:path>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4"/>
            <p:cNvSpPr txBox="1"/>
            <p:nvPr/>
          </p:nvSpPr>
          <p:spPr>
            <a:xfrm>
              <a:off x="28195" y="1923351"/>
              <a:ext cx="8358738" cy="549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150000"/>
                </a:lnSpc>
                <a:spcBef>
                  <a:spcPct val="0"/>
                </a:spcBef>
                <a:spcAft>
                  <a:spcPct val="35000"/>
                </a:spcAft>
              </a:pPr>
              <a:r>
                <a:rPr lang="en-GB" sz="2800" b="1" kern="1200" dirty="0">
                  <a:latin typeface="Browallia New" panose="020B0604020202020204" pitchFamily="34" charset="-34"/>
                  <a:cs typeface="Browallia New" panose="020B0604020202020204" pitchFamily="34" charset="-34"/>
                </a:rPr>
                <a:t>For the treatment of </a:t>
              </a:r>
              <a:r>
                <a:rPr lang="en-GB" sz="2800" b="1" kern="1200" dirty="0">
                  <a:solidFill>
                    <a:srgbClr val="FFFF00"/>
                  </a:solidFill>
                  <a:latin typeface="Browallia New" panose="020B0604020202020204" pitchFamily="34" charset="-34"/>
                  <a:cs typeface="Browallia New" panose="020B0604020202020204" pitchFamily="34" charset="-34"/>
                </a:rPr>
                <a:t>bone loss in men with osteoporosis at high risk for fracture</a:t>
              </a:r>
              <a:endParaRPr lang="en-IN" sz="2800" b="1" kern="1200" dirty="0">
                <a:solidFill>
                  <a:srgbClr val="FFFF00"/>
                </a:solidFill>
                <a:latin typeface="Browallia New" panose="020B0604020202020204" pitchFamily="34" charset="-34"/>
                <a:cs typeface="Browallia New" panose="020B0604020202020204" pitchFamily="34" charset="-34"/>
              </a:endParaRPr>
            </a:p>
          </p:txBody>
        </p:sp>
      </p:grpSp>
    </p:spTree>
    <p:extLst>
      <p:ext uri="{BB962C8B-B14F-4D97-AF65-F5344CB8AC3E}">
        <p14:creationId xmlns:p14="http://schemas.microsoft.com/office/powerpoint/2010/main" val="3538375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AF2B3F-99B6-95D7-C98A-2AD9F4D238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200" y="1188505"/>
            <a:ext cx="7119725" cy="4906408"/>
          </a:xfrm>
          <a:prstGeom prst="rect">
            <a:avLst/>
          </a:prstGeom>
        </p:spPr>
      </p:pic>
      <p:sp>
        <p:nvSpPr>
          <p:cNvPr id="7" name="TextBox 6">
            <a:extLst>
              <a:ext uri="{FF2B5EF4-FFF2-40B4-BE49-F238E27FC236}">
                <a16:creationId xmlns:a16="http://schemas.microsoft.com/office/drawing/2014/main" id="{5723C557-883C-942E-1CFF-5E5349334243}"/>
              </a:ext>
            </a:extLst>
          </p:cNvPr>
          <p:cNvSpPr txBox="1"/>
          <p:nvPr/>
        </p:nvSpPr>
        <p:spPr>
          <a:xfrm>
            <a:off x="7957925" y="1292379"/>
            <a:ext cx="3415814" cy="4698659"/>
          </a:xfrm>
          <a:prstGeom prst="rect">
            <a:avLst/>
          </a:prstGeom>
          <a:noFill/>
        </p:spPr>
        <p:txBody>
          <a:bodyPr wrap="square">
            <a:spAutoFit/>
          </a:bodyPr>
          <a:lstStyle/>
          <a:p>
            <a:pPr algn="just">
              <a:lnSpc>
                <a:spcPct val="150000"/>
              </a:lnSpc>
              <a:spcBef>
                <a:spcPts val="0"/>
              </a:spcBef>
            </a:pPr>
            <a:r>
              <a:rPr lang="en-US" sz="1400" dirty="0"/>
              <a:t>Denosumab is a monoclonal antibody that is fully human and was approved by the FDA as the first RANKL inhibitor.</a:t>
            </a:r>
          </a:p>
          <a:p>
            <a:pPr algn="just">
              <a:lnSpc>
                <a:spcPct val="150000"/>
              </a:lnSpc>
              <a:spcBef>
                <a:spcPts val="0"/>
              </a:spcBef>
            </a:pPr>
            <a:endParaRPr lang="en-US" sz="400" dirty="0"/>
          </a:p>
          <a:p>
            <a:pPr algn="just">
              <a:lnSpc>
                <a:spcPct val="150000"/>
              </a:lnSpc>
              <a:spcBef>
                <a:spcPts val="0"/>
              </a:spcBef>
            </a:pPr>
            <a:r>
              <a:rPr lang="en-US" sz="1400" dirty="0"/>
              <a:t>RANK is activated by the ligand RANKL, which is present on the cell surface of osteoblasts.</a:t>
            </a:r>
          </a:p>
          <a:p>
            <a:pPr algn="just">
              <a:lnSpc>
                <a:spcPct val="150000"/>
              </a:lnSpc>
              <a:spcBef>
                <a:spcPts val="0"/>
              </a:spcBef>
            </a:pPr>
            <a:r>
              <a:rPr lang="en-US" sz="1400" dirty="0"/>
              <a:t>By activating RANK, RANKL promotes the development of pre-osteoclasts into active osteoclasts.</a:t>
            </a:r>
          </a:p>
          <a:p>
            <a:pPr algn="just">
              <a:lnSpc>
                <a:spcPct val="150000"/>
              </a:lnSpc>
              <a:spcBef>
                <a:spcPts val="0"/>
              </a:spcBef>
            </a:pPr>
            <a:r>
              <a:rPr lang="en-US" sz="1400" dirty="0">
                <a:highlight>
                  <a:srgbClr val="FFFF00"/>
                </a:highlight>
              </a:rPr>
              <a:t>Denosumab binds to RANKL and inhibits it, inhibiting the formation of osteoclasts.</a:t>
            </a:r>
          </a:p>
          <a:p>
            <a:pPr algn="just">
              <a:lnSpc>
                <a:spcPct val="150000"/>
              </a:lnSpc>
              <a:spcBef>
                <a:spcPts val="0"/>
              </a:spcBef>
            </a:pPr>
            <a:r>
              <a:rPr lang="en-US" sz="1400" dirty="0">
                <a:highlight>
                  <a:srgbClr val="FFFF00"/>
                </a:highlight>
              </a:rPr>
              <a:t>This reaction protects the bone from resorption by mimicking the natural activity of OPG.</a:t>
            </a:r>
          </a:p>
        </p:txBody>
      </p:sp>
      <p:sp>
        <p:nvSpPr>
          <p:cNvPr id="2" name="Title 1"/>
          <p:cNvSpPr>
            <a:spLocks noGrp="1"/>
          </p:cNvSpPr>
          <p:nvPr>
            <p:ph type="title"/>
          </p:nvPr>
        </p:nvSpPr>
        <p:spPr/>
        <p:txBody>
          <a:bodyPr>
            <a:normAutofit fontScale="90000"/>
          </a:bodyPr>
          <a:lstStyle/>
          <a:p>
            <a:r>
              <a:rPr lang="en-US" dirty="0"/>
              <a:t>MOA</a:t>
            </a:r>
          </a:p>
        </p:txBody>
      </p:sp>
    </p:spTree>
    <p:extLst>
      <p:ext uri="{BB962C8B-B14F-4D97-AF65-F5344CB8AC3E}">
        <p14:creationId xmlns:p14="http://schemas.microsoft.com/office/powerpoint/2010/main" val="2675183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DF11-2EAB-4BED-A6CC-337832D89E2F}"/>
              </a:ext>
            </a:extLst>
          </p:cNvPr>
          <p:cNvSpPr>
            <a:spLocks noGrp="1"/>
          </p:cNvSpPr>
          <p:nvPr>
            <p:ph type="title"/>
          </p:nvPr>
        </p:nvSpPr>
        <p:spPr>
          <a:xfrm>
            <a:off x="829994" y="422030"/>
            <a:ext cx="10241280" cy="590843"/>
          </a:xfrm>
        </p:spPr>
        <p:txBody>
          <a:bodyPr>
            <a:noAutofit/>
          </a:bodyPr>
          <a:lstStyle/>
          <a:p>
            <a:r>
              <a:rPr lang="en-US" b="1" dirty="0"/>
              <a:t>MOA for Denosumab and bisphosphonates</a:t>
            </a:r>
            <a:endParaRPr lang="en-IN" b="1" dirty="0"/>
          </a:p>
        </p:txBody>
      </p:sp>
      <p:sp>
        <p:nvSpPr>
          <p:cNvPr id="3" name="Content Placeholder 2">
            <a:extLst>
              <a:ext uri="{FF2B5EF4-FFF2-40B4-BE49-F238E27FC236}">
                <a16:creationId xmlns:a16="http://schemas.microsoft.com/office/drawing/2014/main" id="{556C6580-E710-480F-B9EE-5E9C36E12636}"/>
              </a:ext>
            </a:extLst>
          </p:cNvPr>
          <p:cNvSpPr>
            <a:spLocks noGrp="1"/>
          </p:cNvSpPr>
          <p:nvPr>
            <p:ph idx="1"/>
          </p:nvPr>
        </p:nvSpPr>
        <p:spPr>
          <a:xfrm>
            <a:off x="829994" y="1173186"/>
            <a:ext cx="5006340" cy="4797581"/>
          </a:xfrm>
        </p:spPr>
        <p:txBody>
          <a:bodyPr>
            <a:normAutofit/>
          </a:bodyPr>
          <a:lstStyle/>
          <a:p>
            <a:pPr algn="just">
              <a:spcBef>
                <a:spcPts val="0"/>
              </a:spcBef>
              <a:spcAft>
                <a:spcPts val="600"/>
              </a:spcAft>
            </a:pPr>
            <a:r>
              <a:rPr lang="en-US" sz="2400" b="0" i="0" u="none" strike="noStrike" baseline="0" dirty="0"/>
              <a:t>Denosumab is a more potent bone resorption inhibitor than BP.</a:t>
            </a:r>
          </a:p>
          <a:p>
            <a:pPr algn="just">
              <a:spcBef>
                <a:spcPts val="0"/>
              </a:spcBef>
              <a:spcAft>
                <a:spcPts val="600"/>
              </a:spcAft>
            </a:pPr>
            <a:r>
              <a:rPr lang="en-US" sz="2400" b="0" i="0" u="none" strike="noStrike" baseline="0" dirty="0"/>
              <a:t>When Denosumab medication is stopped, the suppression of bone turnover is quick and completely reversed.</a:t>
            </a:r>
          </a:p>
        </p:txBody>
      </p:sp>
      <p:pic>
        <p:nvPicPr>
          <p:cNvPr id="4" name="Content Placeholder 3" descr="Diagram&#10;&#10;Description automatically generated">
            <a:extLst>
              <a:ext uri="{FF2B5EF4-FFF2-40B4-BE49-F238E27FC236}">
                <a16:creationId xmlns:a16="http://schemas.microsoft.com/office/drawing/2014/main" id="{984735A3-9BFA-4F15-A3DC-A7684062A43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5836334" y="1189567"/>
            <a:ext cx="5467643" cy="4921499"/>
          </a:xfrm>
          <a:prstGeom prst="rect">
            <a:avLst/>
          </a:prstGeom>
        </p:spPr>
      </p:pic>
      <p:sp>
        <p:nvSpPr>
          <p:cNvPr id="6" name="TextBox 5">
            <a:extLst>
              <a:ext uri="{FF2B5EF4-FFF2-40B4-BE49-F238E27FC236}">
                <a16:creationId xmlns:a16="http://schemas.microsoft.com/office/drawing/2014/main" id="{D8F84112-8AF8-4A15-F19E-5E18635B02F8}"/>
              </a:ext>
            </a:extLst>
          </p:cNvPr>
          <p:cNvSpPr txBox="1"/>
          <p:nvPr/>
        </p:nvSpPr>
        <p:spPr>
          <a:xfrm>
            <a:off x="888023" y="4510628"/>
            <a:ext cx="4948311" cy="1600438"/>
          </a:xfrm>
          <a:prstGeom prst="rect">
            <a:avLst/>
          </a:prstGeom>
          <a:noFill/>
        </p:spPr>
        <p:txBody>
          <a:bodyPr wrap="square">
            <a:spAutoFit/>
          </a:bodyPr>
          <a:lstStyle/>
          <a:p>
            <a:pPr marL="171450" indent="-171450" algn="just">
              <a:buFont typeface="Arial" panose="020B0604020202020204" pitchFamily="34" charset="0"/>
              <a:buChar char="•"/>
            </a:pPr>
            <a:r>
              <a:rPr lang="en-GB" sz="1400" dirty="0"/>
              <a:t>Denosumab prevents RANKL from binding to its receptor, RANK, thereby inhibiting the development, activation, and survival of osteoclasts. </a:t>
            </a:r>
          </a:p>
          <a:p>
            <a:pPr marL="171450" indent="-171450" algn="just">
              <a:buFont typeface="Arial" panose="020B0604020202020204" pitchFamily="34" charset="0"/>
              <a:buChar char="•"/>
            </a:pPr>
            <a:r>
              <a:rPr lang="en-GB" sz="1400" dirty="0"/>
              <a:t>This is different from the mechanism of action of bisphosphonates, which bind to bone mineral and probably inhibit osteoclast function mainly by being taken up by osteoclasts at sites of bone resorption</a:t>
            </a:r>
            <a:endParaRPr lang="en-IN" sz="1400" dirty="0"/>
          </a:p>
        </p:txBody>
      </p:sp>
    </p:spTree>
    <p:extLst>
      <p:ext uri="{BB962C8B-B14F-4D97-AF65-F5344CB8AC3E}">
        <p14:creationId xmlns:p14="http://schemas.microsoft.com/office/powerpoint/2010/main" val="3623357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F5524F8-25C6-C5A6-7D31-49E95C70E58C}"/>
              </a:ext>
            </a:extLst>
          </p:cNvPr>
          <p:cNvGraphicFramePr>
            <a:graphicFrameLocks noGrp="1"/>
          </p:cNvGraphicFramePr>
          <p:nvPr/>
        </p:nvGraphicFramePr>
        <p:xfrm>
          <a:off x="838200" y="1179925"/>
          <a:ext cx="10517791" cy="4981733"/>
        </p:xfrm>
        <a:graphic>
          <a:graphicData uri="http://schemas.openxmlformats.org/drawingml/2006/table">
            <a:tbl>
              <a:tblPr firstRow="1" bandRow="1"/>
              <a:tblGrid>
                <a:gridCol w="2064026">
                  <a:extLst>
                    <a:ext uri="{9D8B030D-6E8A-4147-A177-3AD203B41FA5}">
                      <a16:colId xmlns:a16="http://schemas.microsoft.com/office/drawing/2014/main" val="1282151203"/>
                    </a:ext>
                  </a:extLst>
                </a:gridCol>
                <a:gridCol w="4691270">
                  <a:extLst>
                    <a:ext uri="{9D8B030D-6E8A-4147-A177-3AD203B41FA5}">
                      <a16:colId xmlns:a16="http://schemas.microsoft.com/office/drawing/2014/main" val="2179642087"/>
                    </a:ext>
                  </a:extLst>
                </a:gridCol>
                <a:gridCol w="3762495">
                  <a:extLst>
                    <a:ext uri="{9D8B030D-6E8A-4147-A177-3AD203B41FA5}">
                      <a16:colId xmlns:a16="http://schemas.microsoft.com/office/drawing/2014/main" val="3163665313"/>
                    </a:ext>
                  </a:extLst>
                </a:gridCol>
              </a:tblGrid>
              <a:tr h="354472">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FEATURE</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BISPHOSPHONATES</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DEBRUMAB</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extLst>
                  <a:ext uri="{0D108BD9-81ED-4DB2-BD59-A6C34878D82A}">
                    <a16:rowId xmlns:a16="http://schemas.microsoft.com/office/drawing/2014/main" val="2369010772"/>
                  </a:ext>
                </a:extLst>
              </a:tr>
              <a:tr h="672059">
                <a:tc>
                  <a:txBody>
                    <a:bodyPr/>
                    <a:lstStyle/>
                    <a:p>
                      <a:pPr algn="ctr" rtl="0"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Effect on osteoclast</a:t>
                      </a:r>
                      <a:r>
                        <a:rPr lang="en-IN" sz="2300" b="1" i="0" u="none" strike="noStrike" baseline="30000" dirty="0">
                          <a:solidFill>
                            <a:schemeClr val="tx1"/>
                          </a:solidFill>
                          <a:effectLst/>
                          <a:latin typeface="Browallia New" panose="020B0604020202020204" pitchFamily="34" charset="-34"/>
                          <a:cs typeface="Browallia New" panose="020B0604020202020204" pitchFamily="34" charset="-34"/>
                        </a:rPr>
                        <a:t>1</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2300" b="0" i="0" u="none" strike="noStrike" dirty="0">
                          <a:solidFill>
                            <a:schemeClr val="tx1"/>
                          </a:solidFill>
                          <a:effectLst/>
                          <a:latin typeface="Browallia New" panose="020B0604020202020204" pitchFamily="34" charset="-34"/>
                          <a:cs typeface="Browallia New" panose="020B0604020202020204" pitchFamily="34" charset="-34"/>
                        </a:rPr>
                        <a:t>Induce apoptosis;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Inhibits osteoclast formation, function, and survival rapid onset of action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18383028"/>
                  </a:ext>
                </a:extLst>
              </a:tr>
              <a:tr h="683755">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Nephrotoxicity</a:t>
                      </a:r>
                    </a:p>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IV  bisphosphonates have a higher risk of side effects than oral bisphosphonates, including nephrotoxicity</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Denosumab does not cause nephrotoxicity</a:t>
                      </a:r>
                      <a:r>
                        <a:rPr lang="en-GB" sz="2300" b="0" i="0" u="none" strike="noStrike" dirty="0">
                          <a:solidFill>
                            <a:srgbClr val="000000"/>
                          </a:solidFill>
                          <a:effectLst/>
                          <a:latin typeface="Browallia New" panose="020B0604020202020204" pitchFamily="34" charset="-34"/>
                          <a:cs typeface="Browallia New" panose="020B0604020202020204" pitchFamily="34" charset="-34"/>
                        </a:rPr>
                        <a:t>.</a:t>
                      </a:r>
                      <a:endParaRPr lang="en-GB" sz="2300" b="0" i="0" u="none" strike="noStrike" dirty="0">
                        <a:solidFill>
                          <a:srgbClr val="FF0000"/>
                        </a:solidFill>
                        <a:effectLst/>
                        <a:latin typeface="Browallia New" panose="020B0604020202020204" pitchFamily="34" charset="-34"/>
                        <a:cs typeface="Browallia New" panose="020B0604020202020204" pitchFamily="34" charset="-34"/>
                      </a:endParaRP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22295147"/>
                  </a:ext>
                </a:extLst>
              </a:tr>
              <a:tr h="672059">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Dose Adjustment (Renal Patients)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Required</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No dose adjustment is necessary in patients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4835623"/>
                  </a:ext>
                </a:extLst>
              </a:tr>
              <a:tr h="1336106">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Pill Esophagitis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Oral bisphosphonates should be avoided in</a:t>
                      </a:r>
                    </a:p>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patients with esophageal emptying disorders or who</a:t>
                      </a:r>
                    </a:p>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are unable to sit upright, because these patients are</a:t>
                      </a:r>
                    </a:p>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at high risk for pill esophagitis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No such Disorder</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10026029"/>
                  </a:ext>
                </a:extLst>
              </a:tr>
              <a:tr h="672059">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Acute Phase Response</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Seen almost 3 times more frequently with intravenous bisphosphonates than with denosumab.</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2300" b="0" i="0" u="none" strike="noStrike" dirty="0">
                          <a:solidFill>
                            <a:srgbClr val="FF0000"/>
                          </a:solidFill>
                          <a:effectLst/>
                          <a:latin typeface="Browallia New" panose="020B0604020202020204" pitchFamily="34" charset="-34"/>
                          <a:cs typeface="Browallia New" panose="020B0604020202020204" pitchFamily="34" charset="-34"/>
                        </a:rPr>
                        <a:t>Seen 3 times less frequently with denosumab compared to bisphosphonates.</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67466838"/>
                  </a:ext>
                </a:extLst>
              </a:tr>
              <a:tr h="340036">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Dosing</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Once Daily , Once weekly (oral)</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Once every 6</a:t>
                      </a:r>
                      <a:r>
                        <a:rPr lang="en-GB" sz="2300" b="0" i="0" u="none" strike="noStrike" baseline="30000" dirty="0">
                          <a:solidFill>
                            <a:srgbClr val="FF0000"/>
                          </a:solidFill>
                          <a:effectLst/>
                          <a:latin typeface="Browallia New" panose="020B0604020202020204" pitchFamily="34" charset="-34"/>
                          <a:cs typeface="Browallia New" panose="020B0604020202020204" pitchFamily="34" charset="-34"/>
                        </a:rPr>
                        <a:t>th</a:t>
                      </a:r>
                      <a:r>
                        <a:rPr lang="en-GB" sz="2300" b="0" i="0" u="none" strike="noStrike" dirty="0">
                          <a:solidFill>
                            <a:srgbClr val="FF0000"/>
                          </a:solidFill>
                          <a:effectLst/>
                          <a:latin typeface="Browallia New" panose="020B0604020202020204" pitchFamily="34" charset="-34"/>
                          <a:cs typeface="Browallia New" panose="020B0604020202020204" pitchFamily="34" charset="-34"/>
                        </a:rPr>
                        <a:t> Month (Injection)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47221923"/>
                  </a:ext>
                </a:extLst>
              </a:tr>
            </a:tbl>
          </a:graphicData>
        </a:graphic>
      </p:graphicFrame>
      <p:sp>
        <p:nvSpPr>
          <p:cNvPr id="5" name="TextBox 4">
            <a:extLst>
              <a:ext uri="{FF2B5EF4-FFF2-40B4-BE49-F238E27FC236}">
                <a16:creationId xmlns:a16="http://schemas.microsoft.com/office/drawing/2014/main" id="{192CA7DE-8109-E6E1-A80E-ECA0955152F3}"/>
              </a:ext>
            </a:extLst>
          </p:cNvPr>
          <p:cNvSpPr txBox="1"/>
          <p:nvPr/>
        </p:nvSpPr>
        <p:spPr>
          <a:xfrm>
            <a:off x="840391" y="330052"/>
            <a:ext cx="10515600" cy="707886"/>
          </a:xfrm>
          <a:prstGeom prst="rect">
            <a:avLst/>
          </a:prstGeom>
          <a:noFill/>
        </p:spPr>
        <p:txBody>
          <a:bodyPr wrap="square" rtlCol="0">
            <a:spAutoFit/>
          </a:bodyPr>
          <a:lstStyle/>
          <a:p>
            <a:r>
              <a:rPr lang="en-GB" sz="4000" b="1" dirty="0">
                <a:latin typeface="Browallia New" panose="020B0604020202020204" pitchFamily="34" charset="-34"/>
                <a:cs typeface="Browallia New" panose="020B0604020202020204" pitchFamily="34" charset="-34"/>
              </a:rPr>
              <a:t>Key differences between and bisphosphonates and denosumab</a:t>
            </a:r>
            <a:endParaRPr lang="en-IN" sz="4000" b="1" dirty="0">
              <a:latin typeface="Browallia New" panose="020B0604020202020204" pitchFamily="34" charset="-34"/>
              <a:cs typeface="Browallia New" panose="020B0604020202020204" pitchFamily="34" charset="-34"/>
            </a:endParaRPr>
          </a:p>
        </p:txBody>
      </p:sp>
      <p:sp>
        <p:nvSpPr>
          <p:cNvPr id="3" name="TextBox 2">
            <a:extLst>
              <a:ext uri="{FF2B5EF4-FFF2-40B4-BE49-F238E27FC236}">
                <a16:creationId xmlns:a16="http://schemas.microsoft.com/office/drawing/2014/main" id="{39B9D0CE-11D4-D091-CE1D-7A3C9CEAEB39}"/>
              </a:ext>
            </a:extLst>
          </p:cNvPr>
          <p:cNvSpPr txBox="1"/>
          <p:nvPr/>
        </p:nvSpPr>
        <p:spPr>
          <a:xfrm>
            <a:off x="5075583" y="6389448"/>
            <a:ext cx="6096000" cy="461665"/>
          </a:xfrm>
          <a:prstGeom prst="rect">
            <a:avLst/>
          </a:prstGeom>
          <a:noFill/>
        </p:spPr>
        <p:txBody>
          <a:bodyPr wrap="square">
            <a:spAutoFit/>
          </a:bodyPr>
          <a:lstStyle/>
          <a:p>
            <a:pPr marL="228600" indent="-228600" algn="r">
              <a:buAutoNum type="arabicPeriod"/>
            </a:pPr>
            <a:r>
              <a:rPr lang="fr-FR" sz="1200" dirty="0"/>
              <a:t>Int J Clin </a:t>
            </a:r>
            <a:r>
              <a:rPr lang="fr-FR" sz="1200" dirty="0" err="1"/>
              <a:t>Pract</a:t>
            </a:r>
            <a:r>
              <a:rPr lang="fr-FR" sz="1200" dirty="0"/>
              <a:t>. 2012 </a:t>
            </a:r>
            <a:r>
              <a:rPr lang="fr-FR" sz="1200" dirty="0" err="1"/>
              <a:t>Dec</a:t>
            </a:r>
            <a:r>
              <a:rPr lang="fr-FR" sz="1200" dirty="0"/>
              <a:t>; 66(12): 1139–1146.</a:t>
            </a:r>
          </a:p>
          <a:p>
            <a:pPr marL="228600" indent="-228600" algn="r">
              <a:buAutoNum type="arabicPeriod"/>
            </a:pPr>
            <a:endParaRPr lang="en-IN" sz="1200" dirty="0"/>
          </a:p>
        </p:txBody>
      </p:sp>
    </p:spTree>
    <p:extLst>
      <p:ext uri="{BB962C8B-B14F-4D97-AF65-F5344CB8AC3E}">
        <p14:creationId xmlns:p14="http://schemas.microsoft.com/office/powerpoint/2010/main" val="2574680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F5524F8-25C6-C5A6-7D31-49E95C70E58C}"/>
              </a:ext>
            </a:extLst>
          </p:cNvPr>
          <p:cNvGraphicFramePr>
            <a:graphicFrameLocks noGrp="1"/>
          </p:cNvGraphicFramePr>
          <p:nvPr/>
        </p:nvGraphicFramePr>
        <p:xfrm>
          <a:off x="836009" y="1179240"/>
          <a:ext cx="10517791" cy="4973274"/>
        </p:xfrm>
        <a:graphic>
          <a:graphicData uri="http://schemas.openxmlformats.org/drawingml/2006/table">
            <a:tbl>
              <a:tblPr firstRow="1" bandRow="1"/>
              <a:tblGrid>
                <a:gridCol w="1840930">
                  <a:extLst>
                    <a:ext uri="{9D8B030D-6E8A-4147-A177-3AD203B41FA5}">
                      <a16:colId xmlns:a16="http://schemas.microsoft.com/office/drawing/2014/main" val="1282151203"/>
                    </a:ext>
                  </a:extLst>
                </a:gridCol>
                <a:gridCol w="5579165">
                  <a:extLst>
                    <a:ext uri="{9D8B030D-6E8A-4147-A177-3AD203B41FA5}">
                      <a16:colId xmlns:a16="http://schemas.microsoft.com/office/drawing/2014/main" val="2179642087"/>
                    </a:ext>
                  </a:extLst>
                </a:gridCol>
                <a:gridCol w="3097696">
                  <a:extLst>
                    <a:ext uri="{9D8B030D-6E8A-4147-A177-3AD203B41FA5}">
                      <a16:colId xmlns:a16="http://schemas.microsoft.com/office/drawing/2014/main" val="3163665313"/>
                    </a:ext>
                  </a:extLst>
                </a:gridCol>
              </a:tblGrid>
              <a:tr h="325231">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FEATURE</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BISPHOSPHONATES</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400" b="1" i="0" u="none" strike="noStrike" dirty="0">
                          <a:solidFill>
                            <a:schemeClr val="bg1"/>
                          </a:solidFill>
                          <a:effectLst/>
                          <a:latin typeface="Browallia New" panose="020B0604020202020204" pitchFamily="34" charset="-34"/>
                          <a:cs typeface="Browallia New" panose="020B0604020202020204" pitchFamily="34" charset="-34"/>
                        </a:rPr>
                        <a:t>DEBRUMAB</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extLst>
                  <a:ext uri="{0D108BD9-81ED-4DB2-BD59-A6C34878D82A}">
                    <a16:rowId xmlns:a16="http://schemas.microsoft.com/office/drawing/2014/main" val="2369010772"/>
                  </a:ext>
                </a:extLst>
              </a:tr>
              <a:tr h="616620">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First Pass Effect</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Undergoes First pass metabolism</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Subcutaneous injection. Does not undergo first-pass metabolism</a:t>
                      </a:r>
                      <a:r>
                        <a:rPr lang="en-GB" sz="2300" b="0" i="0" u="none" strike="noStrike" baseline="30000" dirty="0">
                          <a:solidFill>
                            <a:srgbClr val="FF0000"/>
                          </a:solidFill>
                          <a:effectLst/>
                          <a:latin typeface="Browallia New" panose="020B0604020202020204" pitchFamily="34" charset="-34"/>
                          <a:cs typeface="Browallia New" panose="020B0604020202020204" pitchFamily="34" charset="-34"/>
                        </a:rPr>
                        <a:t>2</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234822"/>
                  </a:ext>
                </a:extLst>
              </a:tr>
              <a:tr h="311986">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Pill Burden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Increased pill Burden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Reduced Pill Burden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24096946"/>
                  </a:ext>
                </a:extLst>
              </a:tr>
              <a:tr h="311986">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Onset Of Action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chemeClr val="tx1"/>
                          </a:solidFill>
                          <a:effectLst/>
                          <a:latin typeface="Browallia New" panose="020B0604020202020204" pitchFamily="34" charset="-34"/>
                          <a:cs typeface="Browallia New" panose="020B0604020202020204" pitchFamily="34" charset="-34"/>
                        </a:rPr>
                        <a:t>Depends on Types of bisphosphonates and length of Treatment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Rapid Onset Of Action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6041527"/>
                  </a:ext>
                </a:extLst>
              </a:tr>
              <a:tr h="2139791">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Adherence</a:t>
                      </a:r>
                      <a:r>
                        <a:rPr lang="en-IN" sz="2300" b="1" i="0" u="none" strike="noStrike" baseline="30000" dirty="0">
                          <a:solidFill>
                            <a:schemeClr val="tx1"/>
                          </a:solidFill>
                          <a:effectLst/>
                          <a:latin typeface="Browallia New" panose="020B0604020202020204" pitchFamily="34" charset="-34"/>
                          <a:cs typeface="Browallia New" panose="020B0604020202020204" pitchFamily="34" charset="-34"/>
                        </a:rPr>
                        <a:t>1</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342900" indent="-342900" algn="l" rtl="0" fontAlgn="ctr">
                        <a:buFont typeface="Arial" panose="020B0604020202020204" pitchFamily="34" charset="0"/>
                        <a:buChar char="•"/>
                      </a:pPr>
                      <a:r>
                        <a:rPr lang="en-GB" sz="2300" b="0" i="0" u="none" strike="noStrike" dirty="0">
                          <a:solidFill>
                            <a:schemeClr val="tx1"/>
                          </a:solidFill>
                          <a:effectLst/>
                          <a:latin typeface="Browallia New" panose="020B0604020202020204" pitchFamily="34" charset="-34"/>
                          <a:cs typeface="Browallia New" panose="020B0604020202020204" pitchFamily="34" charset="-34"/>
                        </a:rPr>
                        <a:t>Counsel on adherence</a:t>
                      </a:r>
                    </a:p>
                    <a:p>
                      <a:pPr marL="342900" indent="-342900" algn="l" rtl="0" fontAlgn="ctr">
                        <a:buFont typeface="Arial" panose="020B0604020202020204" pitchFamily="34" charset="0"/>
                        <a:buChar char="•"/>
                      </a:pPr>
                      <a:r>
                        <a:rPr lang="en-GB" sz="2300" b="0" i="0" u="none" strike="noStrike" dirty="0">
                          <a:solidFill>
                            <a:schemeClr val="tx1"/>
                          </a:solidFill>
                          <a:effectLst/>
                          <a:latin typeface="Browallia New" panose="020B0604020202020204" pitchFamily="34" charset="-34"/>
                          <a:cs typeface="Browallia New" panose="020B0604020202020204" pitchFamily="34" charset="-34"/>
                        </a:rPr>
                        <a:t>Consider difficulties around dosing:</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 Must be taken with 6–8 oz plain water at least 30 </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minutes before first food/drink/ medication\</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 Potential for esophagitis</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 Calcium supplements/antacids can interfere with  </a:t>
                      </a:r>
                    </a:p>
                    <a:p>
                      <a:pPr marL="0" indent="0" algn="l"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           absorption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No Counsel on Adherence required</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82410598"/>
                  </a:ext>
                </a:extLst>
              </a:tr>
              <a:tr h="667807">
                <a:tc>
                  <a:txBody>
                    <a:bodyPr/>
                    <a:lstStyle/>
                    <a:p>
                      <a:pPr algn="ctr" fontAlgn="ctr"/>
                      <a:r>
                        <a:rPr lang="en-IN" sz="2300" b="1" i="0" u="none" strike="noStrike" dirty="0">
                          <a:solidFill>
                            <a:schemeClr val="tx1"/>
                          </a:solidFill>
                          <a:effectLst/>
                          <a:latin typeface="Browallia New" panose="020B0604020202020204" pitchFamily="34" charset="-34"/>
                          <a:cs typeface="Browallia New" panose="020B0604020202020204" pitchFamily="34" charset="-34"/>
                        </a:rPr>
                        <a:t>First Pass Metabolism</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rtl="0" fontAlgn="ctr">
                        <a:buFont typeface="Arial" panose="020B0604020202020204" pitchFamily="34" charset="0"/>
                        <a:buNone/>
                      </a:pPr>
                      <a:r>
                        <a:rPr lang="en-GB" sz="2300" b="0" i="0" u="none" strike="noStrike" dirty="0">
                          <a:solidFill>
                            <a:schemeClr val="tx1"/>
                          </a:solidFill>
                          <a:effectLst/>
                          <a:latin typeface="Browallia New" panose="020B0604020202020204" pitchFamily="34" charset="-34"/>
                          <a:cs typeface="Browallia New" panose="020B0604020202020204" pitchFamily="34" charset="-34"/>
                        </a:rPr>
                        <a:t>As Oral Drug It undergoes First Pass metabolism</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300" b="0" i="0" u="none" strike="noStrike" dirty="0">
                          <a:solidFill>
                            <a:srgbClr val="FF0000"/>
                          </a:solidFill>
                          <a:effectLst/>
                          <a:latin typeface="Browallia New" panose="020B0604020202020204" pitchFamily="34" charset="-34"/>
                          <a:cs typeface="Browallia New" panose="020B0604020202020204" pitchFamily="34" charset="-34"/>
                        </a:rPr>
                        <a:t>As a subcutaneous injection, does not undergo first-pass metabolism</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76232138"/>
                  </a:ext>
                </a:extLst>
              </a:tr>
            </a:tbl>
          </a:graphicData>
        </a:graphic>
      </p:graphicFrame>
      <p:sp>
        <p:nvSpPr>
          <p:cNvPr id="5" name="TextBox 4">
            <a:extLst>
              <a:ext uri="{FF2B5EF4-FFF2-40B4-BE49-F238E27FC236}">
                <a16:creationId xmlns:a16="http://schemas.microsoft.com/office/drawing/2014/main" id="{192CA7DE-8109-E6E1-A80E-ECA0955152F3}"/>
              </a:ext>
            </a:extLst>
          </p:cNvPr>
          <p:cNvSpPr txBox="1"/>
          <p:nvPr/>
        </p:nvSpPr>
        <p:spPr>
          <a:xfrm>
            <a:off x="838200" y="206977"/>
            <a:ext cx="10515600" cy="707886"/>
          </a:xfrm>
          <a:prstGeom prst="rect">
            <a:avLst/>
          </a:prstGeom>
          <a:noFill/>
        </p:spPr>
        <p:txBody>
          <a:bodyPr wrap="square" rtlCol="0">
            <a:spAutoFit/>
          </a:bodyPr>
          <a:lstStyle/>
          <a:p>
            <a:r>
              <a:rPr lang="en-GB" sz="4000" b="1" dirty="0">
                <a:latin typeface="Browallia New" panose="020B0604020202020204" pitchFamily="34" charset="-34"/>
                <a:cs typeface="Browallia New" panose="020B0604020202020204" pitchFamily="34" charset="-34"/>
              </a:rPr>
              <a:t>Key differences between and bisphosphonates and denosumab</a:t>
            </a:r>
            <a:endParaRPr lang="en-IN" sz="4000" b="1" dirty="0">
              <a:latin typeface="Browallia New" panose="020B0604020202020204" pitchFamily="34" charset="-34"/>
              <a:cs typeface="Browallia New" panose="020B0604020202020204" pitchFamily="34" charset="-34"/>
            </a:endParaRPr>
          </a:p>
        </p:txBody>
      </p:sp>
      <p:sp>
        <p:nvSpPr>
          <p:cNvPr id="3" name="TextBox 2">
            <a:extLst>
              <a:ext uri="{FF2B5EF4-FFF2-40B4-BE49-F238E27FC236}">
                <a16:creationId xmlns:a16="http://schemas.microsoft.com/office/drawing/2014/main" id="{12ED56A0-2B6D-9E1C-7A1F-1AFE3A0AA889}"/>
              </a:ext>
            </a:extLst>
          </p:cNvPr>
          <p:cNvSpPr txBox="1"/>
          <p:nvPr/>
        </p:nvSpPr>
        <p:spPr>
          <a:xfrm>
            <a:off x="1802296" y="6321664"/>
            <a:ext cx="9660834" cy="738664"/>
          </a:xfrm>
          <a:prstGeom prst="rect">
            <a:avLst/>
          </a:prstGeom>
          <a:noFill/>
        </p:spPr>
        <p:txBody>
          <a:bodyPr wrap="square">
            <a:spAutoFit/>
          </a:bodyPr>
          <a:lstStyle/>
          <a:p>
            <a:pPr algn="r"/>
            <a:r>
              <a:rPr lang="en-GB" sz="1050" b="1" dirty="0"/>
              <a:t> 1. </a:t>
            </a:r>
            <a:r>
              <a:rPr lang="en-GB" sz="1050" dirty="0"/>
              <a:t>JNCCN—Journal of the National Comprehensive Cancer Network | Volume 11 Supplement 3 | August 2013</a:t>
            </a:r>
          </a:p>
          <a:p>
            <a:pPr algn="r"/>
            <a:r>
              <a:rPr kumimoji="0" lang="en-GB" sz="1050" b="1" i="0" u="none" strike="noStrike" kern="1200" cap="none" spc="0" normalizeH="0" baseline="0" noProof="0" dirty="0">
                <a:ln>
                  <a:noFill/>
                </a:ln>
                <a:solidFill>
                  <a:srgbClr val="2B2B2B"/>
                </a:solidFill>
                <a:effectLst/>
                <a:uLnTx/>
                <a:uFillTx/>
                <a:latin typeface="DIN W03 Regular"/>
                <a:ea typeface="+mn-ea"/>
                <a:cs typeface="+mn-cs"/>
              </a:rPr>
              <a:t>2. </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Turner PV, </a:t>
            </a:r>
            <a:r>
              <a:rPr kumimoji="0" lang="en-GB" sz="1050" b="0" i="0" u="none" strike="noStrike" kern="1200" cap="none" spc="0" normalizeH="0" baseline="0" noProof="0" dirty="0" err="1">
                <a:ln>
                  <a:noFill/>
                </a:ln>
                <a:solidFill>
                  <a:srgbClr val="2B2B2B"/>
                </a:solidFill>
                <a:effectLst/>
                <a:uLnTx/>
                <a:uFillTx/>
                <a:latin typeface="DIN W03 Regular"/>
                <a:ea typeface="+mn-ea"/>
                <a:cs typeface="+mn-cs"/>
              </a:rPr>
              <a:t>Brabb</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T, </a:t>
            </a:r>
            <a:r>
              <a:rPr kumimoji="0" lang="en-GB" sz="1050" b="0" i="0" u="none" strike="noStrike" kern="1200" cap="none" spc="0" normalizeH="0" baseline="0" noProof="0" dirty="0" err="1">
                <a:ln>
                  <a:noFill/>
                </a:ln>
                <a:solidFill>
                  <a:srgbClr val="2B2B2B"/>
                </a:solidFill>
                <a:effectLst/>
                <a:uLnTx/>
                <a:uFillTx/>
                <a:latin typeface="DIN W03 Regular"/>
                <a:ea typeface="+mn-ea"/>
                <a:cs typeface="+mn-cs"/>
              </a:rPr>
              <a:t>Pekow</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C, </a:t>
            </a:r>
            <a:r>
              <a:rPr kumimoji="0" lang="en-GB" sz="1050" b="0" i="0" u="none" strike="noStrike" kern="1200" cap="none" spc="0" normalizeH="0" baseline="0" noProof="0" dirty="0" err="1">
                <a:ln>
                  <a:noFill/>
                </a:ln>
                <a:solidFill>
                  <a:srgbClr val="2B2B2B"/>
                </a:solidFill>
                <a:effectLst/>
                <a:uLnTx/>
                <a:uFillTx/>
                <a:latin typeface="DIN W03 Regular"/>
                <a:ea typeface="+mn-ea"/>
                <a:cs typeface="+mn-cs"/>
              </a:rPr>
              <a:t>Vasbinder</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MA. Administration of substances to laboratory animals: routes of administration and factors to consider. </a:t>
            </a:r>
            <a:r>
              <a:rPr kumimoji="0" lang="en-GB" sz="1050" b="0" i="1" u="none" strike="noStrike" kern="1200" cap="none" spc="0" normalizeH="0" baseline="0" noProof="0" dirty="0">
                <a:ln>
                  <a:noFill/>
                </a:ln>
                <a:solidFill>
                  <a:srgbClr val="2B2B2B"/>
                </a:solidFill>
                <a:effectLst/>
                <a:uLnTx/>
                <a:uFillTx/>
                <a:latin typeface="DIN W03 Regular"/>
                <a:ea typeface="+mn-ea"/>
                <a:cs typeface="+mn-cs"/>
              </a:rPr>
              <a:t>J Am Assoc Lab </a:t>
            </a:r>
            <a:r>
              <a:rPr kumimoji="0" lang="en-GB" sz="1050" b="0" i="1" u="none" strike="noStrike" kern="1200" cap="none" spc="0" normalizeH="0" baseline="0" noProof="0" dirty="0" err="1">
                <a:ln>
                  <a:noFill/>
                </a:ln>
                <a:solidFill>
                  <a:srgbClr val="2B2B2B"/>
                </a:solidFill>
                <a:effectLst/>
                <a:uLnTx/>
                <a:uFillTx/>
                <a:latin typeface="DIN W03 Regular"/>
                <a:ea typeface="+mn-ea"/>
                <a:cs typeface="+mn-cs"/>
              </a:rPr>
              <a:t>Anim</a:t>
            </a:r>
            <a:r>
              <a:rPr kumimoji="0" lang="en-GB" sz="1050" b="0" i="1" u="none" strike="noStrike" kern="1200" cap="none" spc="0" normalizeH="0" baseline="0" noProof="0" dirty="0">
                <a:ln>
                  <a:noFill/>
                </a:ln>
                <a:solidFill>
                  <a:srgbClr val="2B2B2B"/>
                </a:solidFill>
                <a:effectLst/>
                <a:uLnTx/>
                <a:uFillTx/>
                <a:latin typeface="DIN W03 Regular"/>
                <a:ea typeface="+mn-ea"/>
                <a:cs typeface="+mn-cs"/>
              </a:rPr>
              <a:t> Sci.</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2011;50:600–613</a:t>
            </a:r>
            <a:endParaRPr kumimoji="0" lang="en-IN"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lgn="r"/>
            <a:endParaRPr lang="en-IN" sz="1050" dirty="0"/>
          </a:p>
        </p:txBody>
      </p:sp>
    </p:spTree>
    <p:extLst>
      <p:ext uri="{BB962C8B-B14F-4D97-AF65-F5344CB8AC3E}">
        <p14:creationId xmlns:p14="http://schemas.microsoft.com/office/powerpoint/2010/main" val="4216466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D0ED-A42A-0DF5-3D9A-8712F76A4C45}"/>
              </a:ext>
            </a:extLst>
          </p:cNvPr>
          <p:cNvSpPr>
            <a:spLocks noGrp="1"/>
          </p:cNvSpPr>
          <p:nvPr>
            <p:ph type="title"/>
          </p:nvPr>
        </p:nvSpPr>
        <p:spPr/>
        <p:txBody>
          <a:bodyPr>
            <a:normAutofit fontScale="90000"/>
          </a:bodyPr>
          <a:lstStyle/>
          <a:p>
            <a:r>
              <a:rPr lang="en-IN" dirty="0"/>
              <a:t>Dosage Form</a:t>
            </a:r>
          </a:p>
        </p:txBody>
      </p:sp>
      <p:sp>
        <p:nvSpPr>
          <p:cNvPr id="3" name="Content Placeholder 2">
            <a:extLst>
              <a:ext uri="{FF2B5EF4-FFF2-40B4-BE49-F238E27FC236}">
                <a16:creationId xmlns:a16="http://schemas.microsoft.com/office/drawing/2014/main" id="{A0C18082-F8BA-C13E-D383-F84D1EA6CAD5}"/>
              </a:ext>
            </a:extLst>
          </p:cNvPr>
          <p:cNvSpPr>
            <a:spLocks noGrp="1"/>
          </p:cNvSpPr>
          <p:nvPr>
            <p:ph idx="1"/>
          </p:nvPr>
        </p:nvSpPr>
        <p:spPr>
          <a:xfrm>
            <a:off x="838200" y="1040720"/>
            <a:ext cx="10515601" cy="3791278"/>
          </a:xfrm>
        </p:spPr>
        <p:txBody>
          <a:bodyPr/>
          <a:lstStyle/>
          <a:p>
            <a:pPr marL="0" indent="0">
              <a:buNone/>
            </a:pPr>
            <a:r>
              <a:rPr lang="en-GB" dirty="0"/>
              <a:t>60 mg/mL solution in a single-dose prefilled syringe. </a:t>
            </a:r>
            <a:endParaRPr lang="en-IN" dirty="0"/>
          </a:p>
        </p:txBody>
      </p:sp>
      <p:grpSp>
        <p:nvGrpSpPr>
          <p:cNvPr id="10" name="Group 9"/>
          <p:cNvGrpSpPr/>
          <p:nvPr/>
        </p:nvGrpSpPr>
        <p:grpSpPr>
          <a:xfrm>
            <a:off x="1427558" y="1887598"/>
            <a:ext cx="9336884" cy="4198877"/>
            <a:chOff x="838200" y="1173628"/>
            <a:chExt cx="10515600" cy="5045701"/>
          </a:xfrm>
        </p:grpSpPr>
        <p:pic>
          <p:nvPicPr>
            <p:cNvPr id="4" name="Picture 3">
              <a:extLst>
                <a:ext uri="{FF2B5EF4-FFF2-40B4-BE49-F238E27FC236}">
                  <a16:creationId xmlns:a16="http://schemas.microsoft.com/office/drawing/2014/main" id="{C08AF0CF-5CDA-EDFD-B98F-A5F33D2F54A0}"/>
                </a:ext>
              </a:extLst>
            </p:cNvPr>
            <p:cNvPicPr>
              <a:picLocks noChangeAspect="1"/>
            </p:cNvPicPr>
            <p:nvPr/>
          </p:nvPicPr>
          <p:blipFill>
            <a:blip r:embed="rId2"/>
            <a:stretch>
              <a:fillRect/>
            </a:stretch>
          </p:blipFill>
          <p:spPr>
            <a:xfrm>
              <a:off x="838200" y="1173628"/>
              <a:ext cx="10497524" cy="1949312"/>
            </a:xfrm>
            <a:prstGeom prst="rect">
              <a:avLst/>
            </a:prstGeom>
          </p:spPr>
        </p:pic>
        <p:pic>
          <p:nvPicPr>
            <p:cNvPr id="5" name="Picture 4">
              <a:extLst>
                <a:ext uri="{FF2B5EF4-FFF2-40B4-BE49-F238E27FC236}">
                  <a16:creationId xmlns:a16="http://schemas.microsoft.com/office/drawing/2014/main" id="{9E7B9A45-2AE0-CB97-9A2D-FD20E7A29160}"/>
                </a:ext>
              </a:extLst>
            </p:cNvPr>
            <p:cNvPicPr>
              <a:picLocks noChangeAspect="1"/>
            </p:cNvPicPr>
            <p:nvPr/>
          </p:nvPicPr>
          <p:blipFill>
            <a:blip r:embed="rId3"/>
            <a:stretch>
              <a:fillRect/>
            </a:stretch>
          </p:blipFill>
          <p:spPr>
            <a:xfrm>
              <a:off x="5280946" y="4121840"/>
              <a:ext cx="6072854" cy="1949311"/>
            </a:xfrm>
            <a:prstGeom prst="rect">
              <a:avLst/>
            </a:prstGeom>
          </p:spPr>
        </p:pic>
        <p:sp>
          <p:nvSpPr>
            <p:cNvPr id="6" name="TextBox 5">
              <a:extLst>
                <a:ext uri="{FF2B5EF4-FFF2-40B4-BE49-F238E27FC236}">
                  <a16:creationId xmlns:a16="http://schemas.microsoft.com/office/drawing/2014/main" id="{D23693A6-C8D1-3B23-25D6-AF5B4A94173C}"/>
                </a:ext>
              </a:extLst>
            </p:cNvPr>
            <p:cNvSpPr txBox="1"/>
            <p:nvPr/>
          </p:nvSpPr>
          <p:spPr>
            <a:xfrm>
              <a:off x="856276" y="4121840"/>
              <a:ext cx="4424670" cy="2097489"/>
            </a:xfrm>
            <a:prstGeom prst="roundRect">
              <a:avLst>
                <a:gd name="adj" fmla="val 8076"/>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marL="285750" indent="-285750" algn="just">
                <a:lnSpc>
                  <a:spcPct val="200000"/>
                </a:lnSpc>
                <a:buFont typeface="Arial" panose="020B0604020202020204" pitchFamily="34" charset="0"/>
                <a:buChar char="•"/>
              </a:pPr>
              <a:r>
                <a:rPr lang="en-GB" sz="1600" dirty="0">
                  <a:solidFill>
                    <a:schemeClr val="bg1"/>
                  </a:solidFill>
                </a:rPr>
                <a:t>Administered as </a:t>
              </a:r>
              <a:r>
                <a:rPr lang="en-GB" sz="1600" b="1" dirty="0">
                  <a:solidFill>
                    <a:srgbClr val="FFFF00"/>
                  </a:solidFill>
                </a:rPr>
                <a:t>1 shot every 6 months</a:t>
              </a:r>
              <a:r>
                <a:rPr lang="en-GB" sz="1600" baseline="30000" dirty="0">
                  <a:solidFill>
                    <a:schemeClr val="bg1"/>
                  </a:solidFill>
                </a:rPr>
                <a:t>1</a:t>
              </a:r>
            </a:p>
            <a:p>
              <a:pPr marL="285750" indent="-285750" algn="just">
                <a:lnSpc>
                  <a:spcPct val="200000"/>
                </a:lnSpc>
                <a:buFont typeface="Arial" panose="020B0604020202020204" pitchFamily="34" charset="0"/>
                <a:buChar char="•"/>
              </a:pPr>
              <a:r>
                <a:rPr lang="en-GB" sz="1600" b="1" dirty="0">
                  <a:solidFill>
                    <a:srgbClr val="FFFF00"/>
                  </a:solidFill>
                </a:rPr>
                <a:t>60 mg subcutaneous </a:t>
              </a:r>
              <a:r>
                <a:rPr lang="en-GB" sz="1600" dirty="0">
                  <a:solidFill>
                    <a:schemeClr val="bg1"/>
                  </a:solidFill>
                </a:rPr>
                <a:t>injection in the </a:t>
              </a:r>
              <a:r>
                <a:rPr lang="en-GB" sz="1600" b="1" dirty="0">
                  <a:solidFill>
                    <a:srgbClr val="FFFF00"/>
                  </a:solidFill>
                </a:rPr>
                <a:t>upper arm, upper thigh</a:t>
              </a:r>
              <a:r>
                <a:rPr lang="en-GB" sz="1600" dirty="0">
                  <a:solidFill>
                    <a:schemeClr val="bg1"/>
                  </a:solidFill>
                </a:rPr>
                <a:t>, or </a:t>
              </a:r>
              <a:r>
                <a:rPr lang="en-GB" sz="1600" b="1" dirty="0">
                  <a:solidFill>
                    <a:srgbClr val="FFFF00"/>
                  </a:solidFill>
                </a:rPr>
                <a:t>abdomen</a:t>
              </a:r>
              <a:endParaRPr lang="en-IN" sz="1600" b="1" dirty="0">
                <a:solidFill>
                  <a:srgbClr val="FFFF00"/>
                </a:solidFill>
              </a:endParaRPr>
            </a:p>
          </p:txBody>
        </p:sp>
        <p:sp>
          <p:nvSpPr>
            <p:cNvPr id="7" name="Arrow: Up 10">
              <a:extLst>
                <a:ext uri="{FF2B5EF4-FFF2-40B4-BE49-F238E27FC236}">
                  <a16:creationId xmlns:a16="http://schemas.microsoft.com/office/drawing/2014/main" id="{D39F55A9-13E7-0D15-C2A3-A79CA31F2726}"/>
                </a:ext>
              </a:extLst>
            </p:cNvPr>
            <p:cNvSpPr/>
            <p:nvPr/>
          </p:nvSpPr>
          <p:spPr>
            <a:xfrm>
              <a:off x="2903692" y="3907032"/>
              <a:ext cx="212034" cy="2860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8" name="Arrow: Up 11">
              <a:extLst>
                <a:ext uri="{FF2B5EF4-FFF2-40B4-BE49-F238E27FC236}">
                  <a16:creationId xmlns:a16="http://schemas.microsoft.com/office/drawing/2014/main" id="{6BBDE4FC-6E8A-9916-9E15-B7D603C5313E}"/>
                </a:ext>
              </a:extLst>
            </p:cNvPr>
            <p:cNvSpPr/>
            <p:nvPr/>
          </p:nvSpPr>
          <p:spPr>
            <a:xfrm rot="5400000">
              <a:off x="5515677" y="4857749"/>
              <a:ext cx="212034" cy="2860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9" name="TextBox 8">
              <a:extLst>
                <a:ext uri="{FF2B5EF4-FFF2-40B4-BE49-F238E27FC236}">
                  <a16:creationId xmlns:a16="http://schemas.microsoft.com/office/drawing/2014/main" id="{4C0E47E3-B6BF-05DB-1161-A34AB93FEEF6}"/>
                </a:ext>
              </a:extLst>
            </p:cNvPr>
            <p:cNvSpPr txBox="1"/>
            <p:nvPr/>
          </p:nvSpPr>
          <p:spPr>
            <a:xfrm>
              <a:off x="838200" y="3193974"/>
              <a:ext cx="10515600" cy="702712"/>
            </a:xfrm>
            <a:prstGeom prst="rect">
              <a:avLst/>
            </a:prstGeom>
            <a:solidFill>
              <a:srgbClr val="54B948"/>
            </a:solidFill>
          </p:spPr>
          <p:txBody>
            <a:bodyPr wrap="square">
              <a:spAutoFit/>
            </a:bodyPr>
            <a:lstStyle/>
            <a:p>
              <a:pPr algn="ctr"/>
              <a:r>
                <a:rPr lang="en-GB" sz="3200" b="1" dirty="0">
                  <a:solidFill>
                    <a:schemeClr val="bg1"/>
                  </a:solidFill>
                  <a:latin typeface="Arial Narrow" panose="020B0606020202030204" pitchFamily="34" charset="0"/>
                  <a:cs typeface="Browallia New" panose="020B0604020202020204" pitchFamily="34" charset="-34"/>
                </a:rPr>
                <a:t>+ </a:t>
              </a:r>
              <a:r>
                <a:rPr lang="en-GB" sz="2400" b="1" dirty="0">
                  <a:solidFill>
                    <a:schemeClr val="bg1"/>
                  </a:solidFill>
                  <a:latin typeface="Arial Narrow" panose="020B0606020202030204" pitchFamily="34" charset="0"/>
                  <a:cs typeface="Browallia New" panose="020B0604020202020204" pitchFamily="34" charset="-34"/>
                </a:rPr>
                <a:t>Calcium</a:t>
              </a:r>
              <a:r>
                <a:rPr lang="en-GB" sz="3200" b="1" dirty="0">
                  <a:solidFill>
                    <a:schemeClr val="bg1"/>
                  </a:solidFill>
                  <a:latin typeface="Arial Narrow" panose="020B0606020202030204" pitchFamily="34" charset="0"/>
                  <a:cs typeface="Browallia New" panose="020B0604020202020204" pitchFamily="34" charset="-34"/>
                </a:rPr>
                <a:t> </a:t>
              </a:r>
              <a:r>
                <a:rPr lang="en-GB" sz="2400" b="1" dirty="0">
                  <a:solidFill>
                    <a:schemeClr val="bg1"/>
                  </a:solidFill>
                  <a:latin typeface="Arial Narrow" panose="020B0606020202030204" pitchFamily="34" charset="0"/>
                  <a:cs typeface="Browallia New" panose="020B0604020202020204" pitchFamily="34" charset="-34"/>
                </a:rPr>
                <a:t>1000 mg daily and at least 400 IU vitamin D daily</a:t>
              </a:r>
              <a:endParaRPr lang="en-IN" sz="2400" b="1" dirty="0">
                <a:solidFill>
                  <a:schemeClr val="bg1"/>
                </a:solidFill>
                <a:latin typeface="Arial Narrow" panose="020B0606020202030204" pitchFamily="34" charset="0"/>
                <a:cs typeface="Browallia New" panose="020B0604020202020204" pitchFamily="34" charset="-34"/>
              </a:endParaRPr>
            </a:p>
          </p:txBody>
        </p:sp>
      </p:grpSp>
    </p:spTree>
    <p:extLst>
      <p:ext uri="{BB962C8B-B14F-4D97-AF65-F5344CB8AC3E}">
        <p14:creationId xmlns:p14="http://schemas.microsoft.com/office/powerpoint/2010/main" val="1108207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10515600" cy="675595"/>
          </a:xfrm>
        </p:spPr>
        <p:txBody>
          <a:bodyPr>
            <a:normAutofit fontScale="90000"/>
          </a:bodyPr>
          <a:lstStyle/>
          <a:p>
            <a:r>
              <a:rPr lang="en-US" dirty="0"/>
              <a:t>Dosage : Solid Tumor including Metastatic Prostate cancer related Osteoporosis</a:t>
            </a:r>
          </a:p>
        </p:txBody>
      </p:sp>
      <p:sp>
        <p:nvSpPr>
          <p:cNvPr id="3" name="Content Placeholder 2"/>
          <p:cNvSpPr>
            <a:spLocks noGrp="1"/>
          </p:cNvSpPr>
          <p:nvPr>
            <p:ph idx="1"/>
          </p:nvPr>
        </p:nvSpPr>
        <p:spPr/>
        <p:txBody>
          <a:bodyPr/>
          <a:lstStyle/>
          <a:p>
            <a:pPr marL="0" indent="0" algn="ctr">
              <a:buNone/>
            </a:pPr>
            <a:r>
              <a:rPr lang="en-US" dirty="0"/>
              <a:t>120 mg every 4 weeks as a subcutaneous injection in the upper arm, upper thigh, or abdomen</a:t>
            </a:r>
          </a:p>
        </p:txBody>
      </p:sp>
      <p:pic>
        <p:nvPicPr>
          <p:cNvPr id="6" name="Picture 5">
            <a:extLst>
              <a:ext uri="{FF2B5EF4-FFF2-40B4-BE49-F238E27FC236}">
                <a16:creationId xmlns:a16="http://schemas.microsoft.com/office/drawing/2014/main" id="{9E7B9A45-2AE0-CB97-9A2D-FD20E7A29160}"/>
              </a:ext>
            </a:extLst>
          </p:cNvPr>
          <p:cNvPicPr>
            <a:picLocks noChangeAspect="1"/>
          </p:cNvPicPr>
          <p:nvPr/>
        </p:nvPicPr>
        <p:blipFill>
          <a:blip r:embed="rId2"/>
          <a:stretch>
            <a:fillRect/>
          </a:stretch>
        </p:blipFill>
        <p:spPr>
          <a:xfrm>
            <a:off x="838200" y="2017716"/>
            <a:ext cx="10586471" cy="3025771"/>
          </a:xfrm>
          <a:prstGeom prst="rect">
            <a:avLst/>
          </a:prstGeom>
        </p:spPr>
      </p:pic>
      <p:sp>
        <p:nvSpPr>
          <p:cNvPr id="11" name="Rectangle 10"/>
          <p:cNvSpPr/>
          <p:nvPr/>
        </p:nvSpPr>
        <p:spPr>
          <a:xfrm>
            <a:off x="838200" y="5486603"/>
            <a:ext cx="10515600" cy="707886"/>
          </a:xfrm>
          <a:prstGeom prst="rect">
            <a:avLst/>
          </a:prstGeom>
        </p:spPr>
        <p:txBody>
          <a:bodyPr wrap="square">
            <a:spAutoFit/>
          </a:bodyPr>
          <a:lstStyle/>
          <a:p>
            <a:pPr algn="ctr"/>
            <a:r>
              <a:rPr lang="en-US" sz="2000" dirty="0"/>
              <a:t>No dose adjustment is necessary in patients with renal impairment, but Calcium &amp; D3 Monitoring is must in severe Renal impairment</a:t>
            </a:r>
          </a:p>
        </p:txBody>
      </p:sp>
    </p:spTree>
    <p:extLst>
      <p:ext uri="{BB962C8B-B14F-4D97-AF65-F5344CB8AC3E}">
        <p14:creationId xmlns:p14="http://schemas.microsoft.com/office/powerpoint/2010/main" val="2992160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E8BB-8EAB-656C-1FDA-EEF0B8396D6E}"/>
              </a:ext>
            </a:extLst>
          </p:cNvPr>
          <p:cNvSpPr>
            <a:spLocks noGrp="1"/>
          </p:cNvSpPr>
          <p:nvPr>
            <p:ph type="title"/>
          </p:nvPr>
        </p:nvSpPr>
        <p:spPr/>
        <p:txBody>
          <a:bodyPr>
            <a:normAutofit fontScale="90000"/>
          </a:bodyPr>
          <a:lstStyle/>
          <a:p>
            <a:r>
              <a:rPr kumimoji="0" lang="en-IN" sz="4400" b="1"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Dosage</a:t>
            </a:r>
            <a:endParaRPr lang="en-IN" dirty="0"/>
          </a:p>
        </p:txBody>
      </p:sp>
      <p:graphicFrame>
        <p:nvGraphicFramePr>
          <p:cNvPr id="4" name="Content Placeholder 3">
            <a:extLst>
              <a:ext uri="{FF2B5EF4-FFF2-40B4-BE49-F238E27FC236}">
                <a16:creationId xmlns:a16="http://schemas.microsoft.com/office/drawing/2014/main" id="{2D094C08-A2D6-E4F7-A5FB-FF5E11A8DF52}"/>
              </a:ext>
            </a:extLst>
          </p:cNvPr>
          <p:cNvGraphicFramePr>
            <a:graphicFrameLocks noGrp="1"/>
          </p:cNvGraphicFramePr>
          <p:nvPr>
            <p:ph idx="1"/>
            <p:extLst>
              <p:ext uri="{D42A27DB-BD31-4B8C-83A1-F6EECF244321}">
                <p14:modId xmlns:p14="http://schemas.microsoft.com/office/powerpoint/2010/main" val="838108130"/>
              </p:ext>
            </p:extLst>
          </p:nvPr>
        </p:nvGraphicFramePr>
        <p:xfrm>
          <a:off x="838200" y="1133848"/>
          <a:ext cx="10515600" cy="4935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8E345FB-6D7C-368E-19CA-9704D2B16366}"/>
              </a:ext>
            </a:extLst>
          </p:cNvPr>
          <p:cNvSpPr txBox="1"/>
          <p:nvPr/>
        </p:nvSpPr>
        <p:spPr>
          <a:xfrm>
            <a:off x="5353878" y="6362990"/>
            <a:ext cx="6096000" cy="415498"/>
          </a:xfrm>
          <a:prstGeom prst="rect">
            <a:avLst/>
          </a:prstGeom>
          <a:noFill/>
        </p:spPr>
        <p:txBody>
          <a:bodyPr wrap="square">
            <a:spAutoFit/>
          </a:bodyPr>
          <a:lstStyle/>
          <a:p>
            <a:pPr marL="228600" marR="0" lvl="0" indent="-228600" algn="r" defTabSz="914400" rtl="0" eaLnBrk="1" fontAlgn="auto" latinLnBrk="0" hangingPunct="1">
              <a:lnSpc>
                <a:spcPct val="100000"/>
              </a:lnSpc>
              <a:spcBef>
                <a:spcPts val="0"/>
              </a:spcBef>
              <a:spcAft>
                <a:spcPts val="0"/>
              </a:spcAft>
              <a:buClrTx/>
              <a:buSzTx/>
              <a:buFontTx/>
              <a:buAutoNum type="arabicPeriod"/>
              <a:tabLst/>
              <a:defRPr/>
            </a:pPr>
            <a:r>
              <a:rPr kumimoji="0" lang="en-GB" sz="1050" b="0" i="0" u="none" strike="noStrike" kern="1200" cap="none" spc="0" normalizeH="0" baseline="0" noProof="0" dirty="0">
                <a:ln>
                  <a:noFill/>
                </a:ln>
                <a:solidFill>
                  <a:srgbClr val="2B2B2B"/>
                </a:solidFill>
                <a:effectLst/>
                <a:uLnTx/>
                <a:uFillTx/>
                <a:latin typeface="DIN W03 Regular"/>
                <a:ea typeface="+mn-ea"/>
                <a:cs typeface="+mn-cs"/>
              </a:rPr>
              <a:t>Turner PV, </a:t>
            </a:r>
            <a:r>
              <a:rPr kumimoji="0" lang="en-GB" sz="1050" b="0" i="0" u="none" strike="noStrike" kern="1200" cap="none" spc="0" normalizeH="0" baseline="0" noProof="0" dirty="0" err="1">
                <a:ln>
                  <a:noFill/>
                </a:ln>
                <a:solidFill>
                  <a:srgbClr val="2B2B2B"/>
                </a:solidFill>
                <a:effectLst/>
                <a:uLnTx/>
                <a:uFillTx/>
                <a:latin typeface="DIN W03 Regular"/>
                <a:ea typeface="+mn-ea"/>
                <a:cs typeface="+mn-cs"/>
              </a:rPr>
              <a:t>Brabb</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T, </a:t>
            </a:r>
            <a:r>
              <a:rPr kumimoji="0" lang="en-GB" sz="1050" b="0" i="0" u="none" strike="noStrike" kern="1200" cap="none" spc="0" normalizeH="0" baseline="0" noProof="0" dirty="0" err="1">
                <a:ln>
                  <a:noFill/>
                </a:ln>
                <a:solidFill>
                  <a:srgbClr val="2B2B2B"/>
                </a:solidFill>
                <a:effectLst/>
                <a:uLnTx/>
                <a:uFillTx/>
                <a:latin typeface="DIN W03 Regular"/>
                <a:ea typeface="+mn-ea"/>
                <a:cs typeface="+mn-cs"/>
              </a:rPr>
              <a:t>Pekow</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C, </a:t>
            </a:r>
            <a:r>
              <a:rPr kumimoji="0" lang="en-GB" sz="1050" b="0" i="0" u="none" strike="noStrike" kern="1200" cap="none" spc="0" normalizeH="0" baseline="0" noProof="0" dirty="0" err="1">
                <a:ln>
                  <a:noFill/>
                </a:ln>
                <a:solidFill>
                  <a:srgbClr val="2B2B2B"/>
                </a:solidFill>
                <a:effectLst/>
                <a:uLnTx/>
                <a:uFillTx/>
                <a:latin typeface="DIN W03 Regular"/>
                <a:ea typeface="+mn-ea"/>
                <a:cs typeface="+mn-cs"/>
              </a:rPr>
              <a:t>Vasbinder</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MA. Administration of substances to laboratory animals: routes of administration and factors to consider. </a:t>
            </a:r>
            <a:r>
              <a:rPr kumimoji="0" lang="en-GB" sz="1050" b="0" i="1" u="none" strike="noStrike" kern="1200" cap="none" spc="0" normalizeH="0" baseline="0" noProof="0" dirty="0">
                <a:ln>
                  <a:noFill/>
                </a:ln>
                <a:solidFill>
                  <a:srgbClr val="2B2B2B"/>
                </a:solidFill>
                <a:effectLst/>
                <a:uLnTx/>
                <a:uFillTx/>
                <a:latin typeface="DIN W03 Regular"/>
                <a:ea typeface="+mn-ea"/>
                <a:cs typeface="+mn-cs"/>
              </a:rPr>
              <a:t>J Am Assoc Lab </a:t>
            </a:r>
            <a:r>
              <a:rPr kumimoji="0" lang="en-GB" sz="1050" b="0" i="1" u="none" strike="noStrike" kern="1200" cap="none" spc="0" normalizeH="0" baseline="0" noProof="0" dirty="0" err="1">
                <a:ln>
                  <a:noFill/>
                </a:ln>
                <a:solidFill>
                  <a:srgbClr val="2B2B2B"/>
                </a:solidFill>
                <a:effectLst/>
                <a:uLnTx/>
                <a:uFillTx/>
                <a:latin typeface="DIN W03 Regular"/>
                <a:ea typeface="+mn-ea"/>
                <a:cs typeface="+mn-cs"/>
              </a:rPr>
              <a:t>Anim</a:t>
            </a:r>
            <a:r>
              <a:rPr kumimoji="0" lang="en-GB" sz="1050" b="0" i="1" u="none" strike="noStrike" kern="1200" cap="none" spc="0" normalizeH="0" baseline="0" noProof="0" dirty="0">
                <a:ln>
                  <a:noFill/>
                </a:ln>
                <a:solidFill>
                  <a:srgbClr val="2B2B2B"/>
                </a:solidFill>
                <a:effectLst/>
                <a:uLnTx/>
                <a:uFillTx/>
                <a:latin typeface="DIN W03 Regular"/>
                <a:ea typeface="+mn-ea"/>
                <a:cs typeface="+mn-cs"/>
              </a:rPr>
              <a:t> Sci.</a:t>
            </a:r>
            <a:r>
              <a:rPr kumimoji="0" lang="en-GB" sz="1050" b="0" i="0" u="none" strike="noStrike" kern="1200" cap="none" spc="0" normalizeH="0" baseline="0" noProof="0" dirty="0">
                <a:ln>
                  <a:noFill/>
                </a:ln>
                <a:solidFill>
                  <a:srgbClr val="2B2B2B"/>
                </a:solidFill>
                <a:effectLst/>
                <a:uLnTx/>
                <a:uFillTx/>
                <a:latin typeface="DIN W03 Regular"/>
                <a:ea typeface="+mn-ea"/>
                <a:cs typeface="+mn-cs"/>
              </a:rPr>
              <a:t> 2011;50:600–613</a:t>
            </a:r>
            <a:endParaRPr kumimoji="0" lang="en-IN"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211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9400"/>
            <a:ext cx="10515600" cy="675595"/>
          </a:xfrm>
        </p:spPr>
        <p:txBody>
          <a:bodyPr>
            <a:normAutofit fontScale="90000"/>
          </a:bodyPr>
          <a:lstStyle/>
          <a:p>
            <a:pPr algn="just"/>
            <a:r>
              <a:rPr lang="en-US" dirty="0"/>
              <a:t>Dosing Benefit: </a:t>
            </a:r>
            <a:r>
              <a:rPr lang="en-US" b="0" dirty="0"/>
              <a:t>Denosumab requires fewer doses than most other osteoporosis treatments indicated for men</a:t>
            </a:r>
          </a:p>
        </p:txBody>
      </p:sp>
      <p:grpSp>
        <p:nvGrpSpPr>
          <p:cNvPr id="10" name="Group 9"/>
          <p:cNvGrpSpPr/>
          <p:nvPr/>
        </p:nvGrpSpPr>
        <p:grpSpPr>
          <a:xfrm>
            <a:off x="838200" y="1152714"/>
            <a:ext cx="6291263" cy="5062349"/>
            <a:chOff x="2797968" y="1185863"/>
            <a:chExt cx="6160295" cy="4986337"/>
          </a:xfrm>
        </p:grpSpPr>
        <p:grpSp>
          <p:nvGrpSpPr>
            <p:cNvPr id="6" name="Group 5"/>
            <p:cNvGrpSpPr/>
            <p:nvPr/>
          </p:nvGrpSpPr>
          <p:grpSpPr>
            <a:xfrm>
              <a:off x="2797968" y="1185863"/>
              <a:ext cx="6160295" cy="4986337"/>
              <a:chOff x="3105150" y="1185863"/>
              <a:chExt cx="5981701" cy="4617301"/>
            </a:xfrm>
          </p:grpSpPr>
          <p:pic>
            <p:nvPicPr>
              <p:cNvPr id="4" name="Picture 3"/>
              <p:cNvPicPr>
                <a:picLocks noChangeAspect="1"/>
              </p:cNvPicPr>
              <p:nvPr/>
            </p:nvPicPr>
            <p:blipFill>
              <a:blip r:embed="rId2"/>
              <a:stretch>
                <a:fillRect/>
              </a:stretch>
            </p:blipFill>
            <p:spPr>
              <a:xfrm>
                <a:off x="3105150" y="1185863"/>
                <a:ext cx="5981700" cy="1863035"/>
              </a:xfrm>
              <a:prstGeom prst="rect">
                <a:avLst/>
              </a:prstGeom>
            </p:spPr>
          </p:pic>
          <p:pic>
            <p:nvPicPr>
              <p:cNvPr id="5" name="Picture 4"/>
              <p:cNvPicPr>
                <a:picLocks noChangeAspect="1"/>
              </p:cNvPicPr>
              <p:nvPr/>
            </p:nvPicPr>
            <p:blipFill>
              <a:blip r:embed="rId3"/>
              <a:stretch>
                <a:fillRect/>
              </a:stretch>
            </p:blipFill>
            <p:spPr>
              <a:xfrm>
                <a:off x="3105151" y="3048898"/>
                <a:ext cx="5981700" cy="2754266"/>
              </a:xfrm>
              <a:prstGeom prst="rect">
                <a:avLst/>
              </a:prstGeom>
            </p:spPr>
          </p:pic>
        </p:grpSp>
        <p:sp>
          <p:nvSpPr>
            <p:cNvPr id="8" name="Rectangle 7"/>
            <p:cNvSpPr/>
            <p:nvPr/>
          </p:nvSpPr>
          <p:spPr>
            <a:xfrm>
              <a:off x="3943349" y="2054800"/>
              <a:ext cx="1871663" cy="202625"/>
            </a:xfrm>
            <a:prstGeom prst="rect">
              <a:avLst/>
            </a:prstGeom>
            <a:solidFill>
              <a:srgbClr val="E0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0372A6"/>
                  </a:solidFill>
                </a:rPr>
                <a:t>Denosumab Inj is</a:t>
              </a:r>
            </a:p>
          </p:txBody>
        </p:sp>
      </p:grpSp>
      <p:sp>
        <p:nvSpPr>
          <p:cNvPr id="11" name="Rectangle 10"/>
          <p:cNvSpPr/>
          <p:nvPr/>
        </p:nvSpPr>
        <p:spPr>
          <a:xfrm>
            <a:off x="7129462" y="1711974"/>
            <a:ext cx="4224338" cy="3970318"/>
          </a:xfrm>
          <a:prstGeom prst="rect">
            <a:avLst/>
          </a:prstGeom>
        </p:spPr>
        <p:txBody>
          <a:bodyPr wrap="square">
            <a:spAutoFit/>
          </a:bodyPr>
          <a:lstStyle/>
          <a:p>
            <a:pPr algn="ctr">
              <a:lnSpc>
                <a:spcPct val="150000"/>
              </a:lnSpc>
            </a:pPr>
            <a:r>
              <a:rPr lang="en-US" sz="2800" b="1" dirty="0">
                <a:latin typeface="Browallia New" panose="020B0604020202020204" pitchFamily="34" charset="-34"/>
                <a:cs typeface="Browallia New" panose="020B0604020202020204" pitchFamily="34" charset="-34"/>
              </a:rPr>
              <a:t>Dose Adjustment: </a:t>
            </a:r>
          </a:p>
          <a:p>
            <a:pPr algn="ctr">
              <a:lnSpc>
                <a:spcPct val="150000"/>
              </a:lnSpc>
            </a:pPr>
            <a:r>
              <a:rPr lang="en-US" sz="2800" dirty="0">
                <a:latin typeface="Browallia New" panose="020B0604020202020204" pitchFamily="34" charset="-34"/>
                <a:cs typeface="Browallia New" panose="020B0604020202020204" pitchFamily="34" charset="-34"/>
              </a:rPr>
              <a:t>No dose adjustment is necessary in patients with renal impairment, Patients.</a:t>
            </a:r>
          </a:p>
          <a:p>
            <a:pPr algn="ctr">
              <a:lnSpc>
                <a:spcPct val="150000"/>
              </a:lnSpc>
            </a:pPr>
            <a:r>
              <a:rPr lang="en-US" sz="2800" dirty="0">
                <a:latin typeface="Browallia New" panose="020B0604020202020204" pitchFamily="34" charset="-34"/>
                <a:cs typeface="Browallia New" panose="020B0604020202020204" pitchFamily="34" charset="-34"/>
              </a:rPr>
              <a:t>However Calcium &amp; D3 Monitoring is must in severe Renal impairment</a:t>
            </a:r>
          </a:p>
        </p:txBody>
      </p:sp>
      <p:sp>
        <p:nvSpPr>
          <p:cNvPr id="3" name="TextBox 2">
            <a:extLst>
              <a:ext uri="{FF2B5EF4-FFF2-40B4-BE49-F238E27FC236}">
                <a16:creationId xmlns:a16="http://schemas.microsoft.com/office/drawing/2014/main" id="{59F31E6E-BBDE-F123-264E-1B2C71726569}"/>
              </a:ext>
            </a:extLst>
          </p:cNvPr>
          <p:cNvSpPr txBox="1"/>
          <p:nvPr/>
        </p:nvSpPr>
        <p:spPr>
          <a:xfrm>
            <a:off x="10230678" y="6393934"/>
            <a:ext cx="1494183" cy="369332"/>
          </a:xfrm>
          <a:prstGeom prst="rect">
            <a:avLst/>
          </a:prstGeom>
          <a:noFill/>
        </p:spPr>
        <p:txBody>
          <a:bodyPr wrap="square" rtlCol="0">
            <a:spAutoFit/>
          </a:bodyPr>
          <a:lstStyle/>
          <a:p>
            <a:r>
              <a:rPr lang="en-IN" dirty="0"/>
              <a:t>Prolia.com</a:t>
            </a:r>
          </a:p>
        </p:txBody>
      </p:sp>
    </p:spTree>
    <p:extLst>
      <p:ext uri="{BB962C8B-B14F-4D97-AF65-F5344CB8AC3E}">
        <p14:creationId xmlns:p14="http://schemas.microsoft.com/office/powerpoint/2010/main" val="131078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C4765-E393-2168-8AA7-CBFE989988DD}"/>
              </a:ext>
            </a:extLst>
          </p:cNvPr>
          <p:cNvSpPr>
            <a:spLocks noGrp="1"/>
          </p:cNvSpPr>
          <p:nvPr>
            <p:ph type="title"/>
          </p:nvPr>
        </p:nvSpPr>
        <p:spPr/>
        <p:txBody>
          <a:bodyPr>
            <a:normAutofit fontScale="90000"/>
          </a:bodyPr>
          <a:lstStyle/>
          <a:p>
            <a:r>
              <a:rPr lang="en-GB" dirty="0"/>
              <a:t>Information Essential To Safe Dosing Or Administration</a:t>
            </a:r>
            <a:endParaRPr lang="en-IN" dirty="0"/>
          </a:p>
        </p:txBody>
      </p:sp>
      <p:sp>
        <p:nvSpPr>
          <p:cNvPr id="3" name="Content Placeholder 2">
            <a:extLst>
              <a:ext uri="{FF2B5EF4-FFF2-40B4-BE49-F238E27FC236}">
                <a16:creationId xmlns:a16="http://schemas.microsoft.com/office/drawing/2014/main" id="{6FE9BFDD-DE1C-0601-8072-75EEED139BF9}"/>
              </a:ext>
            </a:extLst>
          </p:cNvPr>
          <p:cNvSpPr>
            <a:spLocks noGrp="1"/>
          </p:cNvSpPr>
          <p:nvPr>
            <p:ph idx="1"/>
          </p:nvPr>
        </p:nvSpPr>
        <p:spPr>
          <a:xfrm>
            <a:off x="838200" y="1828800"/>
            <a:ext cx="3945835" cy="3641525"/>
          </a:xfrm>
        </p:spPr>
        <p:txBody>
          <a:bodyPr/>
          <a:lstStyle/>
          <a:p>
            <a:pPr algn="just"/>
            <a:r>
              <a:rPr lang="en-IN" dirty="0"/>
              <a:t>      Calcium level check</a:t>
            </a:r>
          </a:p>
          <a:p>
            <a:pPr marL="0" indent="0" algn="just">
              <a:buNone/>
            </a:pPr>
            <a:endParaRPr lang="en-IN" dirty="0"/>
          </a:p>
          <a:p>
            <a:pPr marL="0" indent="0" algn="just">
              <a:buNone/>
            </a:pPr>
            <a:r>
              <a:rPr lang="en-GB" sz="100" dirty="0">
                <a:solidFill>
                  <a:srgbClr val="555555"/>
                </a:solidFill>
              </a:rPr>
              <a:t>             </a:t>
            </a:r>
          </a:p>
          <a:p>
            <a:pPr marL="0" indent="0" algn="just">
              <a:buNone/>
            </a:pPr>
            <a:r>
              <a:rPr lang="en-GB" dirty="0">
                <a:solidFill>
                  <a:srgbClr val="555555"/>
                </a:solidFill>
              </a:rPr>
              <a:t>             Dental evaluation</a:t>
            </a:r>
          </a:p>
          <a:p>
            <a:endParaRPr lang="en-GB" dirty="0">
              <a:solidFill>
                <a:srgbClr val="555555"/>
              </a:solidFill>
              <a:latin typeface="Open Sans" panose="020B0606030504020204" pitchFamily="34" charset="0"/>
            </a:endParaRPr>
          </a:p>
          <a:p>
            <a:endParaRPr lang="en-GB" dirty="0">
              <a:solidFill>
                <a:srgbClr val="555555"/>
              </a:solidFill>
              <a:latin typeface="Open Sans" panose="020B0606030504020204" pitchFamily="34" charset="0"/>
            </a:endParaRPr>
          </a:p>
          <a:p>
            <a:endParaRPr lang="en-GB" dirty="0">
              <a:solidFill>
                <a:srgbClr val="555555"/>
              </a:solidFill>
              <a:latin typeface="Open Sans" panose="020B0606030504020204" pitchFamily="34" charset="0"/>
            </a:endParaRPr>
          </a:p>
          <a:p>
            <a:endParaRPr lang="en-IN" dirty="0"/>
          </a:p>
        </p:txBody>
      </p:sp>
      <p:sp>
        <p:nvSpPr>
          <p:cNvPr id="4" name="Content Placeholder 2">
            <a:extLst>
              <a:ext uri="{FF2B5EF4-FFF2-40B4-BE49-F238E27FC236}">
                <a16:creationId xmlns:a16="http://schemas.microsoft.com/office/drawing/2014/main" id="{D4A9EA3B-172B-4233-3C21-86BE677F5872}"/>
              </a:ext>
            </a:extLst>
          </p:cNvPr>
          <p:cNvSpPr txBox="1">
            <a:spLocks/>
          </p:cNvSpPr>
          <p:nvPr/>
        </p:nvSpPr>
        <p:spPr>
          <a:xfrm>
            <a:off x="7407966" y="1961317"/>
            <a:ext cx="3790122" cy="3641525"/>
          </a:xfrm>
          <a:prstGeom prst="rect">
            <a:avLst/>
          </a:prstGeom>
        </p:spPr>
        <p:txBody>
          <a:bodyPr vert="horz" lIns="91440" tIns="45720" rIns="91440" bIns="45720" rtlCol="0">
            <a:normAutofit/>
          </a:bodyPr>
          <a:lstStyle>
            <a:lvl1pPr marL="514350" indent="-514350" algn="l" defTabSz="914400" rtl="0" eaLnBrk="1" latinLnBrk="0" hangingPunct="1">
              <a:lnSpc>
                <a:spcPct val="150000"/>
              </a:lnSpc>
              <a:spcBef>
                <a:spcPts val="1000"/>
              </a:spcBef>
              <a:buFont typeface="+mj-lt"/>
              <a:buAutoNum type="arabicParenR"/>
              <a:defRPr sz="2800" kern="1200">
                <a:solidFill>
                  <a:schemeClr val="tx1"/>
                </a:solidFill>
                <a:latin typeface="Browallia New" panose="020B0604020202020204" pitchFamily="34" charset="-34"/>
                <a:ea typeface="+mn-ea"/>
                <a:cs typeface="Browallia New" panose="020B0604020202020204" pitchFamily="34" charset="-34"/>
              </a:defRPr>
            </a:lvl1pPr>
            <a:lvl2pPr marL="1028700" indent="-571500" algn="l" defTabSz="914400" rtl="0" eaLnBrk="1" latinLnBrk="0" hangingPunct="1">
              <a:lnSpc>
                <a:spcPct val="150000"/>
              </a:lnSpc>
              <a:spcBef>
                <a:spcPts val="500"/>
              </a:spcBef>
              <a:buFont typeface="+mj-lt"/>
              <a:buAutoNum type="alphaLcParenR"/>
              <a:defRPr sz="2800" kern="1200">
                <a:solidFill>
                  <a:schemeClr val="tx1"/>
                </a:solidFill>
                <a:latin typeface="Browallia New" panose="020B0604020202020204" pitchFamily="34" charset="-34"/>
                <a:ea typeface="+mn-ea"/>
                <a:cs typeface="Browallia New" panose="020B0604020202020204" pitchFamily="34" charset="-34"/>
              </a:defRPr>
            </a:lvl2pPr>
            <a:lvl3pPr marL="1485900" indent="-571500" algn="l" defTabSz="914400" rtl="0" eaLnBrk="1" latinLnBrk="0" hangingPunct="1">
              <a:lnSpc>
                <a:spcPct val="150000"/>
              </a:lnSpc>
              <a:spcBef>
                <a:spcPts val="500"/>
              </a:spcBef>
              <a:buFont typeface="+mj-lt"/>
              <a:buAutoNum type="romanUcPeriod"/>
              <a:defRPr sz="2800" kern="1200">
                <a:solidFill>
                  <a:schemeClr val="tx1"/>
                </a:solidFill>
                <a:latin typeface="Browallia New" panose="020B0604020202020204" pitchFamily="34" charset="-34"/>
                <a:ea typeface="+mn-ea"/>
                <a:cs typeface="Browallia New" panose="020B0604020202020204" pitchFamily="34" charset="-34"/>
              </a:defRPr>
            </a:lvl3pPr>
            <a:lvl4pPr marL="1885950" indent="-514350" algn="l" defTabSz="914400" rtl="0" eaLnBrk="1" latinLnBrk="0" hangingPunct="1">
              <a:lnSpc>
                <a:spcPct val="150000"/>
              </a:lnSpc>
              <a:spcBef>
                <a:spcPts val="500"/>
              </a:spcBef>
              <a:buFont typeface="+mj-lt"/>
              <a:buAutoNum type="alphaLcPeriod"/>
              <a:defRPr sz="2800" kern="1200">
                <a:solidFill>
                  <a:schemeClr val="tx1"/>
                </a:solidFill>
                <a:latin typeface="Browallia New" panose="020B0604020202020204" pitchFamily="34" charset="-34"/>
                <a:ea typeface="+mn-ea"/>
                <a:cs typeface="Browallia New" panose="020B0604020202020204" pitchFamily="34" charset="-34"/>
              </a:defRPr>
            </a:lvl4pPr>
            <a:lvl5pPr marL="2057400" indent="-228600" algn="l" defTabSz="914400" rtl="0" eaLnBrk="1" latinLnBrk="0" hangingPunct="1">
              <a:lnSpc>
                <a:spcPct val="150000"/>
              </a:lnSpc>
              <a:spcBef>
                <a:spcPts val="500"/>
              </a:spcBef>
              <a:buFont typeface="Arial" panose="020B0604020202020204" pitchFamily="34" charset="0"/>
              <a:buChar char="•"/>
              <a:defRPr sz="2800" kern="1200">
                <a:solidFill>
                  <a:schemeClr val="tx1"/>
                </a:solidFill>
                <a:latin typeface="Browallia New" panose="020B0604020202020204" pitchFamily="34" charset="-34"/>
                <a:ea typeface="+mn-ea"/>
                <a:cs typeface="Browallia New" panose="020B06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t>Set up routine appointments</a:t>
            </a:r>
          </a:p>
          <a:p>
            <a:pPr marL="0" indent="0" algn="just">
              <a:buNone/>
            </a:pPr>
            <a:endParaRPr lang="en-IN" dirty="0"/>
          </a:p>
          <a:p>
            <a:pPr algn="just"/>
            <a:r>
              <a:rPr lang="en-GB" dirty="0">
                <a:solidFill>
                  <a:srgbClr val="555555"/>
                </a:solidFill>
              </a:rPr>
              <a:t>Take calcium and vitamin D supplements for extra prevention</a:t>
            </a:r>
            <a:endParaRPr lang="en-GB" dirty="0">
              <a:solidFill>
                <a:srgbClr val="555555"/>
              </a:solidFill>
              <a:latin typeface="Open Sans" panose="020B0606030504020204" pitchFamily="34" charset="0"/>
            </a:endParaRPr>
          </a:p>
          <a:p>
            <a:pPr algn="just"/>
            <a:endParaRPr lang="en-GB" dirty="0">
              <a:solidFill>
                <a:srgbClr val="555555"/>
              </a:solidFill>
              <a:latin typeface="Open Sans" panose="020B0606030504020204" pitchFamily="34" charset="0"/>
            </a:endParaRPr>
          </a:p>
          <a:p>
            <a:pPr algn="just"/>
            <a:endParaRPr lang="en-GB" dirty="0">
              <a:solidFill>
                <a:srgbClr val="555555"/>
              </a:solidFill>
              <a:latin typeface="Open Sans" panose="020B0606030504020204" pitchFamily="34" charset="0"/>
            </a:endParaRPr>
          </a:p>
          <a:p>
            <a:pPr algn="just"/>
            <a:endParaRPr lang="en-IN" dirty="0"/>
          </a:p>
        </p:txBody>
      </p:sp>
      <p:sp>
        <p:nvSpPr>
          <p:cNvPr id="5" name="Rectangle 4">
            <a:extLst>
              <a:ext uri="{FF2B5EF4-FFF2-40B4-BE49-F238E27FC236}">
                <a16:creationId xmlns:a16="http://schemas.microsoft.com/office/drawing/2014/main" id="{55EB0D1B-E297-BAC9-1612-BCDA1F3353A6}"/>
              </a:ext>
            </a:extLst>
          </p:cNvPr>
          <p:cNvSpPr/>
          <p:nvPr/>
        </p:nvSpPr>
        <p:spPr>
          <a:xfrm>
            <a:off x="886056" y="1248492"/>
            <a:ext cx="4396409" cy="530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BEFORE ADMINISTATION</a:t>
            </a:r>
          </a:p>
        </p:txBody>
      </p:sp>
      <p:sp>
        <p:nvSpPr>
          <p:cNvPr id="6" name="Rectangle 5">
            <a:extLst>
              <a:ext uri="{FF2B5EF4-FFF2-40B4-BE49-F238E27FC236}">
                <a16:creationId xmlns:a16="http://schemas.microsoft.com/office/drawing/2014/main" id="{54D5A8B1-DFE8-D64B-8698-A011E3EDECB3}"/>
              </a:ext>
            </a:extLst>
          </p:cNvPr>
          <p:cNvSpPr/>
          <p:nvPr/>
        </p:nvSpPr>
        <p:spPr>
          <a:xfrm>
            <a:off x="6957391" y="1258956"/>
            <a:ext cx="4396409" cy="53008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AFTER ADMINISTATION</a:t>
            </a:r>
          </a:p>
        </p:txBody>
      </p:sp>
      <p:pic>
        <p:nvPicPr>
          <p:cNvPr id="7" name="Picture 6">
            <a:extLst>
              <a:ext uri="{FF2B5EF4-FFF2-40B4-BE49-F238E27FC236}">
                <a16:creationId xmlns:a16="http://schemas.microsoft.com/office/drawing/2014/main" id="{1FE5DCB3-6BCA-98AA-038C-8482287322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7391" y="2077529"/>
            <a:ext cx="933607" cy="864451"/>
          </a:xfrm>
          <a:prstGeom prst="rect">
            <a:avLst/>
          </a:prstGeom>
        </p:spPr>
      </p:pic>
      <p:pic>
        <p:nvPicPr>
          <p:cNvPr id="8" name="Picture 7">
            <a:extLst>
              <a:ext uri="{FF2B5EF4-FFF2-40B4-BE49-F238E27FC236}">
                <a16:creationId xmlns:a16="http://schemas.microsoft.com/office/drawing/2014/main" id="{0EC77D44-E601-3372-98BC-9990072EBB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7391" y="3646109"/>
            <a:ext cx="933607" cy="864451"/>
          </a:xfrm>
          <a:prstGeom prst="rect">
            <a:avLst/>
          </a:prstGeom>
        </p:spPr>
      </p:pic>
      <p:pic>
        <p:nvPicPr>
          <p:cNvPr id="9" name="Picture 8">
            <a:extLst>
              <a:ext uri="{FF2B5EF4-FFF2-40B4-BE49-F238E27FC236}">
                <a16:creationId xmlns:a16="http://schemas.microsoft.com/office/drawing/2014/main" id="{39F5A738-FB09-2B13-1784-4F43C242BC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 y="1926685"/>
            <a:ext cx="908964" cy="841633"/>
          </a:xfrm>
          <a:prstGeom prst="rect">
            <a:avLst/>
          </a:prstGeom>
        </p:spPr>
      </p:pic>
      <p:pic>
        <p:nvPicPr>
          <p:cNvPr id="10" name="Picture 9">
            <a:extLst>
              <a:ext uri="{FF2B5EF4-FFF2-40B4-BE49-F238E27FC236}">
                <a16:creationId xmlns:a16="http://schemas.microsoft.com/office/drawing/2014/main" id="{D9814EE5-5AD3-8BA2-7B8A-43FFB033FD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200" y="3649562"/>
            <a:ext cx="908964" cy="841633"/>
          </a:xfrm>
          <a:prstGeom prst="rect">
            <a:avLst/>
          </a:prstGeom>
        </p:spPr>
      </p:pic>
      <p:sp>
        <p:nvSpPr>
          <p:cNvPr id="12" name="TextBox 11">
            <a:extLst>
              <a:ext uri="{FF2B5EF4-FFF2-40B4-BE49-F238E27FC236}">
                <a16:creationId xmlns:a16="http://schemas.microsoft.com/office/drawing/2014/main" id="{2C8A3931-E96C-86F5-942A-55BB448350DF}"/>
              </a:ext>
            </a:extLst>
          </p:cNvPr>
          <p:cNvSpPr txBox="1"/>
          <p:nvPr/>
        </p:nvSpPr>
        <p:spPr>
          <a:xfrm>
            <a:off x="7659755" y="6367627"/>
            <a:ext cx="3790123" cy="461665"/>
          </a:xfrm>
          <a:prstGeom prst="rect">
            <a:avLst/>
          </a:prstGeom>
          <a:noFill/>
        </p:spPr>
        <p:txBody>
          <a:bodyPr wrap="square">
            <a:spAutoFit/>
          </a:bodyPr>
          <a:lstStyle/>
          <a:p>
            <a:pPr algn="r"/>
            <a:r>
              <a:rPr lang="en-IN" sz="1200" dirty="0"/>
              <a:t>https://www.Denosumab.com/start-treatment#Getting-Started</a:t>
            </a:r>
          </a:p>
        </p:txBody>
      </p:sp>
      <p:pic>
        <p:nvPicPr>
          <p:cNvPr id="11" name="Picture 10">
            <a:extLst>
              <a:ext uri="{FF2B5EF4-FFF2-40B4-BE49-F238E27FC236}">
                <a16:creationId xmlns:a16="http://schemas.microsoft.com/office/drawing/2014/main" id="{C06E8BBC-61B5-C2CA-5509-9C7542168DBD}"/>
              </a:ext>
            </a:extLst>
          </p:cNvPr>
          <p:cNvPicPr>
            <a:picLocks noChangeAspect="1"/>
          </p:cNvPicPr>
          <p:nvPr/>
        </p:nvPicPr>
        <p:blipFill>
          <a:blip r:embed="rId6"/>
          <a:stretch>
            <a:fillRect/>
          </a:stretch>
        </p:blipFill>
        <p:spPr>
          <a:xfrm>
            <a:off x="1961322" y="4267067"/>
            <a:ext cx="2173356" cy="1826977"/>
          </a:xfrm>
          <a:prstGeom prst="rect">
            <a:avLst/>
          </a:prstGeom>
        </p:spPr>
      </p:pic>
    </p:spTree>
    <p:extLst>
      <p:ext uri="{BB962C8B-B14F-4D97-AF65-F5344CB8AC3E}">
        <p14:creationId xmlns:p14="http://schemas.microsoft.com/office/powerpoint/2010/main" val="3785603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AB1D-2D90-2971-2566-BAE62CD4621C}"/>
              </a:ext>
            </a:extLst>
          </p:cNvPr>
          <p:cNvSpPr>
            <a:spLocks noGrp="1"/>
          </p:cNvSpPr>
          <p:nvPr>
            <p:ph type="title"/>
          </p:nvPr>
        </p:nvSpPr>
        <p:spPr/>
        <p:txBody>
          <a:bodyPr>
            <a:normAutofit fontScale="90000"/>
          </a:bodyPr>
          <a:lstStyle/>
          <a:p>
            <a:r>
              <a:rPr lang="en-IN" dirty="0"/>
              <a:t>Function of Bones</a:t>
            </a:r>
          </a:p>
        </p:txBody>
      </p:sp>
      <p:graphicFrame>
        <p:nvGraphicFramePr>
          <p:cNvPr id="4" name="Table 3">
            <a:extLst>
              <a:ext uri="{FF2B5EF4-FFF2-40B4-BE49-F238E27FC236}">
                <a16:creationId xmlns:a16="http://schemas.microsoft.com/office/drawing/2014/main" id="{0F7DE419-E878-9DFA-94ED-1E8707A62DF7}"/>
              </a:ext>
            </a:extLst>
          </p:cNvPr>
          <p:cNvGraphicFramePr>
            <a:graphicFrameLocks noGrp="1"/>
          </p:cNvGraphicFramePr>
          <p:nvPr>
            <p:extLst>
              <p:ext uri="{D42A27DB-BD31-4B8C-83A1-F6EECF244321}">
                <p14:modId xmlns:p14="http://schemas.microsoft.com/office/powerpoint/2010/main" val="4035988127"/>
              </p:ext>
            </p:extLst>
          </p:nvPr>
        </p:nvGraphicFramePr>
        <p:xfrm>
          <a:off x="6679096" y="1020831"/>
          <a:ext cx="4820478" cy="25669875"/>
        </p:xfrm>
        <a:graphic>
          <a:graphicData uri="http://schemas.openxmlformats.org/drawingml/2006/table">
            <a:tbl>
              <a:tblPr/>
              <a:tblGrid>
                <a:gridCol w="3473357">
                  <a:extLst>
                    <a:ext uri="{9D8B030D-6E8A-4147-A177-3AD203B41FA5}">
                      <a16:colId xmlns:a16="http://schemas.microsoft.com/office/drawing/2014/main" val="2952910335"/>
                    </a:ext>
                  </a:extLst>
                </a:gridCol>
                <a:gridCol w="1347121">
                  <a:extLst>
                    <a:ext uri="{9D8B030D-6E8A-4147-A177-3AD203B41FA5}">
                      <a16:colId xmlns:a16="http://schemas.microsoft.com/office/drawing/2014/main" val="4052801438"/>
                    </a:ext>
                  </a:extLst>
                </a:gridCol>
              </a:tblGrid>
              <a:tr h="1104811">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S</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upport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a:solidFill>
                            <a:srgbClr val="303545"/>
                          </a:solidFill>
                          <a:effectLst/>
                          <a:latin typeface="Browallia New" panose="020B0604020202020204" pitchFamily="34" charset="-34"/>
                          <a:cs typeface="Browallia New" panose="020B0604020202020204" pitchFamily="34" charset="-34"/>
                        </a:rPr>
                        <a:t>Bones provide a framework that supports the body and cradles its soft organs.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3743625"/>
                  </a:ext>
                </a:extLst>
              </a:tr>
              <a:tr h="1835013">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P</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rotection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a:solidFill>
                            <a:srgbClr val="303545"/>
                          </a:solidFill>
                          <a:effectLst/>
                          <a:latin typeface="Browallia New" panose="020B0604020202020204" pitchFamily="34" charset="-34"/>
                          <a:cs typeface="Browallia New" panose="020B0604020202020204" pitchFamily="34" charset="-34"/>
                        </a:rPr>
                        <a:t>The fused bones of the skill protect the brain. The vertebrae surround the spinal cord, and the rib cage protects the vital organs of the thorax.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2236020"/>
                  </a:ext>
                </a:extLst>
              </a:tr>
              <a:tr h="1469912">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A</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nchorage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Skeletal muscles, which attach to the bones by tendons, use bones as levers to move the body and its parts.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1472912"/>
                  </a:ext>
                </a:extLst>
              </a:tr>
              <a:tr h="1469912">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B</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lood Cell Formation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Most blood cell formation, or haematopoiesis, occurs in the red marrow cavities of certain bones.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994636"/>
                  </a:ext>
                </a:extLst>
              </a:tr>
              <a:tr h="2565215">
                <a:tc>
                  <a:txBody>
                    <a:bodyPr/>
                    <a:lstStyle/>
                    <a:p>
                      <a:pPr algn="ctr" fontAlgn="ctr"/>
                      <a:r>
                        <a:rPr lang="en-GB" sz="2400" b="1" i="0" u="none" strike="noStrike" dirty="0">
                          <a:solidFill>
                            <a:srgbClr val="303545"/>
                          </a:solidFill>
                          <a:effectLst/>
                          <a:latin typeface="Browallia New" panose="020B0604020202020204" pitchFamily="34" charset="-34"/>
                          <a:cs typeface="Browallia New" panose="020B0604020202020204" pitchFamily="34" charset="-34"/>
                        </a:rPr>
                        <a:t>A</a:t>
                      </a:r>
                      <a:r>
                        <a:rPr lang="en-GB" sz="2400" b="0" i="0" u="none" strike="noStrike" dirty="0">
                          <a:solidFill>
                            <a:srgbClr val="303545"/>
                          </a:solidFill>
                          <a:effectLst/>
                          <a:latin typeface="Browallia New" panose="020B0604020202020204" pitchFamily="34" charset="-34"/>
                          <a:cs typeface="Browallia New" panose="020B0604020202020204" pitchFamily="34" charset="-34"/>
                        </a:rPr>
                        <a:t>llows Mineral and Growth factor storage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Bone is a reservoir for minerals, most importantly calcium and phosphate. Stored minerals are released into the bloodstream in their ionic form as needed for distribution to all parts of the body.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3975653"/>
                  </a:ext>
                </a:extLst>
              </a:tr>
              <a:tr h="739710">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T</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riglyceride (Fat) storage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Fat, a source of energy for the body, is stored in bone cavities.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166378"/>
                  </a:ext>
                </a:extLst>
              </a:tr>
              <a:tr h="1835013">
                <a:tc>
                  <a:txBody>
                    <a:bodyPr/>
                    <a:lstStyle/>
                    <a:p>
                      <a:pPr algn="ctr" fontAlgn="ctr"/>
                      <a:r>
                        <a:rPr lang="en-IN" sz="2400" b="1" i="0" u="none" strike="noStrike" dirty="0">
                          <a:solidFill>
                            <a:srgbClr val="303545"/>
                          </a:solidFill>
                          <a:effectLst/>
                          <a:latin typeface="Browallia New" panose="020B0604020202020204" pitchFamily="34" charset="-34"/>
                          <a:cs typeface="Browallia New" panose="020B0604020202020204" pitchFamily="34" charset="-34"/>
                        </a:rPr>
                        <a:t>H</a:t>
                      </a:r>
                      <a:r>
                        <a:rPr lang="en-IN" sz="2400" b="0" i="0" u="none" strike="noStrike" dirty="0">
                          <a:solidFill>
                            <a:srgbClr val="303545"/>
                          </a:solidFill>
                          <a:effectLst/>
                          <a:latin typeface="Browallia New" panose="020B0604020202020204" pitchFamily="34" charset="-34"/>
                          <a:cs typeface="Browallia New" panose="020B0604020202020204" pitchFamily="34" charset="-34"/>
                        </a:rPr>
                        <a:t>ormone production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GB" sz="2400" b="0" i="0" u="none" strike="noStrike" dirty="0">
                          <a:solidFill>
                            <a:srgbClr val="303545"/>
                          </a:solidFill>
                          <a:effectLst/>
                          <a:latin typeface="Browallia New" panose="020B0604020202020204" pitchFamily="34" charset="-34"/>
                          <a:cs typeface="Browallia New" panose="020B0604020202020204" pitchFamily="34" charset="-34"/>
                        </a:rPr>
                        <a:t>Bones produce osteocalcin, a hormone that helps to regulate insulin secretion, glucose homeostasis, and energy expenditure.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3327105"/>
                  </a:ext>
                </a:extLst>
              </a:tr>
            </a:tbl>
          </a:graphicData>
        </a:graphic>
      </p:graphicFrame>
      <p:sp>
        <p:nvSpPr>
          <p:cNvPr id="6" name="TextBox 5">
            <a:extLst>
              <a:ext uri="{FF2B5EF4-FFF2-40B4-BE49-F238E27FC236}">
                <a16:creationId xmlns:a16="http://schemas.microsoft.com/office/drawing/2014/main" id="{EBCD0CBB-B3A8-B2C6-4127-4F4FF4545FFE}"/>
              </a:ext>
            </a:extLst>
          </p:cNvPr>
          <p:cNvSpPr txBox="1"/>
          <p:nvPr/>
        </p:nvSpPr>
        <p:spPr>
          <a:xfrm>
            <a:off x="5255456" y="6402070"/>
            <a:ext cx="6098344" cy="276999"/>
          </a:xfrm>
          <a:prstGeom prst="rect">
            <a:avLst/>
          </a:prstGeom>
          <a:noFill/>
        </p:spPr>
        <p:txBody>
          <a:bodyPr wrap="square">
            <a:spAutoFit/>
          </a:bodyPr>
          <a:lstStyle/>
          <a:p>
            <a:pPr algn="r"/>
            <a:r>
              <a:rPr lang="en-IN" sz="1200" dirty="0"/>
              <a:t>https://quizlet.com/148364378/seven-important-functions-of-bones-flash-cards/</a:t>
            </a:r>
          </a:p>
        </p:txBody>
      </p:sp>
    </p:spTree>
    <p:extLst>
      <p:ext uri="{BB962C8B-B14F-4D97-AF65-F5344CB8AC3E}">
        <p14:creationId xmlns:p14="http://schemas.microsoft.com/office/powerpoint/2010/main" val="3479188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C89B-D77B-8560-7492-C07FA0AF92C6}"/>
              </a:ext>
            </a:extLst>
          </p:cNvPr>
          <p:cNvSpPr>
            <a:spLocks noGrp="1"/>
          </p:cNvSpPr>
          <p:nvPr>
            <p:ph type="title"/>
          </p:nvPr>
        </p:nvSpPr>
        <p:spPr/>
        <p:txBody>
          <a:bodyPr>
            <a:normAutofit fontScale="90000"/>
          </a:bodyPr>
          <a:lstStyle/>
          <a:p>
            <a:r>
              <a:rPr lang="en-IN" dirty="0"/>
              <a:t>Contraindications </a:t>
            </a:r>
          </a:p>
        </p:txBody>
      </p:sp>
      <p:sp>
        <p:nvSpPr>
          <p:cNvPr id="3" name="Content Placeholder 2">
            <a:extLst>
              <a:ext uri="{FF2B5EF4-FFF2-40B4-BE49-F238E27FC236}">
                <a16:creationId xmlns:a16="http://schemas.microsoft.com/office/drawing/2014/main" id="{C4CDBE74-FDCF-A685-45F2-C39834123285}"/>
              </a:ext>
            </a:extLst>
          </p:cNvPr>
          <p:cNvSpPr>
            <a:spLocks noGrp="1"/>
          </p:cNvSpPr>
          <p:nvPr>
            <p:ph idx="1"/>
          </p:nvPr>
        </p:nvSpPr>
        <p:spPr>
          <a:xfrm>
            <a:off x="894522" y="1186166"/>
            <a:ext cx="10515600" cy="5148373"/>
          </a:xfrm>
        </p:spPr>
        <p:txBody>
          <a:bodyPr>
            <a:normAutofit/>
          </a:bodyPr>
          <a:lstStyle/>
          <a:p>
            <a:pPr algn="just"/>
            <a:r>
              <a:rPr lang="en-GB" b="1" dirty="0"/>
              <a:t>Hypocalcemia: </a:t>
            </a:r>
            <a:r>
              <a:rPr lang="en-GB" dirty="0"/>
              <a:t>Pre-existing hypocalcemia must be corrected prior to initiating therapy with Denosumab</a:t>
            </a:r>
          </a:p>
          <a:p>
            <a:pPr algn="just"/>
            <a:r>
              <a:rPr lang="en-GB" b="1" dirty="0"/>
              <a:t>Hypersensitivity: </a:t>
            </a:r>
            <a:r>
              <a:rPr lang="en-GB" dirty="0"/>
              <a:t>Denosumab is contraindicated in patients with a history of systemic hypersensitivity to any component of the product.  </a:t>
            </a:r>
          </a:p>
          <a:p>
            <a:pPr algn="just"/>
            <a:r>
              <a:rPr lang="en-GB" dirty="0"/>
              <a:t>Reactions have included </a:t>
            </a:r>
          </a:p>
          <a:p>
            <a:pPr lvl="1" algn="just">
              <a:lnSpc>
                <a:spcPct val="110000"/>
              </a:lnSpc>
            </a:pPr>
            <a:r>
              <a:rPr lang="en-GB" dirty="0"/>
              <a:t>Anaphylaxis</a:t>
            </a:r>
          </a:p>
          <a:p>
            <a:pPr lvl="1" algn="just">
              <a:lnSpc>
                <a:spcPct val="110000"/>
              </a:lnSpc>
            </a:pPr>
            <a:r>
              <a:rPr lang="en-GB" dirty="0"/>
              <a:t>Facial swelling, and </a:t>
            </a:r>
          </a:p>
          <a:p>
            <a:pPr lvl="1" algn="just">
              <a:lnSpc>
                <a:spcPct val="110000"/>
              </a:lnSpc>
            </a:pPr>
            <a:r>
              <a:rPr lang="en-GB" dirty="0"/>
              <a:t>Urticaria</a:t>
            </a:r>
            <a:endParaRPr lang="en-IN" dirty="0"/>
          </a:p>
        </p:txBody>
      </p:sp>
    </p:spTree>
    <p:extLst>
      <p:ext uri="{BB962C8B-B14F-4D97-AF65-F5344CB8AC3E}">
        <p14:creationId xmlns:p14="http://schemas.microsoft.com/office/powerpoint/2010/main" val="2795285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9771C-7542-A1DE-A26D-AB538D670831}"/>
              </a:ext>
            </a:extLst>
          </p:cNvPr>
          <p:cNvSpPr>
            <a:spLocks noGrp="1"/>
          </p:cNvSpPr>
          <p:nvPr>
            <p:ph type="title"/>
          </p:nvPr>
        </p:nvSpPr>
        <p:spPr/>
        <p:txBody>
          <a:bodyPr>
            <a:normAutofit fontScale="90000"/>
          </a:bodyPr>
          <a:lstStyle/>
          <a:p>
            <a:r>
              <a:rPr lang="en-IN" dirty="0"/>
              <a:t>Adverse Reaction:</a:t>
            </a:r>
          </a:p>
        </p:txBody>
      </p:sp>
      <p:sp>
        <p:nvSpPr>
          <p:cNvPr id="3" name="Content Placeholder 2">
            <a:extLst>
              <a:ext uri="{FF2B5EF4-FFF2-40B4-BE49-F238E27FC236}">
                <a16:creationId xmlns:a16="http://schemas.microsoft.com/office/drawing/2014/main" id="{9402B55D-C02B-C2DD-3003-7F9E7AD66427}"/>
              </a:ext>
            </a:extLst>
          </p:cNvPr>
          <p:cNvSpPr>
            <a:spLocks noGrp="1"/>
          </p:cNvSpPr>
          <p:nvPr>
            <p:ph idx="1"/>
          </p:nvPr>
        </p:nvSpPr>
        <p:spPr>
          <a:xfrm>
            <a:off x="838200" y="1040720"/>
            <a:ext cx="10515600" cy="5551971"/>
          </a:xfrm>
        </p:spPr>
        <p:txBody>
          <a:bodyPr>
            <a:normAutofit/>
          </a:bodyPr>
          <a:lstStyle/>
          <a:p>
            <a:pPr marL="0" indent="0" algn="just">
              <a:lnSpc>
                <a:spcPct val="100000"/>
              </a:lnSpc>
              <a:buNone/>
            </a:pPr>
            <a:r>
              <a:rPr lang="en-GB" b="1" dirty="0"/>
              <a:t>The following serious adverse reactions are discussed below and also elsewhere in the labelling: </a:t>
            </a:r>
          </a:p>
          <a:p>
            <a:pPr lvl="1" algn="just"/>
            <a:r>
              <a:rPr lang="en-GB" dirty="0"/>
              <a:t>Hypocalcemia </a:t>
            </a:r>
          </a:p>
          <a:p>
            <a:pPr lvl="1" algn="just"/>
            <a:r>
              <a:rPr lang="en-GB" dirty="0"/>
              <a:t>Serious Infections </a:t>
            </a:r>
          </a:p>
          <a:p>
            <a:pPr lvl="1" algn="just"/>
            <a:r>
              <a:rPr lang="en-GB" dirty="0"/>
              <a:t>Dermatologic Adverse Reactions </a:t>
            </a:r>
          </a:p>
          <a:p>
            <a:pPr lvl="1" algn="just"/>
            <a:r>
              <a:rPr lang="en-GB" dirty="0"/>
              <a:t>Osteonecrosis of the Jaw </a:t>
            </a:r>
          </a:p>
          <a:p>
            <a:pPr lvl="1" algn="just"/>
            <a:r>
              <a:rPr lang="en-GB" dirty="0"/>
              <a:t>Multiple Vertebral Fractures (MVF) Following Discontinuation of Denosumab Treatment</a:t>
            </a:r>
            <a:endParaRPr lang="en-IN" dirty="0"/>
          </a:p>
        </p:txBody>
      </p:sp>
    </p:spTree>
    <p:extLst>
      <p:ext uri="{BB962C8B-B14F-4D97-AF65-F5344CB8AC3E}">
        <p14:creationId xmlns:p14="http://schemas.microsoft.com/office/powerpoint/2010/main" val="1467488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1567-5809-71EF-440F-7F4762CDC27A}"/>
              </a:ext>
            </a:extLst>
          </p:cNvPr>
          <p:cNvSpPr>
            <a:spLocks noGrp="1"/>
          </p:cNvSpPr>
          <p:nvPr>
            <p:ph type="title"/>
          </p:nvPr>
        </p:nvSpPr>
        <p:spPr/>
        <p:txBody>
          <a:bodyPr>
            <a:normAutofit fontScale="90000"/>
          </a:bodyPr>
          <a:lstStyle/>
          <a:p>
            <a:r>
              <a:rPr lang="en-IN" dirty="0"/>
              <a:t>Use in specific populations</a:t>
            </a:r>
          </a:p>
        </p:txBody>
      </p:sp>
      <p:sp>
        <p:nvSpPr>
          <p:cNvPr id="3" name="Content Placeholder 2">
            <a:extLst>
              <a:ext uri="{FF2B5EF4-FFF2-40B4-BE49-F238E27FC236}">
                <a16:creationId xmlns:a16="http://schemas.microsoft.com/office/drawing/2014/main" id="{AD9711B6-CAB4-B270-1318-23435FC7EF66}"/>
              </a:ext>
            </a:extLst>
          </p:cNvPr>
          <p:cNvSpPr>
            <a:spLocks noGrp="1"/>
          </p:cNvSpPr>
          <p:nvPr>
            <p:ph idx="1"/>
          </p:nvPr>
        </p:nvSpPr>
        <p:spPr>
          <a:xfrm>
            <a:off x="838200" y="1133847"/>
            <a:ext cx="10515600" cy="5359027"/>
          </a:xfrm>
        </p:spPr>
        <p:txBody>
          <a:bodyPr>
            <a:normAutofit lnSpcReduction="10000"/>
          </a:bodyPr>
          <a:lstStyle/>
          <a:p>
            <a:pPr algn="just"/>
            <a:r>
              <a:rPr lang="en-GB" b="1" dirty="0"/>
              <a:t>Pregnancy: </a:t>
            </a:r>
            <a:r>
              <a:rPr lang="en-GB" dirty="0"/>
              <a:t>Based on animal data, may cause fetal harm.</a:t>
            </a:r>
          </a:p>
          <a:p>
            <a:pPr algn="just"/>
            <a:r>
              <a:rPr lang="en-GB" b="1" dirty="0"/>
              <a:t>Nursing mothers: </a:t>
            </a:r>
            <a:r>
              <a:rPr lang="en-GB" dirty="0"/>
              <a:t>May impair mammary gland development and lactation. Discontinue drug or nursing</a:t>
            </a:r>
          </a:p>
          <a:p>
            <a:pPr algn="just"/>
            <a:r>
              <a:rPr lang="en-GB" b="1" dirty="0" err="1"/>
              <a:t>Pediatric</a:t>
            </a:r>
            <a:r>
              <a:rPr lang="en-GB" b="1" dirty="0"/>
              <a:t> patients: </a:t>
            </a:r>
            <a:r>
              <a:rPr lang="en-GB" dirty="0"/>
              <a:t>Safety and efficacy not established </a:t>
            </a:r>
          </a:p>
          <a:p>
            <a:pPr algn="just"/>
            <a:r>
              <a:rPr lang="en-GB" b="1" dirty="0"/>
              <a:t>Renal impairment: </a:t>
            </a:r>
            <a:r>
              <a:rPr lang="en-GB" dirty="0"/>
              <a:t>No dose adjustment is necessary in patients with renal impairment. Patients with creatinine clearance &lt; 30 mL/min or receiving dialysis are at risk for hypocalcemia. Supplement with calcium and vitamin D and consider monitoring serum calcium</a:t>
            </a:r>
          </a:p>
          <a:p>
            <a:pPr algn="just"/>
            <a:endParaRPr lang="en-IN" dirty="0"/>
          </a:p>
        </p:txBody>
      </p:sp>
    </p:spTree>
    <p:extLst>
      <p:ext uri="{BB962C8B-B14F-4D97-AF65-F5344CB8AC3E}">
        <p14:creationId xmlns:p14="http://schemas.microsoft.com/office/powerpoint/2010/main" val="4289344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229F-EF0C-505B-B55F-A35CBE803819}"/>
              </a:ext>
            </a:extLst>
          </p:cNvPr>
          <p:cNvSpPr>
            <a:spLocks noGrp="1"/>
          </p:cNvSpPr>
          <p:nvPr>
            <p:ph type="title"/>
          </p:nvPr>
        </p:nvSpPr>
        <p:spPr/>
        <p:txBody>
          <a:bodyPr>
            <a:normAutofit fontScale="90000"/>
          </a:bodyPr>
          <a:lstStyle/>
          <a:p>
            <a:r>
              <a:rPr lang="en-IN" dirty="0"/>
              <a:t>Overdosage.	</a:t>
            </a:r>
          </a:p>
        </p:txBody>
      </p:sp>
      <p:sp>
        <p:nvSpPr>
          <p:cNvPr id="3" name="Content Placeholder 2">
            <a:extLst>
              <a:ext uri="{FF2B5EF4-FFF2-40B4-BE49-F238E27FC236}">
                <a16:creationId xmlns:a16="http://schemas.microsoft.com/office/drawing/2014/main" id="{96A5FE4E-B3D6-7DBA-1045-C8B1C6BBD36C}"/>
              </a:ext>
            </a:extLst>
          </p:cNvPr>
          <p:cNvSpPr>
            <a:spLocks noGrp="1"/>
          </p:cNvSpPr>
          <p:nvPr>
            <p:ph idx="1"/>
          </p:nvPr>
        </p:nvSpPr>
        <p:spPr/>
        <p:txBody>
          <a:bodyPr/>
          <a:lstStyle/>
          <a:p>
            <a:pPr marL="0" indent="0">
              <a:buNone/>
            </a:pPr>
            <a:r>
              <a:rPr lang="en-GB" dirty="0"/>
              <a:t>There is no experience with overdosage with Denosumab .</a:t>
            </a:r>
          </a:p>
          <a:p>
            <a:endParaRPr lang="en-IN" dirty="0"/>
          </a:p>
        </p:txBody>
      </p:sp>
    </p:spTree>
    <p:extLst>
      <p:ext uri="{BB962C8B-B14F-4D97-AF65-F5344CB8AC3E}">
        <p14:creationId xmlns:p14="http://schemas.microsoft.com/office/powerpoint/2010/main" val="130715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BDE51C3-1F78-6147-8946-92F5FC5E669C}"/>
              </a:ext>
            </a:extLst>
          </p:cNvPr>
          <p:cNvGraphicFramePr>
            <a:graphicFrameLocks noGrp="1"/>
          </p:cNvGraphicFramePr>
          <p:nvPr>
            <p:extLst>
              <p:ext uri="{D42A27DB-BD31-4B8C-83A1-F6EECF244321}">
                <p14:modId xmlns:p14="http://schemas.microsoft.com/office/powerpoint/2010/main" val="3313974857"/>
              </p:ext>
            </p:extLst>
          </p:nvPr>
        </p:nvGraphicFramePr>
        <p:xfrm>
          <a:off x="597456" y="987392"/>
          <a:ext cx="10997087" cy="4826070"/>
        </p:xfrm>
        <a:graphic>
          <a:graphicData uri="http://schemas.openxmlformats.org/drawingml/2006/table">
            <a:tbl>
              <a:tblPr firstRow="1" bandRow="1"/>
              <a:tblGrid>
                <a:gridCol w="2364260">
                  <a:extLst>
                    <a:ext uri="{9D8B030D-6E8A-4147-A177-3AD203B41FA5}">
                      <a16:colId xmlns:a16="http://schemas.microsoft.com/office/drawing/2014/main" val="3896659475"/>
                    </a:ext>
                  </a:extLst>
                </a:gridCol>
                <a:gridCol w="3849901">
                  <a:extLst>
                    <a:ext uri="{9D8B030D-6E8A-4147-A177-3AD203B41FA5}">
                      <a16:colId xmlns:a16="http://schemas.microsoft.com/office/drawing/2014/main" val="2429507492"/>
                    </a:ext>
                  </a:extLst>
                </a:gridCol>
                <a:gridCol w="4782926">
                  <a:extLst>
                    <a:ext uri="{9D8B030D-6E8A-4147-A177-3AD203B41FA5}">
                      <a16:colId xmlns:a16="http://schemas.microsoft.com/office/drawing/2014/main" val="4279591036"/>
                    </a:ext>
                  </a:extLst>
                </a:gridCol>
              </a:tblGrid>
              <a:tr h="240001">
                <a:tc>
                  <a:txBody>
                    <a:bodyPr/>
                    <a:lstStyle/>
                    <a:p>
                      <a:pPr algn="ctr" rtl="0" fontAlgn="ctr"/>
                      <a:r>
                        <a:rPr lang="en-IN" sz="2000" b="1" i="0" u="none" strike="noStrike" dirty="0">
                          <a:solidFill>
                            <a:schemeClr val="bg1"/>
                          </a:solidFill>
                          <a:effectLst/>
                          <a:latin typeface="Browallia New" panose="020B0604020202020204" pitchFamily="34" charset="-34"/>
                          <a:cs typeface="Browallia New" panose="020B0604020202020204" pitchFamily="34" charset="-34"/>
                        </a:rPr>
                        <a:t>POINTS</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000" b="1" i="0" u="none" strike="noStrike" dirty="0">
                          <a:solidFill>
                            <a:schemeClr val="bg1"/>
                          </a:solidFill>
                          <a:effectLst/>
                          <a:latin typeface="Browallia New" panose="020B0604020202020204" pitchFamily="34" charset="-34"/>
                          <a:cs typeface="Browallia New" panose="020B0604020202020204" pitchFamily="34" charset="-34"/>
                        </a:rPr>
                        <a:t>FEATURES</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rtl="0" fontAlgn="ctr"/>
                      <a:r>
                        <a:rPr lang="en-IN" sz="2000" b="1" i="0" u="none" strike="noStrike" dirty="0">
                          <a:solidFill>
                            <a:schemeClr val="bg1"/>
                          </a:solidFill>
                          <a:effectLst/>
                          <a:latin typeface="Browallia New" panose="020B0604020202020204" pitchFamily="34" charset="-34"/>
                          <a:cs typeface="Browallia New" panose="020B0604020202020204" pitchFamily="34" charset="-34"/>
                        </a:rPr>
                        <a:t>BENEFITS</a:t>
                      </a:r>
                    </a:p>
                  </a:txBody>
                  <a:tcPr marL="8459" marR="8459" marT="84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extLst>
                  <a:ext uri="{0D108BD9-81ED-4DB2-BD59-A6C34878D82A}">
                    <a16:rowId xmlns:a16="http://schemas.microsoft.com/office/drawing/2014/main" val="2622990027"/>
                  </a:ext>
                </a:extLst>
              </a:tr>
              <a:tr h="619818">
                <a:tc>
                  <a:txBody>
                    <a:bodyPr/>
                    <a:lstStyle/>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Nephrotoxicity</a:t>
                      </a:r>
                      <a:r>
                        <a:rPr lang="en-IN" sz="2000" b="1" i="0" u="none" strike="noStrike" baseline="30000" dirty="0">
                          <a:solidFill>
                            <a:schemeClr val="tx1"/>
                          </a:solidFill>
                          <a:effectLst/>
                          <a:latin typeface="Browallia New" panose="020B0604020202020204" pitchFamily="34" charset="-34"/>
                          <a:cs typeface="Browallia New" panose="020B0604020202020204" pitchFamily="34" charset="-34"/>
                        </a:rPr>
                        <a:t>1</a:t>
                      </a:r>
                    </a:p>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Denosumab does not cause nephrotoxicity.</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Can be administered to Renal patient. No dose adjustment is necessary in patients with renal impairment.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2879289"/>
                  </a:ext>
                </a:extLst>
              </a:tr>
              <a:tr h="619818">
                <a:tc>
                  <a:txBody>
                    <a:bodyPr/>
                    <a:lstStyle/>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Pill Esophagitis</a:t>
                      </a:r>
                      <a:r>
                        <a:rPr lang="en-IN" sz="2000" b="1" i="0" u="none" strike="noStrike" baseline="30000" dirty="0">
                          <a:solidFill>
                            <a:schemeClr val="tx1"/>
                          </a:solidFill>
                          <a:effectLst/>
                          <a:latin typeface="Browallia New" panose="020B0604020202020204" pitchFamily="34" charset="-34"/>
                          <a:cs typeface="Browallia New" panose="020B0604020202020204" pitchFamily="34" charset="-34"/>
                        </a:rPr>
                        <a:t>2</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No Pill-Induced Esophagitis </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Densoumab can be easily given to patients with esophageal emptying disorders or who are unable to sit upright,</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24274839"/>
                  </a:ext>
                </a:extLst>
              </a:tr>
              <a:tr h="240001">
                <a:tc>
                  <a:txBody>
                    <a:bodyPr/>
                    <a:lstStyle/>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Adherence</a:t>
                      </a:r>
                      <a:r>
                        <a:rPr lang="en-IN" sz="2000" b="1" i="0" u="none" strike="noStrike" baseline="30000" dirty="0">
                          <a:solidFill>
                            <a:schemeClr val="tx1"/>
                          </a:solidFill>
                          <a:effectLst/>
                          <a:latin typeface="Browallia New" panose="020B0604020202020204" pitchFamily="34" charset="-34"/>
                          <a:cs typeface="Browallia New" panose="020B0604020202020204" pitchFamily="34" charset="-34"/>
                        </a:rPr>
                        <a:t>2</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No Counselling on Adherence required</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2000" b="0" i="0" u="none" strike="noStrike" dirty="0">
                          <a:solidFill>
                            <a:schemeClr val="tx1"/>
                          </a:solidFill>
                          <a:effectLst/>
                          <a:latin typeface="Browallia New" panose="020B0604020202020204" pitchFamily="34" charset="-34"/>
                          <a:cs typeface="Browallia New" panose="020B0604020202020204" pitchFamily="34" charset="-34"/>
                        </a:rPr>
                        <a:t>Better Patient Compliance</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09333899"/>
                  </a:ext>
                </a:extLst>
              </a:tr>
              <a:tr h="240001">
                <a:tc>
                  <a:txBody>
                    <a:bodyPr/>
                    <a:lstStyle/>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Dosing</a:t>
                      </a:r>
                      <a:r>
                        <a:rPr lang="en-IN" sz="2000" b="1" i="0" u="none" strike="noStrike" baseline="30000" dirty="0">
                          <a:solidFill>
                            <a:schemeClr val="tx1"/>
                          </a:solidFill>
                          <a:effectLst/>
                          <a:latin typeface="Browallia New" panose="020B0604020202020204" pitchFamily="34" charset="-34"/>
                          <a:cs typeface="Browallia New" panose="020B0604020202020204" pitchFamily="34" charset="-34"/>
                        </a:rPr>
                        <a:t>3</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Once every 6</a:t>
                      </a:r>
                      <a:r>
                        <a:rPr lang="en-GB" sz="2000" b="0" i="0" u="none" strike="noStrike" baseline="30000" dirty="0">
                          <a:solidFill>
                            <a:schemeClr val="tx1"/>
                          </a:solidFill>
                          <a:effectLst/>
                          <a:latin typeface="Browallia New" panose="020B0604020202020204" pitchFamily="34" charset="-34"/>
                          <a:cs typeface="Browallia New" panose="020B0604020202020204" pitchFamily="34" charset="-34"/>
                        </a:rPr>
                        <a:t>th</a:t>
                      </a:r>
                      <a:r>
                        <a:rPr lang="en-GB" sz="2000" b="0" i="0" u="none" strike="noStrike" dirty="0">
                          <a:solidFill>
                            <a:schemeClr val="tx1"/>
                          </a:solidFill>
                          <a:effectLst/>
                          <a:latin typeface="Browallia New" panose="020B0604020202020204" pitchFamily="34" charset="-34"/>
                          <a:cs typeface="Browallia New" panose="020B0604020202020204" pitchFamily="34" charset="-34"/>
                        </a:rPr>
                        <a:t> Month (Injection)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Better Patient Compliance</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96999856"/>
                  </a:ext>
                </a:extLst>
              </a:tr>
              <a:tr h="240001">
                <a:tc>
                  <a:txBody>
                    <a:bodyPr/>
                    <a:lstStyle/>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Infusion Chair</a:t>
                      </a:r>
                      <a:r>
                        <a:rPr lang="en-IN" sz="2000" b="1" i="0" u="none" strike="noStrike" baseline="30000" dirty="0">
                          <a:solidFill>
                            <a:schemeClr val="tx1"/>
                          </a:solidFill>
                          <a:effectLst/>
                          <a:latin typeface="Browallia New" panose="020B0604020202020204" pitchFamily="34" charset="-34"/>
                          <a:cs typeface="Browallia New" panose="020B0604020202020204" pitchFamily="34" charset="-34"/>
                        </a:rPr>
                        <a:t>3</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No Infusion Chair Needed</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2000" b="0" i="0" u="none" strike="noStrike" dirty="0">
                          <a:solidFill>
                            <a:schemeClr val="tx1"/>
                          </a:solidFill>
                          <a:effectLst/>
                          <a:latin typeface="Browallia New" panose="020B0604020202020204" pitchFamily="34" charset="-34"/>
                          <a:cs typeface="Browallia New" panose="020B0604020202020204" pitchFamily="34" charset="-34"/>
                        </a:rPr>
                        <a:t>Better Patient Compliance</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225641581"/>
                  </a:ext>
                </a:extLst>
              </a:tr>
              <a:tr h="240001">
                <a:tc>
                  <a:txBody>
                    <a:bodyPr/>
                    <a:lstStyle/>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Pill Burden</a:t>
                      </a:r>
                      <a:r>
                        <a:rPr lang="en-IN" sz="2000" b="1" i="0" u="none" strike="noStrike" baseline="30000" dirty="0">
                          <a:solidFill>
                            <a:schemeClr val="tx1"/>
                          </a:solidFill>
                          <a:effectLst/>
                          <a:latin typeface="Browallia New" panose="020B0604020202020204" pitchFamily="34" charset="-34"/>
                          <a:cs typeface="Browallia New" panose="020B0604020202020204" pitchFamily="34" charset="-34"/>
                        </a:rPr>
                        <a:t>3</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Reduced Pill Burden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Better Patient Compliance</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84535753"/>
                  </a:ext>
                </a:extLst>
              </a:tr>
              <a:tr h="473521">
                <a:tc>
                  <a:txBody>
                    <a:bodyPr/>
                    <a:lstStyle/>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First Pass Effect</a:t>
                      </a:r>
                      <a:r>
                        <a:rPr lang="en-IN" sz="2000" b="1" i="0" u="none" strike="noStrike" baseline="30000" dirty="0">
                          <a:solidFill>
                            <a:schemeClr val="tx1"/>
                          </a:solidFill>
                          <a:effectLst/>
                          <a:latin typeface="Browallia New" panose="020B0604020202020204" pitchFamily="34" charset="-34"/>
                          <a:cs typeface="Browallia New" panose="020B0604020202020204" pitchFamily="34" charset="-34"/>
                        </a:rPr>
                        <a:t>3</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Does not Undergoes First pass metabolism since it is a subcutaneous Injection</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GB" sz="2000" b="0" i="0" u="none" strike="noStrike" dirty="0">
                          <a:solidFill>
                            <a:schemeClr val="tx1"/>
                          </a:solidFill>
                          <a:effectLst/>
                          <a:latin typeface="Browallia New" panose="020B0604020202020204" pitchFamily="34" charset="-34"/>
                          <a:cs typeface="Browallia New" panose="020B0604020202020204" pitchFamily="34" charset="-34"/>
                        </a:rPr>
                        <a:t>More efficacy and can potentially be used in patients with more advanced renal dysfunction</a:t>
                      </a:r>
                      <a:endParaRPr lang="en-GB" sz="2000" b="0" i="0" u="none" strike="noStrike" baseline="30000" dirty="0">
                        <a:solidFill>
                          <a:schemeClr val="tx1"/>
                        </a:solidFill>
                        <a:effectLst/>
                        <a:latin typeface="Browallia New" panose="020B0604020202020204" pitchFamily="34" charset="-34"/>
                        <a:cs typeface="Browallia New" panose="020B0604020202020204" pitchFamily="34" charset="-34"/>
                      </a:endParaRP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32897204"/>
                  </a:ext>
                </a:extLst>
              </a:tr>
              <a:tr h="537096">
                <a:tc>
                  <a:txBody>
                    <a:bodyPr/>
                    <a:lstStyle/>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Route of Administration</a:t>
                      </a:r>
                      <a:r>
                        <a:rPr lang="en-IN" sz="2000" b="1" i="0" u="none" strike="noStrike" baseline="30000" dirty="0">
                          <a:solidFill>
                            <a:schemeClr val="tx1"/>
                          </a:solidFill>
                          <a:effectLst/>
                          <a:latin typeface="Browallia New" panose="020B0604020202020204" pitchFamily="34" charset="-34"/>
                          <a:cs typeface="Browallia New" panose="020B0604020202020204" pitchFamily="34" charset="-34"/>
                        </a:rPr>
                        <a:t>3,4</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en-GB" sz="2000" dirty="0">
                          <a:solidFill>
                            <a:schemeClr val="tx1"/>
                          </a:solidFill>
                          <a:latin typeface="Browallia New" panose="020B0604020202020204" pitchFamily="34" charset="-34"/>
                          <a:cs typeface="Browallia New" panose="020B0604020202020204" pitchFamily="34" charset="-34"/>
                        </a:rPr>
                        <a:t>The first and only BTA administered subcutaneously</a:t>
                      </a:r>
                      <a:endParaRPr lang="en-GB" sz="2000" baseline="30000" dirty="0">
                        <a:solidFill>
                          <a:schemeClr val="tx1"/>
                        </a:solidFill>
                        <a:latin typeface="Browallia New" panose="020B0604020202020204" pitchFamily="34" charset="-34"/>
                        <a:cs typeface="Browallia New" panose="020B0604020202020204" pitchFamily="34" charset="-34"/>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2000" dirty="0">
                          <a:solidFill>
                            <a:schemeClr val="tx1"/>
                          </a:solidFill>
                          <a:latin typeface="Browallia New" panose="020B0604020202020204" pitchFamily="34" charset="-34"/>
                          <a:cs typeface="Browallia New" panose="020B0604020202020204" pitchFamily="34" charset="-34"/>
                        </a:rPr>
                        <a:t>Convenient subcutaneous administration that may complement a patient’s primary treatment regimen</a:t>
                      </a:r>
                      <a:endParaRPr lang="en-IN" sz="2000" dirty="0">
                        <a:solidFill>
                          <a:schemeClr val="tx1"/>
                        </a:solidFill>
                        <a:latin typeface="Browallia New" panose="020B0604020202020204" pitchFamily="34" charset="-34"/>
                        <a:cs typeface="Browallia New" panose="020B0604020202020204" pitchFamily="34" charset="-34"/>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01366039"/>
                  </a:ext>
                </a:extLst>
              </a:tr>
              <a:tr h="537096">
                <a:tc>
                  <a:txBody>
                    <a:bodyPr/>
                    <a:lstStyle/>
                    <a:p>
                      <a:pPr algn="ctr" fontAlgn="ctr"/>
                      <a:r>
                        <a:rPr lang="en-IN" sz="2000" b="1" i="0" u="none" strike="noStrike" dirty="0">
                          <a:solidFill>
                            <a:schemeClr val="tx1"/>
                          </a:solidFill>
                          <a:effectLst/>
                          <a:latin typeface="Browallia New" panose="020B0604020202020204" pitchFamily="34" charset="-34"/>
                          <a:cs typeface="Browallia New" panose="020B0604020202020204" pitchFamily="34" charset="-34"/>
                        </a:rPr>
                        <a:t>Mechanism of action</a:t>
                      </a:r>
                      <a:r>
                        <a:rPr lang="en-IN" sz="2000" b="1" i="0" u="none" strike="noStrike" baseline="30000" dirty="0">
                          <a:solidFill>
                            <a:schemeClr val="tx1"/>
                          </a:solidFill>
                          <a:effectLst/>
                          <a:latin typeface="Browallia New" panose="020B0604020202020204" pitchFamily="34" charset="-34"/>
                          <a:cs typeface="Browallia New" panose="020B0604020202020204" pitchFamily="34" charset="-34"/>
                        </a:rPr>
                        <a:t>5</a:t>
                      </a:r>
                    </a:p>
                  </a:txBody>
                  <a:tcPr marL="8459" marR="8459" marT="8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en-GB" sz="2000" dirty="0">
                          <a:solidFill>
                            <a:schemeClr val="tx1"/>
                          </a:solidFill>
                          <a:latin typeface="Browallia New" panose="020B0604020202020204" pitchFamily="34" charset="-34"/>
                          <a:cs typeface="Browallia New" panose="020B0604020202020204" pitchFamily="34" charset="-34"/>
                        </a:rPr>
                        <a:t>only BTA that blocks the function of RANKL</a:t>
                      </a:r>
                      <a:endParaRPr lang="en-IN" sz="2000" baseline="30000" dirty="0">
                        <a:solidFill>
                          <a:schemeClr val="tx1"/>
                        </a:solidFill>
                        <a:latin typeface="Browallia New" panose="020B0604020202020204" pitchFamily="34" charset="-34"/>
                        <a:cs typeface="Browallia New" panose="020B0604020202020204" pitchFamily="34" charset="-34"/>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indent="0" algn="ctr">
                        <a:buFont typeface="Arial" panose="020B0604020202020204" pitchFamily="34" charset="0"/>
                        <a:buNone/>
                      </a:pPr>
                      <a:r>
                        <a:rPr lang="en-IN" sz="2000" dirty="0">
                          <a:solidFill>
                            <a:schemeClr val="tx1"/>
                          </a:solidFill>
                          <a:latin typeface="Browallia New" panose="020B0604020202020204" pitchFamily="34" charset="-34"/>
                          <a:cs typeface="Browallia New" panose="020B0604020202020204" pitchFamily="34" charset="-34"/>
                        </a:rPr>
                        <a:t>More effective than ZA in inhibiting osteoclastic activity. Better Result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87931471"/>
                  </a:ext>
                </a:extLst>
              </a:tr>
            </a:tbl>
          </a:graphicData>
        </a:graphic>
      </p:graphicFrame>
      <p:sp>
        <p:nvSpPr>
          <p:cNvPr id="6" name="TextBox 5">
            <a:extLst>
              <a:ext uri="{FF2B5EF4-FFF2-40B4-BE49-F238E27FC236}">
                <a16:creationId xmlns:a16="http://schemas.microsoft.com/office/drawing/2014/main" id="{516A7822-A57D-2BD1-FAD4-A2325EC936A4}"/>
              </a:ext>
            </a:extLst>
          </p:cNvPr>
          <p:cNvSpPr txBox="1"/>
          <p:nvPr/>
        </p:nvSpPr>
        <p:spPr>
          <a:xfrm>
            <a:off x="2638291" y="6257836"/>
            <a:ext cx="8282609" cy="600164"/>
          </a:xfrm>
          <a:prstGeom prst="rect">
            <a:avLst/>
          </a:prstGeom>
          <a:noFill/>
        </p:spPr>
        <p:txBody>
          <a:bodyPr wrap="square">
            <a:spAutoFit/>
          </a:bodyPr>
          <a:lstStyle/>
          <a:p>
            <a:pPr marL="342900" indent="-342900">
              <a:buAutoNum type="arabicPeriod"/>
            </a:pPr>
            <a:r>
              <a:rPr lang="fr-FR" sz="1100" dirty="0"/>
              <a:t>Int J Clin </a:t>
            </a:r>
            <a:r>
              <a:rPr lang="fr-FR" sz="1100" dirty="0" err="1"/>
              <a:t>Pract</a:t>
            </a:r>
            <a:r>
              <a:rPr lang="fr-FR" sz="1100" dirty="0"/>
              <a:t>. 2012 </a:t>
            </a:r>
            <a:r>
              <a:rPr lang="fr-FR" sz="1100" dirty="0" err="1"/>
              <a:t>Dec</a:t>
            </a:r>
            <a:r>
              <a:rPr lang="fr-FR" sz="1100" dirty="0"/>
              <a:t>; 66(12): 1139–1146</a:t>
            </a:r>
          </a:p>
          <a:p>
            <a:pPr marL="342900" indent="-342900">
              <a:buAutoNum type="arabicPeriod"/>
            </a:pPr>
            <a:r>
              <a:rPr lang="en-GB" sz="1100" dirty="0"/>
              <a:t>Volume 11 Supplement 3 JNCCN</a:t>
            </a:r>
            <a:endParaRPr lang="en-IN" sz="1100" dirty="0"/>
          </a:p>
          <a:p>
            <a:r>
              <a:rPr lang="en-IN" sz="1100" dirty="0"/>
              <a:t>3.       Denosumab prescribing information</a:t>
            </a:r>
          </a:p>
        </p:txBody>
      </p:sp>
      <p:sp>
        <p:nvSpPr>
          <p:cNvPr id="7" name="TextBox 6">
            <a:extLst>
              <a:ext uri="{FF2B5EF4-FFF2-40B4-BE49-F238E27FC236}">
                <a16:creationId xmlns:a16="http://schemas.microsoft.com/office/drawing/2014/main" id="{62F8A345-2F7E-4B9B-B25E-32C760DC2AB4}"/>
              </a:ext>
            </a:extLst>
          </p:cNvPr>
          <p:cNvSpPr txBox="1"/>
          <p:nvPr/>
        </p:nvSpPr>
        <p:spPr>
          <a:xfrm>
            <a:off x="597456" y="180479"/>
            <a:ext cx="10971692" cy="584775"/>
          </a:xfrm>
          <a:prstGeom prst="rect">
            <a:avLst/>
          </a:prstGeom>
          <a:noFill/>
        </p:spPr>
        <p:txBody>
          <a:bodyPr wrap="square" rtlCol="0">
            <a:spAutoFit/>
          </a:bodyPr>
          <a:lstStyle/>
          <a:p>
            <a:pPr algn="ctr"/>
            <a:r>
              <a:rPr lang="en-IN" sz="3200" b="1" u="sng" dirty="0"/>
              <a:t>DEBRUMAB FEATURES &amp; BENEFITS</a:t>
            </a:r>
          </a:p>
        </p:txBody>
      </p:sp>
      <p:sp>
        <p:nvSpPr>
          <p:cNvPr id="8" name="TextBox 7">
            <a:extLst>
              <a:ext uri="{FF2B5EF4-FFF2-40B4-BE49-F238E27FC236}">
                <a16:creationId xmlns:a16="http://schemas.microsoft.com/office/drawing/2014/main" id="{8DA5D193-B927-A7EB-0681-1DAB37B1CA06}"/>
              </a:ext>
            </a:extLst>
          </p:cNvPr>
          <p:cNvSpPr txBox="1"/>
          <p:nvPr/>
        </p:nvSpPr>
        <p:spPr>
          <a:xfrm>
            <a:off x="6083302" y="6257836"/>
            <a:ext cx="6096000" cy="43088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startAt="4"/>
              <a:tabLst/>
              <a:defRPr/>
            </a:pPr>
            <a:r>
              <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rPr>
              <a:t>zoledronic acid prescribing information</a:t>
            </a:r>
          </a:p>
          <a:p>
            <a:pPr marL="342900" marR="0" lvl="0" indent="-342900" algn="l" defTabSz="914400" rtl="0" eaLnBrk="1" fontAlgn="auto" latinLnBrk="0" hangingPunct="1">
              <a:lnSpc>
                <a:spcPct val="100000"/>
              </a:lnSpc>
              <a:spcBef>
                <a:spcPts val="0"/>
              </a:spcBef>
              <a:spcAft>
                <a:spcPts val="0"/>
              </a:spcAft>
              <a:buClrTx/>
              <a:buSzTx/>
              <a:buFontTx/>
              <a:buAutoNum type="arabicPeriod" startAt="4"/>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 Eur J Cancer. 2012;48(16):3082-3092.</a:t>
            </a: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433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B5C821-F24B-B527-74E8-09531DDFB104}"/>
              </a:ext>
            </a:extLst>
          </p:cNvPr>
          <p:cNvSpPr>
            <a:spLocks noGrp="1"/>
          </p:cNvSpPr>
          <p:nvPr>
            <p:ph type="ctrTitle"/>
          </p:nvPr>
        </p:nvSpPr>
        <p:spPr>
          <a:xfrm>
            <a:off x="1524000" y="2549525"/>
            <a:ext cx="9144000" cy="879475"/>
          </a:xfrm>
        </p:spPr>
        <p:txBody>
          <a:bodyPr>
            <a:normAutofit fontScale="90000"/>
          </a:bodyPr>
          <a:lstStyle/>
          <a:p>
            <a:r>
              <a:rPr lang="en-US" sz="8800" dirty="0">
                <a:solidFill>
                  <a:schemeClr val="bg1"/>
                </a:solidFill>
              </a:rPr>
              <a:t>Denosumab </a:t>
            </a:r>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3999" y="3429000"/>
            <a:ext cx="9144000" cy="1075979"/>
          </a:xfrm>
        </p:spPr>
        <p:txBody>
          <a:bodyPr>
            <a:normAutofit fontScale="85000" lnSpcReduction="10000"/>
          </a:bodyPr>
          <a:lstStyle/>
          <a:p>
            <a:r>
              <a:rPr kumimoji="0" lang="en-US" sz="54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Section 5: </a:t>
            </a:r>
            <a:r>
              <a:rPr lang="en-US" sz="5400" b="1" dirty="0">
                <a:solidFill>
                  <a:srgbClr val="FFFF00"/>
                </a:solidFill>
              </a:rPr>
              <a:t>Guidelines &amp; Recommendations</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55</a:t>
            </a:fld>
            <a:endParaRPr lang="en-US"/>
          </a:p>
        </p:txBody>
      </p:sp>
      <p:sp>
        <p:nvSpPr>
          <p:cNvPr id="6" name="Rectangle 5">
            <a:extLst>
              <a:ext uri="{FF2B5EF4-FFF2-40B4-BE49-F238E27FC236}">
                <a16:creationId xmlns:a16="http://schemas.microsoft.com/office/drawing/2014/main" id="{F0D94AF9-E106-CDCC-08BD-97B0177E8AB2}"/>
              </a:ext>
            </a:extLst>
          </p:cNvPr>
          <p:cNvSpPr/>
          <p:nvPr/>
        </p:nvSpPr>
        <p:spPr>
          <a:xfrm>
            <a:off x="4399720" y="3406140"/>
            <a:ext cx="3392557"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6004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Treatment Algorithm: ADT Induced Bone Loss</a:t>
            </a:r>
          </a:p>
        </p:txBody>
      </p:sp>
      <p:pic>
        <p:nvPicPr>
          <p:cNvPr id="4" name="Picture 3">
            <a:extLst>
              <a:ext uri="{FF2B5EF4-FFF2-40B4-BE49-F238E27FC236}">
                <a16:creationId xmlns:a16="http://schemas.microsoft.com/office/drawing/2014/main" id="{775B143F-C8A1-CE20-7F15-3E6630D0A0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66925" y="1162425"/>
            <a:ext cx="7554797" cy="4999086"/>
          </a:xfrm>
          <a:prstGeom prst="rect">
            <a:avLst/>
          </a:prstGeom>
        </p:spPr>
      </p:pic>
      <p:sp>
        <p:nvSpPr>
          <p:cNvPr id="5" name="Rounded Rectangle 4"/>
          <p:cNvSpPr/>
          <p:nvPr/>
        </p:nvSpPr>
        <p:spPr>
          <a:xfrm>
            <a:off x="9750310" y="3100388"/>
            <a:ext cx="1451090" cy="357187"/>
          </a:xfrm>
          <a:prstGeom prst="roundRect">
            <a:avLst>
              <a:gd name="adj" fmla="val 34000"/>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Browallia New" panose="020B0604020202020204" pitchFamily="34" charset="-34"/>
                <a:cs typeface="Browallia New" panose="020B0604020202020204" pitchFamily="34" charset="-34"/>
              </a:rPr>
              <a:t>Denosumab </a:t>
            </a:r>
          </a:p>
        </p:txBody>
      </p:sp>
      <p:sp>
        <p:nvSpPr>
          <p:cNvPr id="6" name="TextBox 5">
            <a:extLst>
              <a:ext uri="{FF2B5EF4-FFF2-40B4-BE49-F238E27FC236}">
                <a16:creationId xmlns:a16="http://schemas.microsoft.com/office/drawing/2014/main" id="{F733C09C-B10D-B6A4-79F1-4173B16DB005}"/>
              </a:ext>
            </a:extLst>
          </p:cNvPr>
          <p:cNvSpPr txBox="1"/>
          <p:nvPr/>
        </p:nvSpPr>
        <p:spPr>
          <a:xfrm>
            <a:off x="5310808" y="6412672"/>
            <a:ext cx="6096000" cy="276999"/>
          </a:xfrm>
          <a:prstGeom prst="rect">
            <a:avLst/>
          </a:prstGeom>
          <a:noFill/>
        </p:spPr>
        <p:txBody>
          <a:bodyPr wrap="square">
            <a:spAutoFit/>
          </a:bodyPr>
          <a:lstStyle/>
          <a:p>
            <a:pPr algn="r"/>
            <a:r>
              <a:rPr lang="en-GB" sz="1200" dirty="0"/>
              <a:t>VOL. 9 NO. 4 2007 REVIEWS IN UROLOGY</a:t>
            </a:r>
            <a:endParaRPr lang="en-IN" sz="1200" dirty="0"/>
          </a:p>
        </p:txBody>
      </p:sp>
    </p:spTree>
    <p:extLst>
      <p:ext uri="{BB962C8B-B14F-4D97-AF65-F5344CB8AC3E}">
        <p14:creationId xmlns:p14="http://schemas.microsoft.com/office/powerpoint/2010/main" val="1400482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EB78-0CA5-86AB-4C7B-11D61997639F}"/>
              </a:ext>
            </a:extLst>
          </p:cNvPr>
          <p:cNvSpPr>
            <a:spLocks noGrp="1"/>
          </p:cNvSpPr>
          <p:nvPr>
            <p:ph type="title"/>
          </p:nvPr>
        </p:nvSpPr>
        <p:spPr/>
        <p:txBody>
          <a:bodyPr>
            <a:normAutofit fontScale="90000"/>
          </a:bodyPr>
          <a:lstStyle/>
          <a:p>
            <a:endParaRPr lang="en-IN" dirty="0"/>
          </a:p>
        </p:txBody>
      </p:sp>
      <p:pic>
        <p:nvPicPr>
          <p:cNvPr id="4" name="Picture 3">
            <a:extLst>
              <a:ext uri="{FF2B5EF4-FFF2-40B4-BE49-F238E27FC236}">
                <a16:creationId xmlns:a16="http://schemas.microsoft.com/office/drawing/2014/main" id="{C24F4176-07F6-1136-F9C4-02A94D16FBC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99314" y="1273135"/>
            <a:ext cx="6593371" cy="4791183"/>
          </a:xfrm>
          <a:prstGeom prst="rect">
            <a:avLst/>
          </a:prstGeom>
        </p:spPr>
      </p:pic>
      <p:sp>
        <p:nvSpPr>
          <p:cNvPr id="6" name="TextBox 5">
            <a:extLst>
              <a:ext uri="{FF2B5EF4-FFF2-40B4-BE49-F238E27FC236}">
                <a16:creationId xmlns:a16="http://schemas.microsoft.com/office/drawing/2014/main" id="{32E7CDE5-9108-636E-7F70-BFA102BDAC9D}"/>
              </a:ext>
            </a:extLst>
          </p:cNvPr>
          <p:cNvSpPr txBox="1"/>
          <p:nvPr/>
        </p:nvSpPr>
        <p:spPr>
          <a:xfrm>
            <a:off x="5380382" y="6336489"/>
            <a:ext cx="6096000" cy="430887"/>
          </a:xfrm>
          <a:prstGeom prst="rect">
            <a:avLst/>
          </a:prstGeom>
          <a:noFill/>
        </p:spPr>
        <p:txBody>
          <a:bodyPr wrap="square">
            <a:spAutoFit/>
          </a:bodyPr>
          <a:lstStyle/>
          <a:p>
            <a:pPr algn="r"/>
            <a:r>
              <a:rPr lang="en-IN" sz="1100" dirty="0">
                <a:hlinkClick r:id="rId3"/>
              </a:rPr>
              <a:t>https://www.ncbi.nlm.nih.gov/pmc/articles/PMC5378096/</a:t>
            </a:r>
            <a:endParaRPr lang="en-IN" sz="1100" dirty="0"/>
          </a:p>
          <a:p>
            <a:pPr algn="r"/>
            <a:r>
              <a:rPr lang="en-IN" sz="1100" dirty="0" err="1"/>
              <a:t>Ther</a:t>
            </a:r>
            <a:r>
              <a:rPr lang="en-IN" sz="1100" dirty="0"/>
              <a:t> Adv Urol. 2017 Mar-Apr; 9(3-4): 81–88</a:t>
            </a:r>
          </a:p>
        </p:txBody>
      </p:sp>
    </p:spTree>
    <p:extLst>
      <p:ext uri="{BB962C8B-B14F-4D97-AF65-F5344CB8AC3E}">
        <p14:creationId xmlns:p14="http://schemas.microsoft.com/office/powerpoint/2010/main" val="1460652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srcRect r="2996" b="13739"/>
          <a:stretch/>
        </p:blipFill>
        <p:spPr>
          <a:xfrm>
            <a:off x="6348961" y="731670"/>
            <a:ext cx="5752552" cy="4297530"/>
          </a:xfrm>
          <a:prstGeom prst="rect">
            <a:avLst/>
          </a:prstGeom>
        </p:spPr>
      </p:pic>
      <p:sp>
        <p:nvSpPr>
          <p:cNvPr id="7" name="Rectangle 6"/>
          <p:cNvSpPr/>
          <p:nvPr/>
        </p:nvSpPr>
        <p:spPr>
          <a:xfrm>
            <a:off x="5457825" y="6115050"/>
            <a:ext cx="6315075" cy="442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1"/>
            <a:ext cx="6390663" cy="3243262"/>
          </a:xfrm>
          <a:prstGeom prst="rect">
            <a:avLst/>
          </a:prstGeom>
        </p:spPr>
      </p:pic>
      <p:pic>
        <p:nvPicPr>
          <p:cNvPr id="5" name="Picture 4"/>
          <p:cNvPicPr>
            <a:picLocks noChangeAspect="1"/>
          </p:cNvPicPr>
          <p:nvPr/>
        </p:nvPicPr>
        <p:blipFill>
          <a:blip r:embed="rId4"/>
          <a:stretch>
            <a:fillRect/>
          </a:stretch>
        </p:blipFill>
        <p:spPr>
          <a:xfrm>
            <a:off x="0" y="3243262"/>
            <a:ext cx="6348961" cy="3614737"/>
          </a:xfrm>
          <a:prstGeom prst="rect">
            <a:avLst/>
          </a:prstGeom>
        </p:spPr>
      </p:pic>
      <p:sp>
        <p:nvSpPr>
          <p:cNvPr id="8" name="Rectangle 7"/>
          <p:cNvSpPr/>
          <p:nvPr/>
        </p:nvSpPr>
        <p:spPr>
          <a:xfrm>
            <a:off x="6096000" y="6396334"/>
            <a:ext cx="6096000" cy="307777"/>
          </a:xfrm>
          <a:prstGeom prst="rect">
            <a:avLst/>
          </a:prstGeom>
        </p:spPr>
        <p:txBody>
          <a:bodyPr>
            <a:spAutoFit/>
          </a:bodyPr>
          <a:lstStyle/>
          <a:p>
            <a:pPr algn="r"/>
            <a:r>
              <a:rPr lang="en-US" sz="1400" i="1" dirty="0"/>
              <a:t>Indian Journal of Medical and Paediatric Oncology Vol. 42 No. 3/2021</a:t>
            </a:r>
          </a:p>
        </p:txBody>
      </p:sp>
      <p:sp>
        <p:nvSpPr>
          <p:cNvPr id="9" name="Rectangle 8"/>
          <p:cNvSpPr/>
          <p:nvPr/>
        </p:nvSpPr>
        <p:spPr>
          <a:xfrm>
            <a:off x="85724" y="2225874"/>
            <a:ext cx="6162675" cy="1017387"/>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5725" y="973200"/>
            <a:ext cx="771526" cy="324717"/>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65316" y="1925838"/>
            <a:ext cx="4581525" cy="303756"/>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5725" y="1297917"/>
            <a:ext cx="6161116" cy="627921"/>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4165" y="5451891"/>
            <a:ext cx="6162675" cy="261779"/>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4166" y="5713672"/>
            <a:ext cx="3616298" cy="263282"/>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48961" y="3859515"/>
            <a:ext cx="5716886" cy="1235501"/>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69077" y="750713"/>
            <a:ext cx="5722923" cy="516596"/>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512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Screening Guidelines</a:t>
            </a:r>
          </a:p>
        </p:txBody>
      </p:sp>
      <p:grpSp>
        <p:nvGrpSpPr>
          <p:cNvPr id="8" name="Group 7"/>
          <p:cNvGrpSpPr/>
          <p:nvPr/>
        </p:nvGrpSpPr>
        <p:grpSpPr>
          <a:xfrm>
            <a:off x="2695433" y="1500188"/>
            <a:ext cx="6801133" cy="4357688"/>
            <a:chOff x="3094493" y="1802377"/>
            <a:chExt cx="6003013" cy="3672606"/>
          </a:xfrm>
        </p:grpSpPr>
        <p:pic>
          <p:nvPicPr>
            <p:cNvPr id="4" name="Picture 3"/>
            <p:cNvPicPr>
              <a:picLocks noChangeAspect="1"/>
            </p:cNvPicPr>
            <p:nvPr/>
          </p:nvPicPr>
          <p:blipFill>
            <a:blip r:embed="rId2"/>
            <a:stretch>
              <a:fillRect/>
            </a:stretch>
          </p:blipFill>
          <p:spPr>
            <a:xfrm>
              <a:off x="3094493" y="1802378"/>
              <a:ext cx="6003013" cy="3672605"/>
            </a:xfrm>
            <a:prstGeom prst="rect">
              <a:avLst/>
            </a:prstGeom>
          </p:spPr>
        </p:pic>
        <p:sp>
          <p:nvSpPr>
            <p:cNvPr id="5" name="Rectangle 4"/>
            <p:cNvSpPr/>
            <p:nvPr/>
          </p:nvSpPr>
          <p:spPr>
            <a:xfrm>
              <a:off x="3094493" y="1802377"/>
              <a:ext cx="6003013" cy="626497"/>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94493" y="3012183"/>
              <a:ext cx="6003013" cy="1559817"/>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94493" y="2428874"/>
              <a:ext cx="4163557" cy="285751"/>
            </a:xfrm>
            <a:prstGeom prst="rect">
              <a:avLst/>
            </a:prstGeom>
            <a:solidFill>
              <a:srgbClr val="FF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4790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40D53571-48BA-12AE-06DA-4A770A3AA600}"/>
              </a:ext>
            </a:extLst>
          </p:cNvPr>
          <p:cNvGraphicFramePr/>
          <p:nvPr>
            <p:extLst>
              <p:ext uri="{D42A27DB-BD31-4B8C-83A1-F6EECF244321}">
                <p14:modId xmlns:p14="http://schemas.microsoft.com/office/powerpoint/2010/main" val="3323801106"/>
              </p:ext>
            </p:extLst>
          </p:nvPr>
        </p:nvGraphicFramePr>
        <p:xfrm>
          <a:off x="838200" y="-474307"/>
          <a:ext cx="11353800" cy="819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230C3E33-FCC6-7771-1162-800DA3E9A79E}"/>
              </a:ext>
            </a:extLst>
          </p:cNvPr>
          <p:cNvSpPr txBox="1"/>
          <p:nvPr/>
        </p:nvSpPr>
        <p:spPr>
          <a:xfrm>
            <a:off x="1705427" y="5039110"/>
            <a:ext cx="1107734" cy="307777"/>
          </a:xfrm>
          <a:prstGeom prst="rect">
            <a:avLst/>
          </a:prstGeom>
          <a:solidFill>
            <a:schemeClr val="bg1"/>
          </a:solidFill>
        </p:spPr>
        <p:txBody>
          <a:bodyPr wrap="square" rtlCol="0">
            <a:spAutoFit/>
          </a:bodyPr>
          <a:lstStyle/>
          <a:p>
            <a:pPr algn="ctr"/>
            <a:r>
              <a:rPr lang="en-IN" sz="1400" b="1" dirty="0">
                <a:solidFill>
                  <a:srgbClr val="002060"/>
                </a:solidFill>
              </a:rPr>
              <a:t>(28%-30%)</a:t>
            </a:r>
          </a:p>
        </p:txBody>
      </p:sp>
      <p:sp>
        <p:nvSpPr>
          <p:cNvPr id="13" name="TextBox 12">
            <a:extLst>
              <a:ext uri="{FF2B5EF4-FFF2-40B4-BE49-F238E27FC236}">
                <a16:creationId xmlns:a16="http://schemas.microsoft.com/office/drawing/2014/main" id="{05398394-DCBA-060E-49A0-793A691969F7}"/>
              </a:ext>
            </a:extLst>
          </p:cNvPr>
          <p:cNvSpPr txBox="1"/>
          <p:nvPr/>
        </p:nvSpPr>
        <p:spPr>
          <a:xfrm>
            <a:off x="3116832" y="5021419"/>
            <a:ext cx="1107734" cy="307777"/>
          </a:xfrm>
          <a:prstGeom prst="rect">
            <a:avLst/>
          </a:prstGeom>
          <a:solidFill>
            <a:schemeClr val="bg1"/>
          </a:solidFill>
        </p:spPr>
        <p:txBody>
          <a:bodyPr wrap="square" rtlCol="0">
            <a:spAutoFit/>
          </a:bodyPr>
          <a:lstStyle/>
          <a:p>
            <a:pPr algn="ctr"/>
            <a:r>
              <a:rPr lang="en-IN" sz="1400" b="1" dirty="0">
                <a:solidFill>
                  <a:srgbClr val="002060"/>
                </a:solidFill>
              </a:rPr>
              <a:t>(5%-7%)</a:t>
            </a:r>
          </a:p>
        </p:txBody>
      </p:sp>
      <p:sp>
        <p:nvSpPr>
          <p:cNvPr id="14" name="TextBox 13">
            <a:extLst>
              <a:ext uri="{FF2B5EF4-FFF2-40B4-BE49-F238E27FC236}">
                <a16:creationId xmlns:a16="http://schemas.microsoft.com/office/drawing/2014/main" id="{D94B4BA9-44B8-061C-EC88-2AA915088FD0}"/>
              </a:ext>
            </a:extLst>
          </p:cNvPr>
          <p:cNvSpPr txBox="1"/>
          <p:nvPr/>
        </p:nvSpPr>
        <p:spPr>
          <a:xfrm>
            <a:off x="5555777" y="5007211"/>
            <a:ext cx="5689978" cy="276999"/>
          </a:xfrm>
          <a:prstGeom prst="rect">
            <a:avLst/>
          </a:prstGeom>
          <a:noFill/>
        </p:spPr>
        <p:txBody>
          <a:bodyPr wrap="square" rtlCol="0">
            <a:spAutoFit/>
          </a:bodyPr>
          <a:lstStyle/>
          <a:p>
            <a:r>
              <a:rPr lang="en-IN" sz="1200" b="1" dirty="0">
                <a:solidFill>
                  <a:srgbClr val="0070C0"/>
                </a:solidFill>
              </a:rPr>
              <a:t>(39%)                 (17%)                 (9.8%)                 (0.7%)                 (0.5%)                (0.2%)</a:t>
            </a:r>
          </a:p>
        </p:txBody>
      </p:sp>
      <p:sp>
        <p:nvSpPr>
          <p:cNvPr id="15" name="Oval 14">
            <a:extLst>
              <a:ext uri="{FF2B5EF4-FFF2-40B4-BE49-F238E27FC236}">
                <a16:creationId xmlns:a16="http://schemas.microsoft.com/office/drawing/2014/main" id="{C64A6F86-99E2-A833-EAE8-6CBA73E2C8BD}"/>
              </a:ext>
            </a:extLst>
          </p:cNvPr>
          <p:cNvSpPr/>
          <p:nvPr/>
        </p:nvSpPr>
        <p:spPr>
          <a:xfrm>
            <a:off x="5255576" y="4384645"/>
            <a:ext cx="1107734" cy="962241"/>
          </a:xfrm>
          <a:prstGeom prst="ellipse">
            <a:avLst/>
          </a:prstGeom>
          <a:noFill/>
          <a:ln w="381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8249FF8D-3B2D-11E3-01F9-BA0626FE70B6}"/>
              </a:ext>
            </a:extLst>
          </p:cNvPr>
          <p:cNvSpPr txBox="1"/>
          <p:nvPr/>
        </p:nvSpPr>
        <p:spPr>
          <a:xfrm>
            <a:off x="6179025" y="3852779"/>
            <a:ext cx="968991" cy="307777"/>
          </a:xfrm>
          <a:prstGeom prst="rect">
            <a:avLst/>
          </a:prstGeom>
          <a:solidFill>
            <a:schemeClr val="bg1"/>
          </a:solidFill>
        </p:spPr>
        <p:txBody>
          <a:bodyPr wrap="square" rtlCol="0">
            <a:spAutoFit/>
          </a:bodyPr>
          <a:lstStyle/>
          <a:p>
            <a:pPr algn="ctr"/>
            <a:r>
              <a:rPr lang="en-IN" sz="1400" b="1" dirty="0">
                <a:solidFill>
                  <a:srgbClr val="002060"/>
                </a:solidFill>
              </a:rPr>
              <a:t>(67%)</a:t>
            </a:r>
          </a:p>
        </p:txBody>
      </p:sp>
      <p:sp>
        <p:nvSpPr>
          <p:cNvPr id="20" name="TextBox 19">
            <a:extLst>
              <a:ext uri="{FF2B5EF4-FFF2-40B4-BE49-F238E27FC236}">
                <a16:creationId xmlns:a16="http://schemas.microsoft.com/office/drawing/2014/main" id="{CA577363-ADE4-2B37-D8AB-957D7971B5B2}"/>
              </a:ext>
            </a:extLst>
          </p:cNvPr>
          <p:cNvSpPr txBox="1"/>
          <p:nvPr/>
        </p:nvSpPr>
        <p:spPr>
          <a:xfrm>
            <a:off x="9677963" y="3866427"/>
            <a:ext cx="968991" cy="307777"/>
          </a:xfrm>
          <a:prstGeom prst="rect">
            <a:avLst/>
          </a:prstGeom>
          <a:solidFill>
            <a:schemeClr val="bg1"/>
          </a:solidFill>
        </p:spPr>
        <p:txBody>
          <a:bodyPr wrap="square" rtlCol="0">
            <a:spAutoFit/>
          </a:bodyPr>
          <a:lstStyle/>
          <a:p>
            <a:pPr algn="ctr"/>
            <a:r>
              <a:rPr lang="en-IN" sz="1400" b="1" dirty="0">
                <a:solidFill>
                  <a:srgbClr val="002060"/>
                </a:solidFill>
              </a:rPr>
              <a:t>(33%)</a:t>
            </a:r>
          </a:p>
        </p:txBody>
      </p:sp>
    </p:spTree>
    <p:extLst>
      <p:ext uri="{BB962C8B-B14F-4D97-AF65-F5344CB8AC3E}">
        <p14:creationId xmlns:p14="http://schemas.microsoft.com/office/powerpoint/2010/main" val="214028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DC110-2D34-2D5D-4989-FA4541FC4BF8}"/>
              </a:ext>
            </a:extLst>
          </p:cNvPr>
          <p:cNvSpPr>
            <a:spLocks noGrp="1"/>
          </p:cNvSpPr>
          <p:nvPr>
            <p:ph type="title"/>
          </p:nvPr>
        </p:nvSpPr>
        <p:spPr/>
        <p:txBody>
          <a:bodyPr>
            <a:noAutofit/>
          </a:bodyPr>
          <a:lstStyle/>
          <a:p>
            <a:r>
              <a:rPr lang="en-IN" dirty="0"/>
              <a:t>Guidelines : Non Metastatic Condition</a:t>
            </a:r>
          </a:p>
        </p:txBody>
      </p:sp>
      <p:pic>
        <p:nvPicPr>
          <p:cNvPr id="7" name="Picture 6">
            <a:extLst>
              <a:ext uri="{FF2B5EF4-FFF2-40B4-BE49-F238E27FC236}">
                <a16:creationId xmlns:a16="http://schemas.microsoft.com/office/drawing/2014/main" id="{6BD6EB0F-E5D5-5415-F092-921C12629793}"/>
              </a:ext>
            </a:extLst>
          </p:cNvPr>
          <p:cNvPicPr>
            <a:picLocks noChangeAspect="1"/>
          </p:cNvPicPr>
          <p:nvPr/>
        </p:nvPicPr>
        <p:blipFill>
          <a:blip r:embed="rId2"/>
          <a:stretch>
            <a:fillRect/>
          </a:stretch>
        </p:blipFill>
        <p:spPr>
          <a:xfrm>
            <a:off x="838200" y="3005047"/>
            <a:ext cx="2872408" cy="1455429"/>
          </a:xfrm>
          <a:prstGeom prst="rect">
            <a:avLst/>
          </a:prstGeom>
          <a:ln>
            <a:solidFill>
              <a:srgbClr val="0265A6"/>
            </a:solidFill>
          </a:ln>
        </p:spPr>
      </p:pic>
      <p:pic>
        <p:nvPicPr>
          <p:cNvPr id="9" name="Picture 8">
            <a:extLst>
              <a:ext uri="{FF2B5EF4-FFF2-40B4-BE49-F238E27FC236}">
                <a16:creationId xmlns:a16="http://schemas.microsoft.com/office/drawing/2014/main" id="{B7F698D6-14F3-2FAA-06FA-6618504831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0121" y="3009132"/>
            <a:ext cx="7563679" cy="1455430"/>
          </a:xfrm>
          <a:prstGeom prst="rect">
            <a:avLst/>
          </a:prstGeom>
          <a:ln>
            <a:solidFill>
              <a:srgbClr val="55B54A"/>
            </a:solidFill>
          </a:ln>
        </p:spPr>
      </p:pic>
      <p:sp>
        <p:nvSpPr>
          <p:cNvPr id="10" name="Rectangle 9">
            <a:extLst>
              <a:ext uri="{FF2B5EF4-FFF2-40B4-BE49-F238E27FC236}">
                <a16:creationId xmlns:a16="http://schemas.microsoft.com/office/drawing/2014/main" id="{3E5AF8E6-A077-B7C1-AF13-7C07D4A85E70}"/>
              </a:ext>
            </a:extLst>
          </p:cNvPr>
          <p:cNvSpPr/>
          <p:nvPr/>
        </p:nvSpPr>
        <p:spPr>
          <a:xfrm>
            <a:off x="4305299" y="5084417"/>
            <a:ext cx="6533321" cy="569844"/>
          </a:xfrm>
          <a:prstGeom prst="rect">
            <a:avLst/>
          </a:prstGeom>
          <a:noFill/>
          <a:ln w="28575">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304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CF2EA-5FB1-513E-C990-99F6A497CE3B}"/>
              </a:ext>
            </a:extLst>
          </p:cNvPr>
          <p:cNvSpPr/>
          <p:nvPr/>
        </p:nvSpPr>
        <p:spPr>
          <a:xfrm>
            <a:off x="503583" y="0"/>
            <a:ext cx="11357113"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732094A-A9FD-8386-1F19-BB0139290E84}"/>
              </a:ext>
            </a:extLst>
          </p:cNvPr>
          <p:cNvPicPr>
            <a:picLocks noChangeAspect="1"/>
          </p:cNvPicPr>
          <p:nvPr/>
        </p:nvPicPr>
        <p:blipFill>
          <a:blip r:embed="rId2"/>
          <a:stretch>
            <a:fillRect/>
          </a:stretch>
        </p:blipFill>
        <p:spPr>
          <a:xfrm>
            <a:off x="1006876" y="0"/>
            <a:ext cx="10346924" cy="6858000"/>
          </a:xfrm>
          <a:prstGeom prst="rect">
            <a:avLst/>
          </a:prstGeom>
        </p:spPr>
      </p:pic>
      <p:sp>
        <p:nvSpPr>
          <p:cNvPr id="9" name="Rectangle 8">
            <a:extLst>
              <a:ext uri="{FF2B5EF4-FFF2-40B4-BE49-F238E27FC236}">
                <a16:creationId xmlns:a16="http://schemas.microsoft.com/office/drawing/2014/main" id="{48777123-2D5B-6F7D-BEE0-3C50F43F88C5}"/>
              </a:ext>
            </a:extLst>
          </p:cNvPr>
          <p:cNvSpPr/>
          <p:nvPr/>
        </p:nvSpPr>
        <p:spPr>
          <a:xfrm>
            <a:off x="6180338" y="1668958"/>
            <a:ext cx="3154017" cy="159026"/>
          </a:xfrm>
          <a:prstGeom prst="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974C1E8-0CA1-5DA7-B8B2-DE44F3CBFFE1}"/>
              </a:ext>
            </a:extLst>
          </p:cNvPr>
          <p:cNvSpPr/>
          <p:nvPr/>
        </p:nvSpPr>
        <p:spPr>
          <a:xfrm>
            <a:off x="6180338" y="1509932"/>
            <a:ext cx="4708056" cy="159026"/>
          </a:xfrm>
          <a:prstGeom prst="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DD52CBB8-AFF0-4C15-261B-08D04FD03F05}"/>
              </a:ext>
            </a:extLst>
          </p:cNvPr>
          <p:cNvSpPr/>
          <p:nvPr/>
        </p:nvSpPr>
        <p:spPr>
          <a:xfrm>
            <a:off x="8453231" y="1336838"/>
            <a:ext cx="2435163" cy="159026"/>
          </a:xfrm>
          <a:prstGeom prst="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1974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5877" r="6539" b="18872"/>
          <a:stretch/>
        </p:blipFill>
        <p:spPr>
          <a:xfrm>
            <a:off x="3885431" y="2790735"/>
            <a:ext cx="7392797" cy="1385524"/>
          </a:xfrm>
          <a:prstGeom prst="rect">
            <a:avLst/>
          </a:prstGeom>
          <a:ln>
            <a:solidFill>
              <a:srgbClr val="0265A6"/>
            </a:solidFill>
          </a:ln>
        </p:spPr>
      </p:pic>
      <p:sp>
        <p:nvSpPr>
          <p:cNvPr id="8" name="Rectangle 7"/>
          <p:cNvSpPr/>
          <p:nvPr/>
        </p:nvSpPr>
        <p:spPr>
          <a:xfrm>
            <a:off x="4067156" y="3076038"/>
            <a:ext cx="2862283" cy="368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rgbClr val="000101"/>
                </a:solidFill>
              </a:rPr>
              <a:t>Denosumab</a:t>
            </a:r>
            <a:endParaRPr lang="en-US" sz="2800" b="1" dirty="0"/>
          </a:p>
        </p:txBody>
      </p:sp>
      <p:sp>
        <p:nvSpPr>
          <p:cNvPr id="2" name="Title 1"/>
          <p:cNvSpPr>
            <a:spLocks noGrp="1"/>
          </p:cNvSpPr>
          <p:nvPr>
            <p:ph type="title"/>
          </p:nvPr>
        </p:nvSpPr>
        <p:spPr/>
        <p:txBody>
          <a:bodyPr>
            <a:normAutofit fontScale="90000"/>
          </a:bodyPr>
          <a:lstStyle/>
          <a:p>
            <a:r>
              <a:rPr lang="en-IN" dirty="0"/>
              <a:t>Guidelines : Metastatic Condition</a:t>
            </a:r>
            <a:endParaRPr lang="en-US" dirty="0"/>
          </a:p>
        </p:txBody>
      </p:sp>
      <p:pic>
        <p:nvPicPr>
          <p:cNvPr id="5" name="Picture 4">
            <a:extLst>
              <a:ext uri="{FF2B5EF4-FFF2-40B4-BE49-F238E27FC236}">
                <a16:creationId xmlns:a16="http://schemas.microsoft.com/office/drawing/2014/main" id="{6BD6EB0F-E5D5-5415-F092-921C12629793}"/>
              </a:ext>
            </a:extLst>
          </p:cNvPr>
          <p:cNvPicPr>
            <a:picLocks noChangeAspect="1"/>
          </p:cNvPicPr>
          <p:nvPr/>
        </p:nvPicPr>
        <p:blipFill>
          <a:blip r:embed="rId3"/>
          <a:stretch>
            <a:fillRect/>
          </a:stretch>
        </p:blipFill>
        <p:spPr>
          <a:xfrm>
            <a:off x="994593" y="2790735"/>
            <a:ext cx="2734445" cy="1385524"/>
          </a:xfrm>
          <a:prstGeom prst="rect">
            <a:avLst/>
          </a:prstGeom>
          <a:ln>
            <a:solidFill>
              <a:srgbClr val="0265A6"/>
            </a:solidFill>
          </a:ln>
        </p:spPr>
      </p:pic>
    </p:spTree>
    <p:extLst>
      <p:ext uri="{BB962C8B-B14F-4D97-AF65-F5344CB8AC3E}">
        <p14:creationId xmlns:p14="http://schemas.microsoft.com/office/powerpoint/2010/main" val="3259799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Guidelines</a:t>
            </a:r>
            <a:endParaRPr lang="en-US" dirty="0"/>
          </a:p>
        </p:txBody>
      </p:sp>
      <p:pic>
        <p:nvPicPr>
          <p:cNvPr id="4" name="Picture 3"/>
          <p:cNvPicPr>
            <a:picLocks noChangeAspect="1"/>
          </p:cNvPicPr>
          <p:nvPr/>
        </p:nvPicPr>
        <p:blipFill>
          <a:blip r:embed="rId2"/>
          <a:stretch>
            <a:fillRect/>
          </a:stretch>
        </p:blipFill>
        <p:spPr>
          <a:xfrm>
            <a:off x="1314722" y="3128565"/>
            <a:ext cx="9562556" cy="3009901"/>
          </a:xfrm>
          <a:prstGeom prst="rect">
            <a:avLst/>
          </a:prstGeom>
        </p:spPr>
      </p:pic>
      <p:pic>
        <p:nvPicPr>
          <p:cNvPr id="5" name="Picture 4"/>
          <p:cNvPicPr>
            <a:picLocks noChangeAspect="1"/>
          </p:cNvPicPr>
          <p:nvPr/>
        </p:nvPicPr>
        <p:blipFill>
          <a:blip r:embed="rId3"/>
          <a:stretch>
            <a:fillRect/>
          </a:stretch>
        </p:blipFill>
        <p:spPr>
          <a:xfrm>
            <a:off x="6335713" y="1335622"/>
            <a:ext cx="4394200" cy="1451172"/>
          </a:xfrm>
          <a:prstGeom prst="rect">
            <a:avLst/>
          </a:prstGeom>
        </p:spPr>
      </p:pic>
      <p:pic>
        <p:nvPicPr>
          <p:cNvPr id="9" name="Picture 8"/>
          <p:cNvPicPr>
            <a:picLocks noChangeAspect="1"/>
          </p:cNvPicPr>
          <p:nvPr/>
        </p:nvPicPr>
        <p:blipFill>
          <a:blip r:embed="rId4"/>
          <a:stretch>
            <a:fillRect/>
          </a:stretch>
        </p:blipFill>
        <p:spPr>
          <a:xfrm>
            <a:off x="1462087" y="1869456"/>
            <a:ext cx="5014134" cy="802639"/>
          </a:xfrm>
          <a:prstGeom prst="rect">
            <a:avLst/>
          </a:prstGeom>
        </p:spPr>
      </p:pic>
    </p:spTree>
    <p:extLst>
      <p:ext uri="{BB962C8B-B14F-4D97-AF65-F5344CB8AC3E}">
        <p14:creationId xmlns:p14="http://schemas.microsoft.com/office/powerpoint/2010/main" val="3471346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sp>
        <p:nvSpPr>
          <p:cNvPr id="3" name="Content Placeholder 2"/>
          <p:cNvSpPr>
            <a:spLocks noGrp="1"/>
          </p:cNvSpPr>
          <p:nvPr>
            <p:ph idx="1"/>
          </p:nvPr>
        </p:nvSpPr>
        <p:spPr/>
        <p:txBody>
          <a:bodyPr>
            <a:normAutofit/>
          </a:bodyPr>
          <a:lstStyle/>
          <a:p>
            <a:r>
              <a:rPr lang="en-US" b="1" dirty="0"/>
              <a:t>NCCN Guideline:</a:t>
            </a:r>
            <a:r>
              <a:rPr lang="en-US" dirty="0"/>
              <a:t> </a:t>
            </a:r>
          </a:p>
          <a:p>
            <a:pPr lvl="1"/>
            <a:r>
              <a:rPr lang="en-US" dirty="0"/>
              <a:t>60mg / 6 month Treatment of men with risk of bone fracture due to ADT treatment for Non metastatic prostate cancer and to increase the BMD.</a:t>
            </a:r>
          </a:p>
          <a:p>
            <a:pPr lvl="1"/>
            <a:r>
              <a:rPr lang="en-US" dirty="0"/>
              <a:t>120mg every four week for  </a:t>
            </a:r>
            <a:r>
              <a:rPr lang="en-US" dirty="0" err="1"/>
              <a:t>for</a:t>
            </a:r>
            <a:r>
              <a:rPr lang="en-US" dirty="0"/>
              <a:t> men with metastatic prostate cancer</a:t>
            </a:r>
          </a:p>
          <a:p>
            <a:r>
              <a:rPr lang="en-US" dirty="0"/>
              <a:t> </a:t>
            </a:r>
            <a:r>
              <a:rPr lang="en-US" b="1" dirty="0"/>
              <a:t>AUA/ASTRO/SUO Guideline: </a:t>
            </a:r>
          </a:p>
          <a:p>
            <a:pPr lvl="1"/>
            <a:r>
              <a:rPr lang="en-US" dirty="0"/>
              <a:t>In advanced Prostate cancer patients at high risk fracture due to bone loss.</a:t>
            </a:r>
          </a:p>
          <a:p>
            <a:pPr lvl="1"/>
            <a:r>
              <a:rPr lang="en-US" dirty="0"/>
              <a:t>For mCRPC patients with bony metastasis to prevent skeletal related events</a:t>
            </a:r>
          </a:p>
          <a:p>
            <a:endParaRPr lang="en-US" dirty="0"/>
          </a:p>
        </p:txBody>
      </p:sp>
    </p:spTree>
    <p:extLst>
      <p:ext uri="{BB962C8B-B14F-4D97-AF65-F5344CB8AC3E}">
        <p14:creationId xmlns:p14="http://schemas.microsoft.com/office/powerpoint/2010/main" val="485160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B5C821-F24B-B527-74E8-09531DDFB104}"/>
              </a:ext>
            </a:extLst>
          </p:cNvPr>
          <p:cNvSpPr>
            <a:spLocks noGrp="1"/>
          </p:cNvSpPr>
          <p:nvPr>
            <p:ph type="ctrTitle"/>
          </p:nvPr>
        </p:nvSpPr>
        <p:spPr>
          <a:xfrm>
            <a:off x="1524000" y="2549525"/>
            <a:ext cx="9144000" cy="879475"/>
          </a:xfrm>
        </p:spPr>
        <p:txBody>
          <a:bodyPr>
            <a:normAutofit fontScale="90000"/>
          </a:bodyPr>
          <a:lstStyle/>
          <a:p>
            <a:r>
              <a:rPr lang="en-US" sz="8800" dirty="0">
                <a:solidFill>
                  <a:schemeClr val="bg1"/>
                </a:solidFill>
              </a:rPr>
              <a:t>Denosumab </a:t>
            </a:r>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3999" y="3429000"/>
            <a:ext cx="9144000" cy="1075979"/>
          </a:xfrm>
        </p:spPr>
        <p:txBody>
          <a:bodyPr>
            <a:normAutofit fontScale="85000" lnSpcReduction="10000"/>
          </a:bodyPr>
          <a:lstStyle/>
          <a:p>
            <a:r>
              <a:rPr kumimoji="0" lang="en-US" sz="5400" b="1" i="0" u="none" strike="noStrike" kern="1200" cap="none" spc="0" normalizeH="0" baseline="0" noProof="0" dirty="0">
                <a:ln>
                  <a:noFill/>
                </a:ln>
                <a:solidFill>
                  <a:srgbClr val="FFFF00"/>
                </a:solidFill>
                <a:effectLst/>
                <a:uLnTx/>
                <a:uFillTx/>
                <a:latin typeface="Browallia New" panose="020B0604020202020204" pitchFamily="34" charset="-34"/>
                <a:ea typeface="+mn-ea"/>
                <a:cs typeface="Browallia New" panose="020B0604020202020204" pitchFamily="34" charset="-34"/>
              </a:rPr>
              <a:t>Section 6: </a:t>
            </a:r>
            <a:r>
              <a:rPr lang="en-US" sz="5400" b="1" dirty="0">
                <a:solidFill>
                  <a:srgbClr val="FFFF00"/>
                </a:solidFill>
              </a:rPr>
              <a:t>Place in therapy </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65</a:t>
            </a:fld>
            <a:endParaRPr lang="en-US"/>
          </a:p>
        </p:txBody>
      </p:sp>
      <p:sp>
        <p:nvSpPr>
          <p:cNvPr id="6" name="Rectangle 5">
            <a:extLst>
              <a:ext uri="{FF2B5EF4-FFF2-40B4-BE49-F238E27FC236}">
                <a16:creationId xmlns:a16="http://schemas.microsoft.com/office/drawing/2014/main" id="{F0D94AF9-E106-CDCC-08BD-97B0177E8AB2}"/>
              </a:ext>
            </a:extLst>
          </p:cNvPr>
          <p:cNvSpPr/>
          <p:nvPr/>
        </p:nvSpPr>
        <p:spPr>
          <a:xfrm>
            <a:off x="4399720" y="3406140"/>
            <a:ext cx="3392557"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12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02DE5-F145-FCA7-A4EF-55ACFE119283}"/>
              </a:ext>
            </a:extLst>
          </p:cNvPr>
          <p:cNvSpPr>
            <a:spLocks noGrp="1"/>
          </p:cNvSpPr>
          <p:nvPr>
            <p:ph type="title"/>
          </p:nvPr>
        </p:nvSpPr>
        <p:spPr>
          <a:xfrm>
            <a:off x="838200" y="90342"/>
            <a:ext cx="11081531" cy="910903"/>
          </a:xfrm>
        </p:spPr>
        <p:txBody>
          <a:bodyPr>
            <a:normAutofit fontScale="90000"/>
          </a:bodyPr>
          <a:lstStyle/>
          <a:p>
            <a:r>
              <a:rPr lang="en-US" b="1" dirty="0"/>
              <a:t>US FDA approved Indication</a:t>
            </a:r>
            <a:r>
              <a:rPr lang="en-US" sz="3200" dirty="0">
                <a:latin typeface="Arial" panose="020B0604020202020204"/>
              </a:rPr>
              <a:t> # 1</a:t>
            </a:r>
            <a:br>
              <a:rPr lang="en-US" sz="2800" b="1" dirty="0"/>
            </a:br>
            <a:r>
              <a:rPr lang="en-US" sz="2800" b="1" dirty="0"/>
              <a:t>Treatment Of Bone Loss In Men Receiving Androgen Deprivation Therapy For Prostate Cancer</a:t>
            </a:r>
          </a:p>
        </p:txBody>
      </p:sp>
      <p:graphicFrame>
        <p:nvGraphicFramePr>
          <p:cNvPr id="12" name="Table 5">
            <a:extLst>
              <a:ext uri="{FF2B5EF4-FFF2-40B4-BE49-F238E27FC236}">
                <a16:creationId xmlns:a16="http://schemas.microsoft.com/office/drawing/2014/main" id="{93B15CCC-417D-7916-C66C-F0711327C08F}"/>
              </a:ext>
            </a:extLst>
          </p:cNvPr>
          <p:cNvGraphicFramePr>
            <a:graphicFrameLocks noGrp="1"/>
          </p:cNvGraphicFramePr>
          <p:nvPr>
            <p:extLst>
              <p:ext uri="{D42A27DB-BD31-4B8C-83A1-F6EECF244321}">
                <p14:modId xmlns:p14="http://schemas.microsoft.com/office/powerpoint/2010/main" val="797154910"/>
              </p:ext>
            </p:extLst>
          </p:nvPr>
        </p:nvGraphicFramePr>
        <p:xfrm>
          <a:off x="838200" y="1142353"/>
          <a:ext cx="10492409" cy="5019907"/>
        </p:xfrm>
        <a:graphic>
          <a:graphicData uri="http://schemas.openxmlformats.org/drawingml/2006/table">
            <a:tbl>
              <a:tblPr firstRow="1" bandRow="1">
                <a:tableStyleId>{5940675A-B579-460E-94D1-54222C63F5DA}</a:tableStyleId>
              </a:tblPr>
              <a:tblGrid>
                <a:gridCol w="2368826">
                  <a:extLst>
                    <a:ext uri="{9D8B030D-6E8A-4147-A177-3AD203B41FA5}">
                      <a16:colId xmlns:a16="http://schemas.microsoft.com/office/drawing/2014/main" val="2366287230"/>
                    </a:ext>
                  </a:extLst>
                </a:gridCol>
                <a:gridCol w="8123583">
                  <a:extLst>
                    <a:ext uri="{9D8B030D-6E8A-4147-A177-3AD203B41FA5}">
                      <a16:colId xmlns:a16="http://schemas.microsoft.com/office/drawing/2014/main" val="2976348808"/>
                    </a:ext>
                  </a:extLst>
                </a:gridCol>
              </a:tblGrid>
              <a:tr h="742427">
                <a:tc>
                  <a:txBody>
                    <a:bodyPr/>
                    <a:lstStyle/>
                    <a:p>
                      <a:pPr algn="ctr">
                        <a:lnSpc>
                          <a:spcPct val="150000"/>
                        </a:lnSpc>
                      </a:pPr>
                      <a:r>
                        <a:rPr lang="en-US" sz="2800" b="1" dirty="0">
                          <a:solidFill>
                            <a:schemeClr val="bg1"/>
                          </a:solidFill>
                          <a:latin typeface="Browallia New" panose="020B0604020202020204" pitchFamily="34" charset="-34"/>
                          <a:cs typeface="Browallia New" panose="020B0604020202020204" pitchFamily="34" charset="-34"/>
                        </a:rPr>
                        <a:t>US FDA </a:t>
                      </a:r>
                    </a:p>
                  </a:txBody>
                  <a:tcPr>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p>
                      <a:pPr algn="ctr">
                        <a:lnSpc>
                          <a:spcPct val="150000"/>
                        </a:lnSpc>
                      </a:pPr>
                      <a:r>
                        <a:rPr lang="en-US" sz="2800" b="1" dirty="0">
                          <a:solidFill>
                            <a:schemeClr val="bg1"/>
                          </a:solidFill>
                          <a:latin typeface="Browallia New" panose="020B0604020202020204" pitchFamily="34" charset="-34"/>
                          <a:cs typeface="Browallia New" panose="020B0604020202020204" pitchFamily="34" charset="-34"/>
                        </a:rPr>
                        <a:t>Clinical data * </a:t>
                      </a:r>
                    </a:p>
                  </a:txBody>
                  <a:tcPr>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extLst>
                  <a:ext uri="{0D108BD9-81ED-4DB2-BD59-A6C34878D82A}">
                    <a16:rowId xmlns:a16="http://schemas.microsoft.com/office/drawing/2014/main" val="185023876"/>
                  </a:ext>
                </a:extLst>
              </a:tr>
              <a:tr h="980359">
                <a:tc rowSpan="4">
                  <a:txBody>
                    <a:bodyPr/>
                    <a:lstStyle/>
                    <a:p>
                      <a:pPr algn="ctr">
                        <a:lnSpc>
                          <a:spcPct val="150000"/>
                        </a:lnSpc>
                      </a:pPr>
                      <a:r>
                        <a:rPr lang="en-US" sz="2400" dirty="0">
                          <a:solidFill>
                            <a:schemeClr val="tx1"/>
                          </a:solidFill>
                          <a:latin typeface="Browallia New" panose="020B0604020202020204" pitchFamily="34" charset="-34"/>
                          <a:cs typeface="Browallia New" panose="020B0604020202020204" pitchFamily="34" charset="-34"/>
                        </a:rPr>
                        <a:t>Treatment to increase bone mass in men at high risk for fracture receiving androgen deprivation therapy for </a:t>
                      </a:r>
                      <a:r>
                        <a:rPr lang="en-US" sz="2400" dirty="0" err="1">
                          <a:solidFill>
                            <a:schemeClr val="tx1"/>
                          </a:solidFill>
                          <a:latin typeface="Browallia New" panose="020B0604020202020204" pitchFamily="34" charset="-34"/>
                          <a:cs typeface="Browallia New" panose="020B0604020202020204" pitchFamily="34" charset="-34"/>
                        </a:rPr>
                        <a:t>nonmetastatic</a:t>
                      </a:r>
                      <a:r>
                        <a:rPr lang="en-US" sz="2400" dirty="0">
                          <a:solidFill>
                            <a:schemeClr val="tx1"/>
                          </a:solidFill>
                          <a:latin typeface="Browallia New" panose="020B0604020202020204" pitchFamily="34" charset="-34"/>
                          <a:cs typeface="Browallia New" panose="020B0604020202020204" pitchFamily="34" charset="-34"/>
                        </a:rPr>
                        <a:t> prostate cancer</a:t>
                      </a:r>
                    </a:p>
                  </a:txBody>
                  <a:tcPr/>
                </a:tc>
                <a:tc>
                  <a:txBody>
                    <a:bodyPr/>
                    <a:lstStyle/>
                    <a:p>
                      <a:pPr marL="0" lvl="0" indent="0" algn="ctr">
                        <a:lnSpc>
                          <a:spcPct val="150000"/>
                        </a:lnSpc>
                        <a:buFont typeface="Arial" panose="020B0604020202020204" pitchFamily="34" charset="0"/>
                        <a:buNone/>
                      </a:pPr>
                      <a:r>
                        <a:rPr lang="en-US" sz="2400" dirty="0">
                          <a:solidFill>
                            <a:schemeClr val="tx1"/>
                          </a:solidFill>
                          <a:latin typeface="Browallia New" panose="020B0604020202020204" pitchFamily="34" charset="-34"/>
                          <a:cs typeface="Browallia New" panose="020B0604020202020204" pitchFamily="34" charset="-34"/>
                        </a:rPr>
                        <a:t>Histologically confirmed prostate cancer</a:t>
                      </a:r>
                    </a:p>
                  </a:txBody>
                  <a:tcPr/>
                </a:tc>
                <a:extLst>
                  <a:ext uri="{0D108BD9-81ED-4DB2-BD59-A6C34878D82A}">
                    <a16:rowId xmlns:a16="http://schemas.microsoft.com/office/drawing/2014/main" val="2140758099"/>
                  </a:ext>
                </a:extLst>
              </a:tr>
              <a:tr h="1364416">
                <a:tc vMerge="1">
                  <a:txBody>
                    <a:bodyPr/>
                    <a:lstStyle/>
                    <a:p>
                      <a:endParaRPr lang="en-US" sz="1800" dirty="0"/>
                    </a:p>
                  </a:txBody>
                  <a:tcPr/>
                </a:tc>
                <a:tc>
                  <a:txBody>
                    <a:bodyPr/>
                    <a:lstStyle/>
                    <a:p>
                      <a:pPr marL="0" lvl="0" indent="0" algn="ctr">
                        <a:lnSpc>
                          <a:spcPct val="150000"/>
                        </a:lnSpc>
                        <a:buFont typeface="Arial" panose="020B0604020202020204" pitchFamily="34" charset="0"/>
                        <a:buNone/>
                      </a:pPr>
                      <a:r>
                        <a:rPr lang="en-US" sz="2400" dirty="0">
                          <a:solidFill>
                            <a:schemeClr val="tx1"/>
                          </a:solidFill>
                          <a:latin typeface="Browallia New" panose="020B0604020202020204" pitchFamily="34" charset="-34"/>
                          <a:cs typeface="Browallia New" panose="020B0604020202020204" pitchFamily="34" charset="-34"/>
                        </a:rPr>
                        <a:t>Receiving androgen-deprivation therapy (bilateral orchiectomy or GnRH-agonist therapy) with an expected duration of such treatment for 12 or more months</a:t>
                      </a:r>
                    </a:p>
                  </a:txBody>
                  <a:tcPr/>
                </a:tc>
                <a:extLst>
                  <a:ext uri="{0D108BD9-81ED-4DB2-BD59-A6C34878D82A}">
                    <a16:rowId xmlns:a16="http://schemas.microsoft.com/office/drawing/2014/main" val="3562918788"/>
                  </a:ext>
                </a:extLst>
              </a:tr>
              <a:tr h="1251281">
                <a:tc vMerge="1">
                  <a:txBody>
                    <a:bodyPr/>
                    <a:lstStyle/>
                    <a:p>
                      <a:endParaRPr lang="en-US" sz="1800" dirty="0"/>
                    </a:p>
                  </a:txBody>
                  <a:tcPr/>
                </a:tc>
                <a:tc>
                  <a:txBody>
                    <a:bodyPr/>
                    <a:lstStyle/>
                    <a:p>
                      <a:pPr marL="0" lvl="0" indent="0" algn="ctr">
                        <a:lnSpc>
                          <a:spcPct val="150000"/>
                        </a:lnSpc>
                        <a:buFont typeface="Arial" panose="020B0604020202020204" pitchFamily="34" charset="0"/>
                        <a:buNone/>
                      </a:pPr>
                      <a:r>
                        <a:rPr lang="en-US" sz="2400" dirty="0">
                          <a:solidFill>
                            <a:schemeClr val="tx1"/>
                          </a:solidFill>
                          <a:latin typeface="Browallia New" panose="020B0604020202020204" pitchFamily="34" charset="-34"/>
                          <a:cs typeface="Browallia New" panose="020B0604020202020204" pitchFamily="34" charset="-34"/>
                        </a:rPr>
                        <a:t>Low bone mineral density (T score at the lumbar spine, total hip, or femoral neck of less than −1.0) at baseline or a history of an osteoporotic fracture</a:t>
                      </a:r>
                    </a:p>
                  </a:txBody>
                  <a:tcPr/>
                </a:tc>
                <a:extLst>
                  <a:ext uri="{0D108BD9-81ED-4DB2-BD59-A6C34878D82A}">
                    <a16:rowId xmlns:a16="http://schemas.microsoft.com/office/drawing/2014/main" val="3566602346"/>
                  </a:ext>
                </a:extLst>
              </a:tr>
              <a:tr h="681424">
                <a:tc vMerge="1">
                  <a:txBody>
                    <a:bodyPr/>
                    <a:lstStyle/>
                    <a:p>
                      <a:endParaRPr lang="en-US" sz="1800" dirty="0"/>
                    </a:p>
                  </a:txBody>
                  <a:tcPr/>
                </a:tc>
                <a:tc>
                  <a:txBody>
                    <a:bodyPr/>
                    <a:lstStyle/>
                    <a:p>
                      <a:pPr marL="0" lvl="0" indent="0" algn="ctr">
                        <a:lnSpc>
                          <a:spcPct val="150000"/>
                        </a:lnSpc>
                        <a:buFont typeface="Arial" panose="020B0604020202020204" pitchFamily="34" charset="0"/>
                        <a:buNone/>
                      </a:pPr>
                      <a:r>
                        <a:rPr lang="en-US" sz="2400" dirty="0">
                          <a:solidFill>
                            <a:schemeClr val="tx1"/>
                          </a:solidFill>
                          <a:latin typeface="Browallia New" panose="020B0604020202020204" pitchFamily="34" charset="-34"/>
                          <a:cs typeface="Browallia New" panose="020B0604020202020204" pitchFamily="34" charset="-34"/>
                        </a:rPr>
                        <a:t>Eastern Cooperative Oncology Group performance status score of 2 or less.</a:t>
                      </a:r>
                    </a:p>
                  </a:txBody>
                  <a:tcPr/>
                </a:tc>
                <a:extLst>
                  <a:ext uri="{0D108BD9-81ED-4DB2-BD59-A6C34878D82A}">
                    <a16:rowId xmlns:a16="http://schemas.microsoft.com/office/drawing/2014/main" val="918929444"/>
                  </a:ext>
                </a:extLst>
              </a:tr>
            </a:tbl>
          </a:graphicData>
        </a:graphic>
      </p:graphicFrame>
      <p:sp>
        <p:nvSpPr>
          <p:cNvPr id="6" name="TextBox 5">
            <a:extLst>
              <a:ext uri="{FF2B5EF4-FFF2-40B4-BE49-F238E27FC236}">
                <a16:creationId xmlns:a16="http://schemas.microsoft.com/office/drawing/2014/main" id="{4152B89A-9BF9-C597-36A5-61E99E9CACED}"/>
              </a:ext>
            </a:extLst>
          </p:cNvPr>
          <p:cNvSpPr txBox="1"/>
          <p:nvPr/>
        </p:nvSpPr>
        <p:spPr>
          <a:xfrm>
            <a:off x="5393634" y="6444476"/>
            <a:ext cx="6096000" cy="276999"/>
          </a:xfrm>
          <a:prstGeom prst="rect">
            <a:avLst/>
          </a:prstGeom>
          <a:noFill/>
        </p:spPr>
        <p:txBody>
          <a:bodyPr wrap="square">
            <a:spAutoFit/>
          </a:bodyPr>
          <a:lstStyle/>
          <a:p>
            <a:pPr algn="r"/>
            <a:r>
              <a:rPr lang="en-IN" sz="1200" dirty="0"/>
              <a:t>* N </a:t>
            </a:r>
            <a:r>
              <a:rPr lang="en-IN" sz="1200" dirty="0" err="1"/>
              <a:t>Engl</a:t>
            </a:r>
            <a:r>
              <a:rPr lang="en-IN" sz="1200" dirty="0"/>
              <a:t> J Med. 2009 Aug 20; 361(8): 745–755.</a:t>
            </a:r>
          </a:p>
        </p:txBody>
      </p:sp>
    </p:spTree>
    <p:extLst>
      <p:ext uri="{BB962C8B-B14F-4D97-AF65-F5344CB8AC3E}">
        <p14:creationId xmlns:p14="http://schemas.microsoft.com/office/powerpoint/2010/main" val="2754869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013"/>
            <a:ext cx="10515600" cy="940708"/>
          </a:xfrm>
        </p:spPr>
        <p:txBody>
          <a:bodyPr>
            <a:normAutofit fontScale="90000"/>
          </a:bodyPr>
          <a:lstStyle/>
          <a:p>
            <a:r>
              <a:rPr lang="en-US" dirty="0"/>
              <a:t>US FDA approved Indication # 2</a:t>
            </a:r>
            <a:br>
              <a:rPr lang="en-US" sz="3200" dirty="0"/>
            </a:br>
            <a:r>
              <a:rPr lang="en-US" sz="2000" dirty="0">
                <a:latin typeface="Arial" panose="020B0604020202020204"/>
                <a:cs typeface="+mj-cs"/>
              </a:rPr>
              <a:t>Treatment To Increase Bone Mass In Men With Osteoporosis</a:t>
            </a:r>
            <a:endParaRPr lang="en-US" dirty="0"/>
          </a:p>
        </p:txBody>
      </p:sp>
      <p:graphicFrame>
        <p:nvGraphicFramePr>
          <p:cNvPr id="4" name="Table 5">
            <a:extLst>
              <a:ext uri="{FF2B5EF4-FFF2-40B4-BE49-F238E27FC236}">
                <a16:creationId xmlns:a16="http://schemas.microsoft.com/office/drawing/2014/main" id="{93B15CCC-417D-7916-C66C-F0711327C08F}"/>
              </a:ext>
            </a:extLst>
          </p:cNvPr>
          <p:cNvGraphicFramePr>
            <a:graphicFrameLocks noGrp="1"/>
          </p:cNvGraphicFramePr>
          <p:nvPr>
            <p:extLst>
              <p:ext uri="{D42A27DB-BD31-4B8C-83A1-F6EECF244321}">
                <p14:modId xmlns:p14="http://schemas.microsoft.com/office/powerpoint/2010/main" val="3316832321"/>
              </p:ext>
            </p:extLst>
          </p:nvPr>
        </p:nvGraphicFramePr>
        <p:xfrm>
          <a:off x="838200" y="1185863"/>
          <a:ext cx="10515602" cy="4958279"/>
        </p:xfrm>
        <a:graphic>
          <a:graphicData uri="http://schemas.openxmlformats.org/drawingml/2006/table">
            <a:tbl>
              <a:tblPr firstRow="1" bandRow="1"/>
              <a:tblGrid>
                <a:gridCol w="1533525">
                  <a:extLst>
                    <a:ext uri="{9D8B030D-6E8A-4147-A177-3AD203B41FA5}">
                      <a16:colId xmlns:a16="http://schemas.microsoft.com/office/drawing/2014/main" val="2366287230"/>
                    </a:ext>
                  </a:extLst>
                </a:gridCol>
                <a:gridCol w="4529138">
                  <a:extLst>
                    <a:ext uri="{9D8B030D-6E8A-4147-A177-3AD203B41FA5}">
                      <a16:colId xmlns:a16="http://schemas.microsoft.com/office/drawing/2014/main" val="371629889"/>
                    </a:ext>
                  </a:extLst>
                </a:gridCol>
                <a:gridCol w="4452939">
                  <a:extLst>
                    <a:ext uri="{9D8B030D-6E8A-4147-A177-3AD203B41FA5}">
                      <a16:colId xmlns:a16="http://schemas.microsoft.com/office/drawing/2014/main" val="2976348808"/>
                    </a:ext>
                  </a:extLst>
                </a:gridCol>
              </a:tblGrid>
              <a:tr h="768194">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2400" b="1" dirty="0">
                          <a:solidFill>
                            <a:schemeClr val="bg1"/>
                          </a:solidFill>
                          <a:latin typeface="Browallia New" panose="020B0604020202020204" pitchFamily="34" charset="-34"/>
                          <a:cs typeface="Browallia New" panose="020B0604020202020204" pitchFamily="34" charset="-34"/>
                        </a:rPr>
                        <a:t>US FDA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Browallia New" panose="020B0604020202020204" pitchFamily="34" charset="-34"/>
                          <a:cs typeface="Browallia New" panose="020B0604020202020204" pitchFamily="34" charset="-34"/>
                        </a:rPr>
                        <a:t>Endocrine Society Clinical Practice Guideline 2012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2400" b="1" dirty="0">
                          <a:solidFill>
                            <a:schemeClr val="bg1"/>
                          </a:solidFill>
                          <a:latin typeface="Browallia New" panose="020B0604020202020204" pitchFamily="34" charset="-34"/>
                          <a:cs typeface="Browallia New" panose="020B0604020202020204" pitchFamily="34" charset="-34"/>
                        </a:rPr>
                        <a:t>Clinical data (ADAMO trial)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tcPr>
                </a:tc>
                <a:extLst>
                  <a:ext uri="{0D108BD9-81ED-4DB2-BD59-A6C34878D82A}">
                    <a16:rowId xmlns:a16="http://schemas.microsoft.com/office/drawing/2014/main" val="185023876"/>
                  </a:ext>
                </a:extLst>
              </a:tr>
              <a:tr h="1109614">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2400" dirty="0">
                          <a:latin typeface="Browallia New" panose="020B0604020202020204" pitchFamily="34" charset="-34"/>
                          <a:cs typeface="Browallia New" panose="020B0604020202020204" pitchFamily="34" charset="-34"/>
                        </a:rPr>
                        <a:t>Men with osteoporosis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Browallia New" panose="020B0604020202020204" pitchFamily="34" charset="-34"/>
                          <a:cs typeface="Browallia New" panose="020B0604020202020204" pitchFamily="34" charset="-34"/>
                        </a:rPr>
                        <a:t>Hip or vertebral fracture without major trauma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a:buFont typeface="Arial" panose="020B0604020202020204" pitchFamily="34" charset="0"/>
                        <a:buNone/>
                      </a:pPr>
                      <a:r>
                        <a:rPr lang="en-US" sz="2400" dirty="0">
                          <a:latin typeface="Browallia New" panose="020B0604020202020204" pitchFamily="34" charset="-34"/>
                          <a:cs typeface="Browallia New" panose="020B0604020202020204" pitchFamily="34" charset="-34"/>
                        </a:rPr>
                        <a:t>BMD T-score (based on male reference ranges) less than or equal to 2.0 and more than or equal to 3.5 at the LS or FN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0758099"/>
                  </a:ext>
                </a:extLst>
              </a:tr>
              <a:tr h="1300679">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2400" dirty="0">
                          <a:latin typeface="Browallia New" panose="020B0604020202020204" pitchFamily="34" charset="-34"/>
                          <a:cs typeface="Browallia New" panose="020B0604020202020204" pitchFamily="34" charset="-34"/>
                        </a:rPr>
                        <a:t>History of osteoporotic fracture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Browallia New" panose="020B0604020202020204" pitchFamily="34" charset="-34"/>
                          <a:cs typeface="Browallia New" panose="020B0604020202020204" pitchFamily="34" charset="-34"/>
                        </a:rPr>
                        <a:t>Men who are receiving long-term glucocorticoid therapy in pharmacological doses (e.g., prednisone or equivalent 7.5 mg/d)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indent="0" algn="ctr">
                        <a:buFont typeface="Arial" panose="020B0604020202020204" pitchFamily="34" charset="0"/>
                        <a:buNone/>
                      </a:pPr>
                      <a:r>
                        <a:rPr lang="en-US" sz="2400" dirty="0">
                          <a:latin typeface="Browallia New" panose="020B0604020202020204" pitchFamily="34" charset="-34"/>
                          <a:cs typeface="Browallia New" panose="020B0604020202020204" pitchFamily="34" charset="-34"/>
                        </a:rPr>
                        <a:t>or had a previous major osteoporotic fracture and a BMD T-score less than or equal to 1.0 and more than or equal to 3.5 at the LS or FN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918788"/>
                  </a:ext>
                </a:extLst>
              </a:tr>
              <a:tr h="1109614">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Browallia New" panose="020B0604020202020204" pitchFamily="34" charset="-34"/>
                          <a:cs typeface="Browallia New" panose="020B0604020202020204" pitchFamily="34" charset="-34"/>
                        </a:rPr>
                        <a:t>Multiple risk factors for fracture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Browallia New" panose="020B0604020202020204" pitchFamily="34" charset="-34"/>
                          <a:cs typeface="Browallia New" panose="020B0604020202020204" pitchFamily="34" charset="-34"/>
                        </a:rPr>
                        <a:t>Endocrine Society Clinical Practice Guideline 2012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latin typeface="Browallia New" panose="020B0604020202020204" pitchFamily="34" charset="-34"/>
                          <a:cs typeface="Browallia New" panose="020B0604020202020204" pitchFamily="34" charset="-34"/>
                        </a:rPr>
                        <a:t>And had at least two lumbar vertebrae, one femur, and one forearm evaluable by dual-energy x-ray absorptiometry (DXA).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6038720"/>
                  </a:ext>
                </a:extLst>
              </a:tr>
              <a:tr h="426774">
                <a:tc gridSpan="3">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r>
                        <a:rPr lang="en-US" sz="2400" dirty="0">
                          <a:latin typeface="Browallia New" panose="020B0604020202020204" pitchFamily="34" charset="-34"/>
                          <a:cs typeface="Browallia New" panose="020B0604020202020204" pitchFamily="34" charset="-34"/>
                        </a:rPr>
                        <a:t>*</a:t>
                      </a:r>
                      <a:r>
                        <a:rPr lang="it-IT" sz="2400" dirty="0">
                          <a:latin typeface="Browallia New" panose="020B0604020202020204" pitchFamily="34" charset="-34"/>
                          <a:cs typeface="Browallia New" panose="020B0604020202020204" pitchFamily="34" charset="-34"/>
                        </a:rPr>
                        <a:t>J Clin Endocrinol Metab. 2012;97(9):3161–9</a:t>
                      </a:r>
                      <a:endParaRPr lang="en-US" sz="2400" dirty="0">
                        <a:latin typeface="Browallia New" panose="020B0604020202020204" pitchFamily="34" charset="-34"/>
                        <a:cs typeface="Browallia New" panose="020B0604020202020204" pitchFamily="34"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dirty="0"/>
                    </a:p>
                  </a:txBody>
                  <a:tcPr/>
                </a:tc>
                <a:tc hMerge="1">
                  <a:txBody>
                    <a:bodyPr/>
                    <a:lstStyle/>
                    <a:p>
                      <a:endParaRPr lang="en-US" sz="1200" dirty="0"/>
                    </a:p>
                  </a:txBody>
                  <a:tcPr/>
                </a:tc>
                <a:extLst>
                  <a:ext uri="{0D108BD9-81ED-4DB2-BD59-A6C34878D82A}">
                    <a16:rowId xmlns:a16="http://schemas.microsoft.com/office/drawing/2014/main" val="2447609660"/>
                  </a:ext>
                </a:extLst>
              </a:tr>
            </a:tbl>
          </a:graphicData>
        </a:graphic>
      </p:graphicFrame>
    </p:spTree>
    <p:extLst>
      <p:ext uri="{BB962C8B-B14F-4D97-AF65-F5344CB8AC3E}">
        <p14:creationId xmlns:p14="http://schemas.microsoft.com/office/powerpoint/2010/main" val="2081797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822F18-687B-18A7-DB1E-01E605F5C58A}"/>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DB5C821-F24B-B527-74E8-09531DDFB104}"/>
              </a:ext>
            </a:extLst>
          </p:cNvPr>
          <p:cNvSpPr>
            <a:spLocks noGrp="1"/>
          </p:cNvSpPr>
          <p:nvPr>
            <p:ph type="ctrTitle"/>
          </p:nvPr>
        </p:nvSpPr>
        <p:spPr>
          <a:xfrm>
            <a:off x="1524000" y="2549525"/>
            <a:ext cx="9144000" cy="879475"/>
          </a:xfrm>
        </p:spPr>
        <p:txBody>
          <a:bodyPr>
            <a:normAutofit fontScale="90000"/>
          </a:bodyPr>
          <a:lstStyle/>
          <a:p>
            <a:r>
              <a:rPr lang="en-US" sz="8800" dirty="0">
                <a:solidFill>
                  <a:schemeClr val="bg1"/>
                </a:solidFill>
              </a:rPr>
              <a:t>Denosumab </a:t>
            </a:r>
          </a:p>
        </p:txBody>
      </p:sp>
      <p:sp>
        <p:nvSpPr>
          <p:cNvPr id="3" name="Subtitle 2">
            <a:extLst>
              <a:ext uri="{FF2B5EF4-FFF2-40B4-BE49-F238E27FC236}">
                <a16:creationId xmlns:a16="http://schemas.microsoft.com/office/drawing/2014/main" id="{7BC5E43F-D9CB-47CE-FDBA-17D0C11E3CCF}"/>
              </a:ext>
            </a:extLst>
          </p:cNvPr>
          <p:cNvSpPr>
            <a:spLocks noGrp="1"/>
          </p:cNvSpPr>
          <p:nvPr>
            <p:ph type="subTitle" idx="1"/>
          </p:nvPr>
        </p:nvSpPr>
        <p:spPr>
          <a:xfrm>
            <a:off x="1523999" y="3429000"/>
            <a:ext cx="9144000" cy="1075979"/>
          </a:xfrm>
        </p:spPr>
        <p:txBody>
          <a:bodyPr>
            <a:normAutofit fontScale="85000" lnSpcReduction="10000"/>
          </a:bodyPr>
          <a:lstStyle/>
          <a:p>
            <a:r>
              <a:rPr lang="en-US" sz="5400" b="1" dirty="0">
                <a:solidFill>
                  <a:srgbClr val="FFFF00"/>
                </a:solidFill>
              </a:rPr>
              <a:t>Section 7: Clinical Evidence </a:t>
            </a:r>
          </a:p>
        </p:txBody>
      </p:sp>
      <p:sp>
        <p:nvSpPr>
          <p:cNvPr id="5" name="Slide Number Placeholder 4">
            <a:extLst>
              <a:ext uri="{FF2B5EF4-FFF2-40B4-BE49-F238E27FC236}">
                <a16:creationId xmlns:a16="http://schemas.microsoft.com/office/drawing/2014/main" id="{3005F83C-3C24-5455-87D5-D578511DF374}"/>
              </a:ext>
            </a:extLst>
          </p:cNvPr>
          <p:cNvSpPr>
            <a:spLocks noGrp="1"/>
          </p:cNvSpPr>
          <p:nvPr>
            <p:ph type="sldNum" sz="quarter" idx="12"/>
          </p:nvPr>
        </p:nvSpPr>
        <p:spPr/>
        <p:txBody>
          <a:bodyPr/>
          <a:lstStyle/>
          <a:p>
            <a:fld id="{5701A45E-B6A1-4A37-93BE-03225125414E}" type="slidenum">
              <a:rPr lang="en-US" smtClean="0"/>
              <a:t>68</a:t>
            </a:fld>
            <a:endParaRPr lang="en-US"/>
          </a:p>
        </p:txBody>
      </p:sp>
      <p:sp>
        <p:nvSpPr>
          <p:cNvPr id="6" name="Rectangle 5">
            <a:extLst>
              <a:ext uri="{FF2B5EF4-FFF2-40B4-BE49-F238E27FC236}">
                <a16:creationId xmlns:a16="http://schemas.microsoft.com/office/drawing/2014/main" id="{F0D94AF9-E106-CDCC-08BD-97B0177E8AB2}"/>
              </a:ext>
            </a:extLst>
          </p:cNvPr>
          <p:cNvSpPr/>
          <p:nvPr/>
        </p:nvSpPr>
        <p:spPr>
          <a:xfrm>
            <a:off x="4399720" y="3406140"/>
            <a:ext cx="3392557"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8562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64AF84-431E-9D8D-BED3-4D76F704BE78}"/>
              </a:ext>
            </a:extLst>
          </p:cNvPr>
          <p:cNvSpPr/>
          <p:nvPr/>
        </p:nvSpPr>
        <p:spPr>
          <a:xfrm>
            <a:off x="675861" y="675861"/>
            <a:ext cx="10946296" cy="575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3F96125A-41D4-E978-27B2-583F802081AF}"/>
              </a:ext>
            </a:extLst>
          </p:cNvPr>
          <p:cNvSpPr>
            <a:spLocks noGrp="1"/>
          </p:cNvSpPr>
          <p:nvPr>
            <p:ph idx="1"/>
          </p:nvPr>
        </p:nvSpPr>
        <p:spPr>
          <a:xfrm>
            <a:off x="1488618" y="1674886"/>
            <a:ext cx="9865182" cy="4458048"/>
          </a:xfrm>
        </p:spPr>
        <p:txBody>
          <a:bodyPr/>
          <a:lstStyle/>
          <a:p>
            <a:endParaRPr lang="en-IN"/>
          </a:p>
        </p:txBody>
      </p:sp>
      <p:pic>
        <p:nvPicPr>
          <p:cNvPr id="5" name="Picture 4">
            <a:extLst>
              <a:ext uri="{FF2B5EF4-FFF2-40B4-BE49-F238E27FC236}">
                <a16:creationId xmlns:a16="http://schemas.microsoft.com/office/drawing/2014/main" id="{B2DD96D9-7DB2-54F3-90A8-A14E63A96220}"/>
              </a:ext>
            </a:extLst>
          </p:cNvPr>
          <p:cNvPicPr>
            <a:picLocks noChangeAspect="1"/>
          </p:cNvPicPr>
          <p:nvPr/>
        </p:nvPicPr>
        <p:blipFill>
          <a:blip r:embed="rId2"/>
          <a:stretch>
            <a:fillRect/>
          </a:stretch>
        </p:blipFill>
        <p:spPr>
          <a:xfrm>
            <a:off x="1412644" y="913161"/>
            <a:ext cx="9865182" cy="5148998"/>
          </a:xfrm>
          <a:prstGeom prst="rect">
            <a:avLst/>
          </a:prstGeom>
        </p:spPr>
      </p:pic>
      <p:sp>
        <p:nvSpPr>
          <p:cNvPr id="6" name="Frame 5">
            <a:extLst>
              <a:ext uri="{FF2B5EF4-FFF2-40B4-BE49-F238E27FC236}">
                <a16:creationId xmlns:a16="http://schemas.microsoft.com/office/drawing/2014/main" id="{24BF53A1-B3DB-566E-20A3-4429C3BF3870}"/>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Rectangle 6">
            <a:extLst>
              <a:ext uri="{FF2B5EF4-FFF2-40B4-BE49-F238E27FC236}">
                <a16:creationId xmlns:a16="http://schemas.microsoft.com/office/drawing/2014/main" id="{E32FC5CC-A092-947D-80D7-95EB37F6E30C}"/>
              </a:ext>
            </a:extLst>
          </p:cNvPr>
          <p:cNvSpPr/>
          <p:nvPr/>
        </p:nvSpPr>
        <p:spPr>
          <a:xfrm>
            <a:off x="2234398" y="3700910"/>
            <a:ext cx="2076226"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6E2074C-1694-388C-F976-8706F1AF2EA1}"/>
              </a:ext>
            </a:extLst>
          </p:cNvPr>
          <p:cNvSpPr/>
          <p:nvPr/>
        </p:nvSpPr>
        <p:spPr>
          <a:xfrm>
            <a:off x="6961719" y="3700910"/>
            <a:ext cx="3512179"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59B4B4F-CB49-09C4-E030-C43A005E2D9C}"/>
              </a:ext>
            </a:extLst>
          </p:cNvPr>
          <p:cNvSpPr/>
          <p:nvPr/>
        </p:nvSpPr>
        <p:spPr>
          <a:xfrm>
            <a:off x="4119818" y="4218852"/>
            <a:ext cx="4450833"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ED82220-9675-8CA3-D822-8150BFC0CB57}"/>
              </a:ext>
            </a:extLst>
          </p:cNvPr>
          <p:cNvSpPr/>
          <p:nvPr/>
        </p:nvSpPr>
        <p:spPr>
          <a:xfrm>
            <a:off x="774885" y="785996"/>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1</a:t>
            </a:r>
          </a:p>
        </p:txBody>
      </p:sp>
    </p:spTree>
    <p:extLst>
      <p:ext uri="{BB962C8B-B14F-4D97-AF65-F5344CB8AC3E}">
        <p14:creationId xmlns:p14="http://schemas.microsoft.com/office/powerpoint/2010/main" val="3991092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CBD392-53D4-551B-B1DE-3E6555266348}"/>
              </a:ext>
            </a:extLst>
          </p:cNvPr>
          <p:cNvSpPr>
            <a:spLocks noGrp="1"/>
          </p:cNvSpPr>
          <p:nvPr>
            <p:ph type="title"/>
          </p:nvPr>
        </p:nvSpPr>
        <p:spPr>
          <a:xfrm>
            <a:off x="39752" y="1417982"/>
            <a:ext cx="2840182" cy="3400426"/>
          </a:xfrm>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Parathyroid Hormone PTH </a:t>
            </a:r>
          </a:p>
        </p:txBody>
      </p:sp>
      <p:pic>
        <p:nvPicPr>
          <p:cNvPr id="4" name="Picture 3">
            <a:extLst>
              <a:ext uri="{FF2B5EF4-FFF2-40B4-BE49-F238E27FC236}">
                <a16:creationId xmlns:a16="http://schemas.microsoft.com/office/drawing/2014/main" id="{DB83840C-60C7-A20A-0709-3B266AA7D334}"/>
              </a:ext>
            </a:extLst>
          </p:cNvPr>
          <p:cNvPicPr>
            <a:picLocks noChangeAspect="1"/>
          </p:cNvPicPr>
          <p:nvPr/>
        </p:nvPicPr>
        <p:blipFill>
          <a:blip r:embed="rId2"/>
          <a:stretch>
            <a:fillRect/>
          </a:stretch>
        </p:blipFill>
        <p:spPr>
          <a:xfrm>
            <a:off x="48980" y="0"/>
            <a:ext cx="7084711" cy="6858000"/>
          </a:xfrm>
          <a:prstGeom prst="rect">
            <a:avLst/>
          </a:prstGeom>
        </p:spPr>
      </p:pic>
      <p:sp>
        <p:nvSpPr>
          <p:cNvPr id="5" name="Rectangle 4">
            <a:extLst>
              <a:ext uri="{FF2B5EF4-FFF2-40B4-BE49-F238E27FC236}">
                <a16:creationId xmlns:a16="http://schemas.microsoft.com/office/drawing/2014/main" id="{211B3DE2-2546-0D89-4F3D-E82360951DC4}"/>
              </a:ext>
            </a:extLst>
          </p:cNvPr>
          <p:cNvSpPr/>
          <p:nvPr/>
        </p:nvSpPr>
        <p:spPr>
          <a:xfrm>
            <a:off x="6008956" y="-1"/>
            <a:ext cx="1133963" cy="56984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E21AC07-2223-E284-2A24-F27232382B90}"/>
              </a:ext>
            </a:extLst>
          </p:cNvPr>
          <p:cNvSpPr/>
          <p:nvPr/>
        </p:nvSpPr>
        <p:spPr>
          <a:xfrm>
            <a:off x="7434468" y="384312"/>
            <a:ext cx="4465982" cy="6089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IN" b="1" dirty="0"/>
              <a:t>PTH Causes</a:t>
            </a:r>
          </a:p>
          <a:p>
            <a:pPr algn="just">
              <a:lnSpc>
                <a:spcPct val="150000"/>
              </a:lnSpc>
            </a:pPr>
            <a:r>
              <a:rPr lang="en-IN" dirty="0"/>
              <a:t> </a:t>
            </a:r>
          </a:p>
          <a:p>
            <a:pPr marL="285750" indent="-285750" algn="just">
              <a:lnSpc>
                <a:spcPct val="150000"/>
              </a:lnSpc>
              <a:buFont typeface="Arial" panose="020B0604020202020204" pitchFamily="34" charset="0"/>
              <a:buChar char="•"/>
            </a:pPr>
            <a:r>
              <a:rPr lang="en-IN" dirty="0">
                <a:solidFill>
                  <a:schemeClr val="bg1"/>
                </a:solidFill>
              </a:rPr>
              <a:t>Bones to release Calcium in Blood stream (Increase Osteoclast)</a:t>
            </a:r>
          </a:p>
          <a:p>
            <a:pPr marL="285750" indent="-285750" algn="just">
              <a:lnSpc>
                <a:spcPct val="150000"/>
              </a:lnSpc>
              <a:buFont typeface="Arial" panose="020B0604020202020204" pitchFamily="34" charset="0"/>
              <a:buChar char="•"/>
            </a:pPr>
            <a:endParaRPr lang="en-IN" dirty="0">
              <a:solidFill>
                <a:schemeClr val="bg1"/>
              </a:solidFill>
            </a:endParaRPr>
          </a:p>
          <a:p>
            <a:pPr marL="285750" indent="-285750" algn="just">
              <a:lnSpc>
                <a:spcPct val="150000"/>
              </a:lnSpc>
              <a:buFont typeface="Arial" panose="020B0604020202020204" pitchFamily="34" charset="0"/>
              <a:buChar char="•"/>
            </a:pPr>
            <a:r>
              <a:rPr lang="en-GB" dirty="0">
                <a:solidFill>
                  <a:schemeClr val="bg1"/>
                </a:solidFill>
              </a:rPr>
              <a:t>increases the calcium absorption in the intestine by food through its impacts and affects the metabolism of vitamin D</a:t>
            </a:r>
          </a:p>
          <a:p>
            <a:pPr marL="285750" indent="-285750" algn="just">
              <a:lnSpc>
                <a:spcPct val="150000"/>
              </a:lnSpc>
              <a:buFont typeface="Arial" panose="020B0604020202020204" pitchFamily="34" charset="0"/>
              <a:buChar char="•"/>
            </a:pPr>
            <a:endParaRPr lang="en-GB" b="0" i="0" dirty="0">
              <a:solidFill>
                <a:schemeClr val="bg1"/>
              </a:solidFill>
              <a:effectLst/>
            </a:endParaRPr>
          </a:p>
          <a:p>
            <a:pPr marL="285750" indent="-285750" algn="just">
              <a:lnSpc>
                <a:spcPct val="150000"/>
              </a:lnSpc>
              <a:buFont typeface="Arial" panose="020B0604020202020204" pitchFamily="34" charset="0"/>
              <a:buChar char="•"/>
            </a:pPr>
            <a:r>
              <a:rPr lang="en-GB" dirty="0">
                <a:solidFill>
                  <a:schemeClr val="bg1"/>
                </a:solidFill>
              </a:rPr>
              <a:t>M</a:t>
            </a:r>
            <a:r>
              <a:rPr lang="en-GB" b="0" i="0" dirty="0">
                <a:solidFill>
                  <a:schemeClr val="bg1"/>
                </a:solidFill>
                <a:effectLst/>
              </a:rPr>
              <a:t>inimizes the calcium loss in the urine and also stimulates active vitamin D formation in the kidneys.</a:t>
            </a:r>
            <a:endParaRPr lang="en-IN" dirty="0">
              <a:solidFill>
                <a:schemeClr val="bg1"/>
              </a:solidFill>
            </a:endParaRPr>
          </a:p>
          <a:p>
            <a:pPr algn="ctr"/>
            <a:endParaRPr lang="en-IN" dirty="0"/>
          </a:p>
        </p:txBody>
      </p:sp>
    </p:spTree>
    <p:extLst>
      <p:ext uri="{BB962C8B-B14F-4D97-AF65-F5344CB8AC3E}">
        <p14:creationId xmlns:p14="http://schemas.microsoft.com/office/powerpoint/2010/main" val="2458307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CB88-11B5-0F97-9CD6-2BEEB94C54D9}"/>
              </a:ext>
            </a:extLst>
          </p:cNvPr>
          <p:cNvSpPr>
            <a:spLocks noGrp="1"/>
          </p:cNvSpPr>
          <p:nvPr>
            <p:ph type="title"/>
          </p:nvPr>
        </p:nvSpPr>
        <p:spPr/>
        <p:txBody>
          <a:bodyPr>
            <a:normAutofit fontScale="90000"/>
          </a:bodyPr>
          <a:lstStyle/>
          <a:p>
            <a:r>
              <a:rPr lang="en-IN" dirty="0"/>
              <a:t>Study Design</a:t>
            </a:r>
          </a:p>
        </p:txBody>
      </p:sp>
      <p:sp>
        <p:nvSpPr>
          <p:cNvPr id="3" name="Content Placeholder 2">
            <a:extLst>
              <a:ext uri="{FF2B5EF4-FFF2-40B4-BE49-F238E27FC236}">
                <a16:creationId xmlns:a16="http://schemas.microsoft.com/office/drawing/2014/main" id="{C606C69F-902F-AD65-208D-1F670A36266E}"/>
              </a:ext>
            </a:extLst>
          </p:cNvPr>
          <p:cNvSpPr>
            <a:spLocks noGrp="1"/>
          </p:cNvSpPr>
          <p:nvPr>
            <p:ph idx="1"/>
          </p:nvPr>
        </p:nvSpPr>
        <p:spPr/>
        <p:txBody>
          <a:bodyPr/>
          <a:lstStyle/>
          <a:p>
            <a:pPr marL="0" indent="0" algn="just">
              <a:buNone/>
            </a:pPr>
            <a:r>
              <a:rPr lang="en-GB" b="1" dirty="0"/>
              <a:t>Randomized, multinational, double-blind, phase 3 study assessing the effects of Denosumab vs placebo on BMD and new vertebral fractures</a:t>
            </a:r>
            <a:endParaRPr lang="en-IN" b="1" dirty="0"/>
          </a:p>
        </p:txBody>
      </p:sp>
      <p:pic>
        <p:nvPicPr>
          <p:cNvPr id="4" name="Picture 3">
            <a:extLst>
              <a:ext uri="{FF2B5EF4-FFF2-40B4-BE49-F238E27FC236}">
                <a16:creationId xmlns:a16="http://schemas.microsoft.com/office/drawing/2014/main" id="{0ED3A88E-E31A-3FEE-6D3A-F02AC0C41243}"/>
              </a:ext>
            </a:extLst>
          </p:cNvPr>
          <p:cNvPicPr>
            <a:picLocks noChangeAspect="1"/>
          </p:cNvPicPr>
          <p:nvPr/>
        </p:nvPicPr>
        <p:blipFill>
          <a:blip r:embed="rId2"/>
          <a:stretch>
            <a:fillRect/>
          </a:stretch>
        </p:blipFill>
        <p:spPr>
          <a:xfrm>
            <a:off x="1056331" y="3150704"/>
            <a:ext cx="10297469" cy="2422232"/>
          </a:xfrm>
          <a:prstGeom prst="rect">
            <a:avLst/>
          </a:prstGeom>
        </p:spPr>
      </p:pic>
      <p:sp>
        <p:nvSpPr>
          <p:cNvPr id="6" name="TextBox 5">
            <a:extLst>
              <a:ext uri="{FF2B5EF4-FFF2-40B4-BE49-F238E27FC236}">
                <a16:creationId xmlns:a16="http://schemas.microsoft.com/office/drawing/2014/main" id="{893C740F-EBC7-CEBB-D8A5-A5EB965DC9BF}"/>
              </a:ext>
            </a:extLst>
          </p:cNvPr>
          <p:cNvSpPr txBox="1"/>
          <p:nvPr/>
        </p:nvSpPr>
        <p:spPr>
          <a:xfrm>
            <a:off x="5539409" y="3277312"/>
            <a:ext cx="1789043" cy="461665"/>
          </a:xfrm>
          <a:prstGeom prst="rect">
            <a:avLst/>
          </a:prstGeom>
          <a:solidFill>
            <a:schemeClr val="bg1"/>
          </a:solidFill>
        </p:spPr>
        <p:txBody>
          <a:bodyPr wrap="square">
            <a:spAutoFit/>
          </a:bodyPr>
          <a:lstStyle/>
          <a:p>
            <a:pPr algn="r"/>
            <a:r>
              <a:rPr lang="en-GB" sz="2400" dirty="0">
                <a:solidFill>
                  <a:srgbClr val="878786"/>
                </a:solidFill>
              </a:rPr>
              <a:t>Denosumab</a:t>
            </a:r>
            <a:r>
              <a:rPr lang="en-GB" sz="2400" dirty="0"/>
              <a:t> </a:t>
            </a:r>
            <a:endParaRPr lang="en-IN" sz="2400" dirty="0"/>
          </a:p>
        </p:txBody>
      </p:sp>
      <p:sp>
        <p:nvSpPr>
          <p:cNvPr id="7" name="TextBox 6">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38712772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1CC5-AE91-BFD7-6685-E85A6206F6A1}"/>
              </a:ext>
            </a:extLst>
          </p:cNvPr>
          <p:cNvSpPr>
            <a:spLocks noGrp="1"/>
          </p:cNvSpPr>
          <p:nvPr>
            <p:ph type="title"/>
          </p:nvPr>
        </p:nvSpPr>
        <p:spPr/>
        <p:txBody>
          <a:bodyPr>
            <a:normAutofit fontScale="90000"/>
          </a:bodyPr>
          <a:lstStyle/>
          <a:p>
            <a:r>
              <a:rPr lang="en-IN" dirty="0"/>
              <a:t>Inclusion Criteria: </a:t>
            </a:r>
          </a:p>
        </p:txBody>
      </p:sp>
      <p:sp>
        <p:nvSpPr>
          <p:cNvPr id="3" name="Content Placeholder 2">
            <a:extLst>
              <a:ext uri="{FF2B5EF4-FFF2-40B4-BE49-F238E27FC236}">
                <a16:creationId xmlns:a16="http://schemas.microsoft.com/office/drawing/2014/main" id="{32DF8914-DE0E-8F7C-81EE-80159533F415}"/>
              </a:ext>
            </a:extLst>
          </p:cNvPr>
          <p:cNvSpPr>
            <a:spLocks noGrp="1"/>
          </p:cNvSpPr>
          <p:nvPr>
            <p:ph idx="1"/>
          </p:nvPr>
        </p:nvSpPr>
        <p:spPr>
          <a:xfrm>
            <a:off x="838200" y="1146737"/>
            <a:ext cx="10515600" cy="5192030"/>
          </a:xfrm>
        </p:spPr>
        <p:txBody>
          <a:bodyPr>
            <a:normAutofit fontScale="92500" lnSpcReduction="10000"/>
          </a:bodyPr>
          <a:lstStyle/>
          <a:p>
            <a:r>
              <a:rPr lang="en-GB" dirty="0"/>
              <a:t>Men were stratified according to </a:t>
            </a:r>
          </a:p>
          <a:p>
            <a:pPr lvl="1">
              <a:lnSpc>
                <a:spcPct val="120000"/>
              </a:lnSpc>
            </a:pPr>
            <a:r>
              <a:rPr lang="en-GB" dirty="0"/>
              <a:t>Duration of androgen-deprivation therapy (ADT) ( 6 months or &gt; 6 months) and </a:t>
            </a:r>
          </a:p>
          <a:p>
            <a:pPr lvl="1">
              <a:lnSpc>
                <a:spcPct val="120000"/>
              </a:lnSpc>
            </a:pPr>
            <a:r>
              <a:rPr lang="en-GB" dirty="0"/>
              <a:t>Age ( 70 years or &lt; 70 years). </a:t>
            </a:r>
          </a:p>
          <a:p>
            <a:r>
              <a:rPr lang="en-GB" dirty="0"/>
              <a:t>Men less than 70 years of age had either a </a:t>
            </a:r>
          </a:p>
          <a:p>
            <a:pPr lvl="1">
              <a:lnSpc>
                <a:spcPct val="120000"/>
              </a:lnSpc>
            </a:pPr>
            <a:r>
              <a:rPr lang="en-GB" dirty="0"/>
              <a:t>BMD T-score at the lumbar spine, total hip, or femoral neck between –1.0 and –4.0, or </a:t>
            </a:r>
          </a:p>
          <a:p>
            <a:pPr lvl="1">
              <a:lnSpc>
                <a:spcPct val="120000"/>
              </a:lnSpc>
            </a:pPr>
            <a:r>
              <a:rPr lang="en-GB" dirty="0"/>
              <a:t>A history of an osteoporotic fracture.</a:t>
            </a:r>
          </a:p>
          <a:p>
            <a:r>
              <a:rPr lang="en-GB" dirty="0"/>
              <a:t>Patients were instructed to take  </a:t>
            </a:r>
          </a:p>
          <a:p>
            <a:pPr lvl="1">
              <a:lnSpc>
                <a:spcPct val="120000"/>
              </a:lnSpc>
            </a:pPr>
            <a:r>
              <a:rPr lang="en-GB" dirty="0"/>
              <a:t>1000 mg of calcium and  </a:t>
            </a:r>
          </a:p>
          <a:p>
            <a:pPr lvl="1">
              <a:lnSpc>
                <a:spcPct val="120000"/>
              </a:lnSpc>
            </a:pPr>
            <a:r>
              <a:rPr lang="en-GB" dirty="0"/>
              <a:t>400 IU of vitamin D supplementation daily.</a:t>
            </a:r>
            <a:endParaRPr lang="en-IN" dirty="0"/>
          </a:p>
        </p:txBody>
      </p:sp>
      <p:sp>
        <p:nvSpPr>
          <p:cNvPr id="4" name="TextBox 3">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375893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4650-F148-A42B-D128-0BF8DA9BE445}"/>
              </a:ext>
            </a:extLst>
          </p:cNvPr>
          <p:cNvSpPr>
            <a:spLocks noGrp="1"/>
          </p:cNvSpPr>
          <p:nvPr>
            <p:ph type="title"/>
          </p:nvPr>
        </p:nvSpPr>
        <p:spPr/>
        <p:txBody>
          <a:bodyPr>
            <a:normAutofit fontScale="90000"/>
          </a:bodyPr>
          <a:lstStyle/>
          <a:p>
            <a:r>
              <a:rPr lang="en-IN" dirty="0"/>
              <a:t>Endpoints</a:t>
            </a:r>
          </a:p>
        </p:txBody>
      </p:sp>
      <p:sp>
        <p:nvSpPr>
          <p:cNvPr id="3" name="Content Placeholder 2">
            <a:extLst>
              <a:ext uri="{FF2B5EF4-FFF2-40B4-BE49-F238E27FC236}">
                <a16:creationId xmlns:a16="http://schemas.microsoft.com/office/drawing/2014/main" id="{64097106-2D6F-6B27-75D1-42DACA5BB80B}"/>
              </a:ext>
            </a:extLst>
          </p:cNvPr>
          <p:cNvSpPr>
            <a:spLocks noGrp="1"/>
          </p:cNvSpPr>
          <p:nvPr>
            <p:ph idx="1"/>
          </p:nvPr>
        </p:nvSpPr>
        <p:spPr>
          <a:xfrm>
            <a:off x="838200" y="974460"/>
            <a:ext cx="10515600" cy="5631484"/>
          </a:xfrm>
        </p:spPr>
        <p:txBody>
          <a:bodyPr>
            <a:normAutofit/>
          </a:bodyPr>
          <a:lstStyle/>
          <a:p>
            <a:pPr algn="just" fontAlgn="base"/>
            <a:r>
              <a:rPr lang="en-GB" b="1" i="0" dirty="0">
                <a:solidFill>
                  <a:srgbClr val="002060"/>
                </a:solidFill>
                <a:effectLst/>
              </a:rPr>
              <a:t>Primary Endpoint:</a:t>
            </a:r>
          </a:p>
          <a:p>
            <a:pPr lvl="1" algn="just" fontAlgn="base"/>
            <a:r>
              <a:rPr lang="en-GB" b="1" i="0" dirty="0">
                <a:solidFill>
                  <a:srgbClr val="242324"/>
                </a:solidFill>
                <a:effectLst/>
              </a:rPr>
              <a:t>Percent change in:</a:t>
            </a:r>
            <a:r>
              <a:rPr lang="en-GB" b="0" i="0" dirty="0">
                <a:solidFill>
                  <a:srgbClr val="242324"/>
                </a:solidFill>
                <a:effectLst/>
              </a:rPr>
              <a:t> Lumbar spine BMD from baseline to 24 months</a:t>
            </a:r>
          </a:p>
          <a:p>
            <a:pPr algn="just" fontAlgn="base"/>
            <a:r>
              <a:rPr lang="en-GB" b="1" i="0" dirty="0">
                <a:solidFill>
                  <a:srgbClr val="002060"/>
                </a:solidFill>
                <a:effectLst/>
              </a:rPr>
              <a:t>Secondary Endpoints:</a:t>
            </a:r>
          </a:p>
          <a:p>
            <a:pPr lvl="1" algn="just" fontAlgn="base"/>
            <a:r>
              <a:rPr lang="en-GB" b="1" i="0" dirty="0">
                <a:solidFill>
                  <a:srgbClr val="2B2B2B"/>
                </a:solidFill>
                <a:effectLst/>
              </a:rPr>
              <a:t>Incidence of: </a:t>
            </a:r>
            <a:r>
              <a:rPr lang="en-GB" b="0" i="0" dirty="0">
                <a:solidFill>
                  <a:srgbClr val="2B2B2B"/>
                </a:solidFill>
                <a:effectLst/>
              </a:rPr>
              <a:t>Newly diagnosed vertebral fracture through 36 months</a:t>
            </a:r>
          </a:p>
          <a:p>
            <a:pPr lvl="1" algn="just" fontAlgn="base"/>
            <a:r>
              <a:rPr lang="en-GB" b="1" i="0" dirty="0">
                <a:solidFill>
                  <a:srgbClr val="2B2B2B"/>
                </a:solidFill>
                <a:effectLst/>
              </a:rPr>
              <a:t>Percent change in:</a:t>
            </a:r>
          </a:p>
          <a:p>
            <a:pPr lvl="2" algn="just" fontAlgn="base">
              <a:lnSpc>
                <a:spcPct val="120000"/>
              </a:lnSpc>
              <a:buFont typeface="Arial" panose="020B0604020202020204" pitchFamily="34" charset="0"/>
              <a:buChar char="•"/>
            </a:pPr>
            <a:r>
              <a:rPr lang="en-GB" b="0" i="0" dirty="0">
                <a:solidFill>
                  <a:srgbClr val="2B2B2B"/>
                </a:solidFill>
                <a:effectLst/>
              </a:rPr>
              <a:t>Lumbar spine BMD from baseline to 36 months</a:t>
            </a:r>
          </a:p>
          <a:p>
            <a:pPr lvl="2" algn="just" fontAlgn="base">
              <a:lnSpc>
                <a:spcPct val="120000"/>
              </a:lnSpc>
              <a:buFont typeface="Arial" panose="020B0604020202020204" pitchFamily="34" charset="0"/>
              <a:buChar char="•"/>
            </a:pPr>
            <a:r>
              <a:rPr lang="en-GB" b="0" i="0" dirty="0">
                <a:solidFill>
                  <a:srgbClr val="2B2B2B"/>
                </a:solidFill>
                <a:effectLst/>
              </a:rPr>
              <a:t>Total hip BMD from baseline to 36 months</a:t>
            </a:r>
          </a:p>
          <a:p>
            <a:pPr lvl="2" algn="just" fontAlgn="base">
              <a:lnSpc>
                <a:spcPct val="120000"/>
              </a:lnSpc>
              <a:buFont typeface="Arial" panose="020B0604020202020204" pitchFamily="34" charset="0"/>
              <a:buChar char="•"/>
            </a:pPr>
            <a:r>
              <a:rPr lang="en-GB" b="0" i="0" dirty="0">
                <a:solidFill>
                  <a:srgbClr val="2B2B2B"/>
                </a:solidFill>
                <a:effectLst/>
              </a:rPr>
              <a:t>Femoral neck BMD from baseline to 36 months</a:t>
            </a:r>
          </a:p>
          <a:p>
            <a:endParaRPr lang="en-IN" sz="2400" dirty="0"/>
          </a:p>
        </p:txBody>
      </p:sp>
      <p:sp>
        <p:nvSpPr>
          <p:cNvPr id="4" name="TextBox 3">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2794961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BD5F41-16BF-F42D-9AD6-27930EED5C77}"/>
              </a:ext>
            </a:extLst>
          </p:cNvPr>
          <p:cNvSpPr/>
          <p:nvPr/>
        </p:nvSpPr>
        <p:spPr>
          <a:xfrm>
            <a:off x="9674087" y="1204695"/>
            <a:ext cx="1679713" cy="4896582"/>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071ED17-06BD-BD9A-5202-D06564F93435}"/>
              </a:ext>
            </a:extLst>
          </p:cNvPr>
          <p:cNvSpPr>
            <a:spLocks noGrp="1"/>
          </p:cNvSpPr>
          <p:nvPr>
            <p:ph type="title"/>
          </p:nvPr>
        </p:nvSpPr>
        <p:spPr>
          <a:xfrm>
            <a:off x="838200" y="234821"/>
            <a:ext cx="10770704" cy="675595"/>
          </a:xfrm>
        </p:spPr>
        <p:txBody>
          <a:bodyPr>
            <a:normAutofit fontScale="90000"/>
          </a:bodyPr>
          <a:lstStyle/>
          <a:p>
            <a:r>
              <a:rPr lang="en-IN" dirty="0"/>
              <a:t>Efficacy: </a:t>
            </a:r>
            <a:r>
              <a:rPr lang="en-IN" dirty="0">
                <a:solidFill>
                  <a:srgbClr val="FF0000"/>
                </a:solidFill>
              </a:rPr>
              <a:t>At 24 Month </a:t>
            </a:r>
            <a:r>
              <a:rPr lang="en-GB" b="0" dirty="0"/>
              <a:t>A significant increase in BMD at the lumbar spine compared with placebo (p &lt; 0.0001; </a:t>
            </a:r>
            <a:r>
              <a:rPr lang="en-GB" dirty="0">
                <a:solidFill>
                  <a:srgbClr val="FF0000"/>
                </a:solidFill>
              </a:rPr>
              <a:t>Primary Endpoint</a:t>
            </a:r>
            <a:r>
              <a:rPr lang="en-GB" b="0" dirty="0"/>
              <a:t>)</a:t>
            </a:r>
            <a:endParaRPr lang="en-IN" b="0" dirty="0"/>
          </a:p>
        </p:txBody>
      </p:sp>
      <p:pic>
        <p:nvPicPr>
          <p:cNvPr id="4" name="Picture 3">
            <a:extLst>
              <a:ext uri="{FF2B5EF4-FFF2-40B4-BE49-F238E27FC236}">
                <a16:creationId xmlns:a16="http://schemas.microsoft.com/office/drawing/2014/main" id="{43EED998-9265-D2C1-741F-77561B20196C}"/>
              </a:ext>
            </a:extLst>
          </p:cNvPr>
          <p:cNvPicPr>
            <a:picLocks noChangeAspect="1"/>
          </p:cNvPicPr>
          <p:nvPr/>
        </p:nvPicPr>
        <p:blipFill>
          <a:blip r:embed="rId2"/>
          <a:stretch>
            <a:fillRect/>
          </a:stretch>
        </p:blipFill>
        <p:spPr>
          <a:xfrm>
            <a:off x="1586707" y="2400431"/>
            <a:ext cx="9611381" cy="3778502"/>
          </a:xfrm>
          <a:prstGeom prst="rect">
            <a:avLst/>
          </a:prstGeom>
        </p:spPr>
      </p:pic>
      <p:sp>
        <p:nvSpPr>
          <p:cNvPr id="6" name="TextBox 5">
            <a:extLst>
              <a:ext uri="{FF2B5EF4-FFF2-40B4-BE49-F238E27FC236}">
                <a16:creationId xmlns:a16="http://schemas.microsoft.com/office/drawing/2014/main" id="{7ABB004B-D25C-9847-5EF3-DA513A1A0757}"/>
              </a:ext>
            </a:extLst>
          </p:cNvPr>
          <p:cNvSpPr txBox="1"/>
          <p:nvPr/>
        </p:nvSpPr>
        <p:spPr>
          <a:xfrm>
            <a:off x="838200" y="1204694"/>
            <a:ext cx="8743122" cy="95410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algn="ctr"/>
            <a:r>
              <a:rPr lang="en-GB" sz="2800" dirty="0">
                <a:solidFill>
                  <a:schemeClr val="bg1"/>
                </a:solidFill>
                <a:latin typeface="Browallia New" panose="020B0604020202020204" pitchFamily="34" charset="-34"/>
                <a:cs typeface="Browallia New" panose="020B0604020202020204" pitchFamily="34" charset="-34"/>
              </a:rPr>
              <a:t>At 24 months, bone mineral density of the lumbar spine had increased by </a:t>
            </a:r>
            <a:r>
              <a:rPr lang="en-GB" sz="2800" b="1" dirty="0">
                <a:solidFill>
                  <a:srgbClr val="FFFF00"/>
                </a:solidFill>
                <a:latin typeface="Browallia New" panose="020B0604020202020204" pitchFamily="34" charset="-34"/>
                <a:cs typeface="Browallia New" panose="020B0604020202020204" pitchFamily="34" charset="-34"/>
              </a:rPr>
              <a:t>5.6% in the Denosumab</a:t>
            </a:r>
            <a:r>
              <a:rPr lang="en-GB" sz="2800" dirty="0">
                <a:solidFill>
                  <a:schemeClr val="bg1"/>
                </a:solidFill>
                <a:latin typeface="Browallia New" panose="020B0604020202020204" pitchFamily="34" charset="-34"/>
                <a:cs typeface="Browallia New" panose="020B0604020202020204" pitchFamily="34" charset="-34"/>
              </a:rPr>
              <a:t> group as compared with a </a:t>
            </a:r>
            <a:r>
              <a:rPr lang="en-GB" sz="2800" b="1" dirty="0">
                <a:solidFill>
                  <a:srgbClr val="FFFF00"/>
                </a:solidFill>
                <a:latin typeface="Browallia New" panose="020B0604020202020204" pitchFamily="34" charset="-34"/>
                <a:cs typeface="Browallia New" panose="020B0604020202020204" pitchFamily="34" charset="-34"/>
              </a:rPr>
              <a:t>loss of 1.0% </a:t>
            </a:r>
            <a:r>
              <a:rPr lang="en-GB" sz="2800" dirty="0">
                <a:solidFill>
                  <a:schemeClr val="bg1"/>
                </a:solidFill>
                <a:latin typeface="Browallia New" panose="020B0604020202020204" pitchFamily="34" charset="-34"/>
                <a:cs typeface="Browallia New" panose="020B0604020202020204" pitchFamily="34" charset="-34"/>
              </a:rPr>
              <a:t>in the </a:t>
            </a:r>
            <a:r>
              <a:rPr lang="en-GB" sz="2800" b="1" dirty="0">
                <a:solidFill>
                  <a:srgbClr val="FFFF00"/>
                </a:solidFill>
                <a:latin typeface="Browallia New" panose="020B0604020202020204" pitchFamily="34" charset="-34"/>
                <a:cs typeface="Browallia New" panose="020B0604020202020204" pitchFamily="34" charset="-34"/>
              </a:rPr>
              <a:t>placebo group</a:t>
            </a:r>
            <a:endParaRPr lang="en-IN" sz="2800" b="1" dirty="0">
              <a:solidFill>
                <a:srgbClr val="FFFF00"/>
              </a:solidFill>
              <a:latin typeface="Browallia New" panose="020B0604020202020204" pitchFamily="34" charset="-34"/>
              <a:cs typeface="Browallia New" panose="020B0604020202020204" pitchFamily="34" charset="-34"/>
            </a:endParaRPr>
          </a:p>
        </p:txBody>
      </p:sp>
      <p:sp>
        <p:nvSpPr>
          <p:cNvPr id="8" name="TextBox 7">
            <a:extLst>
              <a:ext uri="{FF2B5EF4-FFF2-40B4-BE49-F238E27FC236}">
                <a16:creationId xmlns:a16="http://schemas.microsoft.com/office/drawing/2014/main" id="{7BEE65DE-86CB-7F6E-6529-31F74CE1C07C}"/>
              </a:ext>
            </a:extLst>
          </p:cNvPr>
          <p:cNvSpPr txBox="1"/>
          <p:nvPr/>
        </p:nvSpPr>
        <p:spPr>
          <a:xfrm>
            <a:off x="9674086" y="1229945"/>
            <a:ext cx="1679713" cy="1938992"/>
          </a:xfrm>
          <a:prstGeom prst="rect">
            <a:avLst/>
          </a:prstGeom>
          <a:noFill/>
        </p:spPr>
        <p:txBody>
          <a:bodyPr wrap="square">
            <a:spAutoFit/>
          </a:bodyPr>
          <a:lstStyle/>
          <a:p>
            <a:pPr algn="ctr"/>
            <a:r>
              <a:rPr lang="en-GB" sz="2400" dirty="0">
                <a:latin typeface="Browallia New" panose="020B0604020202020204" pitchFamily="34" charset="-34"/>
                <a:cs typeface="Browallia New" panose="020B0604020202020204" pitchFamily="34" charset="-34"/>
              </a:rPr>
              <a:t>The Bone Mineral Density At The Lumbar Spine Was Increased By</a:t>
            </a:r>
            <a:endParaRPr lang="en-IN" sz="2400" dirty="0">
              <a:latin typeface="Browallia New" panose="020B0604020202020204" pitchFamily="34" charset="-34"/>
              <a:cs typeface="Browallia New" panose="020B0604020202020204" pitchFamily="34" charset="-34"/>
            </a:endParaRPr>
          </a:p>
        </p:txBody>
      </p:sp>
      <p:sp>
        <p:nvSpPr>
          <p:cNvPr id="10" name="TextBox 9">
            <a:extLst>
              <a:ext uri="{FF2B5EF4-FFF2-40B4-BE49-F238E27FC236}">
                <a16:creationId xmlns:a16="http://schemas.microsoft.com/office/drawing/2014/main" id="{E19F9988-F2D6-49ED-2D50-E48327D7EDC5}"/>
              </a:ext>
            </a:extLst>
          </p:cNvPr>
          <p:cNvSpPr txBox="1"/>
          <p:nvPr/>
        </p:nvSpPr>
        <p:spPr>
          <a:xfrm>
            <a:off x="7726018" y="2190256"/>
            <a:ext cx="914399" cy="307777"/>
          </a:xfrm>
          <a:prstGeom prst="rect">
            <a:avLst/>
          </a:prstGeom>
          <a:solidFill>
            <a:schemeClr val="bg1"/>
          </a:solidFill>
        </p:spPr>
        <p:txBody>
          <a:bodyPr wrap="square">
            <a:spAutoFit/>
          </a:bodyPr>
          <a:lstStyle/>
          <a:p>
            <a:pPr algn="r"/>
            <a:r>
              <a:rPr lang="en-GB" sz="1400" b="1" spc="-150" dirty="0">
                <a:solidFill>
                  <a:srgbClr val="878786"/>
                </a:solidFill>
              </a:rPr>
              <a:t>Denosumab</a:t>
            </a:r>
            <a:r>
              <a:rPr lang="en-GB" sz="1400" b="1" spc="-150" dirty="0"/>
              <a:t> </a:t>
            </a:r>
            <a:endParaRPr lang="en-IN" sz="1400" b="1" spc="-150" dirty="0"/>
          </a:p>
        </p:txBody>
      </p:sp>
      <p:sp>
        <p:nvSpPr>
          <p:cNvPr id="12" name="TextBox 11">
            <a:extLst>
              <a:ext uri="{FF2B5EF4-FFF2-40B4-BE49-F238E27FC236}">
                <a16:creationId xmlns:a16="http://schemas.microsoft.com/office/drawing/2014/main" id="{2A9721BF-D578-AA5D-51B0-5EAC1E172F04}"/>
              </a:ext>
            </a:extLst>
          </p:cNvPr>
          <p:cNvSpPr txBox="1"/>
          <p:nvPr/>
        </p:nvSpPr>
        <p:spPr>
          <a:xfrm>
            <a:off x="3723861" y="2291320"/>
            <a:ext cx="3485322" cy="276999"/>
          </a:xfrm>
          <a:prstGeom prst="rect">
            <a:avLst/>
          </a:prstGeom>
          <a:solidFill>
            <a:schemeClr val="bg1">
              <a:lumMod val="95000"/>
            </a:schemeClr>
          </a:solidFill>
        </p:spPr>
        <p:txBody>
          <a:bodyPr wrap="square">
            <a:spAutoFit/>
          </a:bodyPr>
          <a:lstStyle/>
          <a:p>
            <a:pPr algn="ctr"/>
            <a:r>
              <a:rPr lang="en-GB" sz="1200" dirty="0"/>
              <a:t>Mean percent change in BMD at 24 months</a:t>
            </a:r>
            <a:endParaRPr lang="en-IN" sz="1200" dirty="0"/>
          </a:p>
        </p:txBody>
      </p:sp>
      <p:sp>
        <p:nvSpPr>
          <p:cNvPr id="11" name="TextBox 10">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752141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B8BE-5836-F5A0-2B66-DF4D3637A752}"/>
              </a:ext>
            </a:extLst>
          </p:cNvPr>
          <p:cNvSpPr>
            <a:spLocks noGrp="1"/>
          </p:cNvSpPr>
          <p:nvPr>
            <p:ph type="title"/>
          </p:nvPr>
        </p:nvSpPr>
        <p:spPr>
          <a:xfrm>
            <a:off x="838200" y="272360"/>
            <a:ext cx="10515600" cy="675595"/>
          </a:xfrm>
        </p:spPr>
        <p:txBody>
          <a:bodyPr>
            <a:normAutofit fontScale="90000"/>
          </a:bodyPr>
          <a:lstStyle/>
          <a:p>
            <a:pPr algn="just"/>
            <a:r>
              <a:rPr lang="en-IN" dirty="0"/>
              <a:t>Efficacy: </a:t>
            </a:r>
            <a:r>
              <a:rPr lang="en-IN" dirty="0">
                <a:solidFill>
                  <a:srgbClr val="FF0000"/>
                </a:solidFill>
              </a:rPr>
              <a:t>At </a:t>
            </a:r>
            <a:r>
              <a:rPr lang="en-GB" dirty="0">
                <a:solidFill>
                  <a:srgbClr val="FF0000"/>
                </a:solidFill>
              </a:rPr>
              <a:t>36 Months </a:t>
            </a:r>
            <a:r>
              <a:rPr lang="en-GB" b="0" dirty="0"/>
              <a:t>Denosumab demonstrated a continued increase in BMD through 36 months (</a:t>
            </a:r>
            <a:r>
              <a:rPr lang="en-GB" dirty="0">
                <a:solidFill>
                  <a:srgbClr val="FF0000"/>
                </a:solidFill>
              </a:rPr>
              <a:t>Secondary Endpoint</a:t>
            </a:r>
            <a:r>
              <a:rPr lang="en-GB" b="0" dirty="0"/>
              <a:t>)</a:t>
            </a:r>
            <a:endParaRPr lang="en-IN" b="0" dirty="0"/>
          </a:p>
        </p:txBody>
      </p:sp>
      <p:pic>
        <p:nvPicPr>
          <p:cNvPr id="4" name="Picture 3">
            <a:extLst>
              <a:ext uri="{FF2B5EF4-FFF2-40B4-BE49-F238E27FC236}">
                <a16:creationId xmlns:a16="http://schemas.microsoft.com/office/drawing/2014/main" id="{52EF0CFB-4013-4624-F8DB-BC8569F0B895}"/>
              </a:ext>
            </a:extLst>
          </p:cNvPr>
          <p:cNvPicPr>
            <a:picLocks noChangeAspect="1"/>
          </p:cNvPicPr>
          <p:nvPr/>
        </p:nvPicPr>
        <p:blipFill>
          <a:blip r:embed="rId2"/>
          <a:stretch>
            <a:fillRect/>
          </a:stretch>
        </p:blipFill>
        <p:spPr>
          <a:xfrm>
            <a:off x="936466" y="2013049"/>
            <a:ext cx="10417334" cy="4060356"/>
          </a:xfrm>
          <a:prstGeom prst="rect">
            <a:avLst/>
          </a:prstGeom>
        </p:spPr>
      </p:pic>
      <p:sp>
        <p:nvSpPr>
          <p:cNvPr id="6" name="TextBox 5">
            <a:extLst>
              <a:ext uri="{FF2B5EF4-FFF2-40B4-BE49-F238E27FC236}">
                <a16:creationId xmlns:a16="http://schemas.microsoft.com/office/drawing/2014/main" id="{2EE61214-BC9A-1815-2998-12B2F37D2BCE}"/>
              </a:ext>
            </a:extLst>
          </p:cNvPr>
          <p:cNvSpPr txBox="1"/>
          <p:nvPr/>
        </p:nvSpPr>
        <p:spPr>
          <a:xfrm>
            <a:off x="838200" y="1218892"/>
            <a:ext cx="2872409" cy="52322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wrap="square">
            <a:spAutoFit/>
          </a:bodyPr>
          <a:lstStyle/>
          <a:p>
            <a:pPr algn="ctr"/>
            <a:r>
              <a:rPr lang="en-IN" sz="2800" b="1" dirty="0">
                <a:solidFill>
                  <a:schemeClr val="bg1"/>
                </a:solidFill>
              </a:rPr>
              <a:t>LUMBAR SPINE</a:t>
            </a:r>
          </a:p>
        </p:txBody>
      </p:sp>
      <p:sp>
        <p:nvSpPr>
          <p:cNvPr id="7" name="TextBox 6">
            <a:extLst>
              <a:ext uri="{FF2B5EF4-FFF2-40B4-BE49-F238E27FC236}">
                <a16:creationId xmlns:a16="http://schemas.microsoft.com/office/drawing/2014/main" id="{930A3798-16E0-2572-6A4B-F9C71FC947A6}"/>
              </a:ext>
            </a:extLst>
          </p:cNvPr>
          <p:cNvSpPr txBox="1"/>
          <p:nvPr/>
        </p:nvSpPr>
        <p:spPr>
          <a:xfrm>
            <a:off x="2862468" y="2028448"/>
            <a:ext cx="4253949" cy="369332"/>
          </a:xfrm>
          <a:prstGeom prst="rect">
            <a:avLst/>
          </a:prstGeom>
          <a:solidFill>
            <a:schemeClr val="bg1">
              <a:lumMod val="95000"/>
            </a:schemeClr>
          </a:solidFill>
        </p:spPr>
        <p:txBody>
          <a:bodyPr wrap="square">
            <a:spAutoFit/>
          </a:bodyPr>
          <a:lstStyle/>
          <a:p>
            <a:pPr algn="ctr"/>
            <a:r>
              <a:rPr lang="en-GB" dirty="0"/>
              <a:t>Mean percent change in BMD at 36 months</a:t>
            </a:r>
            <a:endParaRPr lang="en-IN" dirty="0"/>
          </a:p>
        </p:txBody>
      </p:sp>
      <p:sp>
        <p:nvSpPr>
          <p:cNvPr id="8" name="TextBox 7">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27260673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B8BE-5836-F5A0-2B66-DF4D3637A752}"/>
              </a:ext>
            </a:extLst>
          </p:cNvPr>
          <p:cNvSpPr>
            <a:spLocks noGrp="1"/>
          </p:cNvSpPr>
          <p:nvPr>
            <p:ph type="title"/>
          </p:nvPr>
        </p:nvSpPr>
        <p:spPr>
          <a:xfrm>
            <a:off x="838200" y="272360"/>
            <a:ext cx="10515600" cy="675595"/>
          </a:xfrm>
        </p:spPr>
        <p:txBody>
          <a:bodyPr>
            <a:normAutofit fontScale="90000"/>
          </a:bodyPr>
          <a:lstStyle/>
          <a:p>
            <a:pPr algn="just"/>
            <a:r>
              <a:rPr lang="en-IN" dirty="0"/>
              <a:t>Efficacy: </a:t>
            </a:r>
            <a:r>
              <a:rPr lang="en-IN" dirty="0">
                <a:solidFill>
                  <a:srgbClr val="FF0000"/>
                </a:solidFill>
              </a:rPr>
              <a:t>At </a:t>
            </a:r>
            <a:r>
              <a:rPr lang="en-GB" dirty="0">
                <a:solidFill>
                  <a:srgbClr val="FF0000"/>
                </a:solidFill>
              </a:rPr>
              <a:t>36 Months </a:t>
            </a:r>
            <a:r>
              <a:rPr lang="en-GB" b="0" dirty="0"/>
              <a:t>Denosumab demonstrated a continued increase in BMD through 36 months (</a:t>
            </a:r>
            <a:r>
              <a:rPr lang="en-GB" dirty="0">
                <a:solidFill>
                  <a:srgbClr val="FF0000"/>
                </a:solidFill>
              </a:rPr>
              <a:t>Secondary Endpoint</a:t>
            </a:r>
            <a:r>
              <a:rPr lang="en-GB" b="0" dirty="0"/>
              <a:t>)</a:t>
            </a:r>
            <a:endParaRPr lang="en-IN" b="0" dirty="0"/>
          </a:p>
        </p:txBody>
      </p:sp>
      <p:pic>
        <p:nvPicPr>
          <p:cNvPr id="1026" name="Picture 2">
            <a:extLst>
              <a:ext uri="{FF2B5EF4-FFF2-40B4-BE49-F238E27FC236}">
                <a16:creationId xmlns:a16="http://schemas.microsoft.com/office/drawing/2014/main" id="{FBE95B9B-CCCB-C298-B3E5-DCD6B5F82B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78013" y="1814811"/>
            <a:ext cx="10375787" cy="43461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E3F6E2-5978-AD62-3532-0668D2CFCEBB}"/>
              </a:ext>
            </a:extLst>
          </p:cNvPr>
          <p:cNvSpPr txBox="1"/>
          <p:nvPr/>
        </p:nvSpPr>
        <p:spPr>
          <a:xfrm>
            <a:off x="838200" y="1149055"/>
            <a:ext cx="1772478" cy="52322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wrap="square">
            <a:spAutoFit/>
          </a:bodyPr>
          <a:lstStyle/>
          <a:p>
            <a:pPr algn="ctr"/>
            <a:r>
              <a:rPr lang="en-IN" sz="2800" b="1" dirty="0">
                <a:solidFill>
                  <a:schemeClr val="bg1"/>
                </a:solidFill>
              </a:rPr>
              <a:t>TOTAL HIP</a:t>
            </a:r>
          </a:p>
        </p:txBody>
      </p:sp>
      <p:sp>
        <p:nvSpPr>
          <p:cNvPr id="8" name="TextBox 7">
            <a:extLst>
              <a:ext uri="{FF2B5EF4-FFF2-40B4-BE49-F238E27FC236}">
                <a16:creationId xmlns:a16="http://schemas.microsoft.com/office/drawing/2014/main" id="{8E7FA781-4B23-621F-E25B-A164B1E0489A}"/>
              </a:ext>
            </a:extLst>
          </p:cNvPr>
          <p:cNvSpPr txBox="1"/>
          <p:nvPr/>
        </p:nvSpPr>
        <p:spPr>
          <a:xfrm>
            <a:off x="3048000" y="1821229"/>
            <a:ext cx="4306957" cy="369332"/>
          </a:xfrm>
          <a:prstGeom prst="rect">
            <a:avLst/>
          </a:prstGeom>
          <a:solidFill>
            <a:schemeClr val="bg1">
              <a:lumMod val="95000"/>
            </a:schemeClr>
          </a:solidFill>
        </p:spPr>
        <p:txBody>
          <a:bodyPr wrap="square">
            <a:spAutoFit/>
          </a:bodyPr>
          <a:lstStyle/>
          <a:p>
            <a:pPr algn="ctr"/>
            <a:r>
              <a:rPr lang="en-GB" dirty="0"/>
              <a:t>Mean percent change in BMD at 36 months</a:t>
            </a:r>
            <a:endParaRPr lang="en-IN" dirty="0"/>
          </a:p>
        </p:txBody>
      </p:sp>
      <p:sp>
        <p:nvSpPr>
          <p:cNvPr id="6" name="TextBox 5">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2815015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B320-18FD-C01E-379C-F9FC51279F68}"/>
              </a:ext>
            </a:extLst>
          </p:cNvPr>
          <p:cNvSpPr>
            <a:spLocks noGrp="1"/>
          </p:cNvSpPr>
          <p:nvPr>
            <p:ph type="title"/>
          </p:nvPr>
        </p:nvSpPr>
        <p:spPr>
          <a:xfrm>
            <a:off x="851451" y="214848"/>
            <a:ext cx="10515600" cy="675595"/>
          </a:xfrm>
        </p:spPr>
        <p:txBody>
          <a:bodyPr>
            <a:normAutofit fontScale="90000"/>
          </a:bodyPr>
          <a:lstStyle/>
          <a:p>
            <a:pPr algn="just"/>
            <a:r>
              <a:rPr kumimoji="0" lang="en-IN" sz="4400" b="1"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Efficacy: </a:t>
            </a:r>
            <a:r>
              <a:rPr kumimoji="0" lang="en-IN" sz="4400" b="1" i="0" u="none" strike="noStrike" kern="1200" cap="none" spc="0" normalizeH="0" baseline="0" noProof="0" dirty="0">
                <a:ln>
                  <a:noFill/>
                </a:ln>
                <a:solidFill>
                  <a:srgbClr val="FF0000"/>
                </a:solidFill>
                <a:effectLst/>
                <a:uLnTx/>
                <a:uFillTx/>
                <a:latin typeface="Browallia New" panose="020B0604020202020204" pitchFamily="34" charset="-34"/>
                <a:ea typeface="+mj-ea"/>
                <a:cs typeface="Browallia New" panose="020B0604020202020204" pitchFamily="34" charset="-34"/>
              </a:rPr>
              <a:t>At </a:t>
            </a:r>
            <a:r>
              <a:rPr kumimoji="0" lang="en-GB" sz="4400" b="1" i="0" u="none" strike="noStrike" kern="1200" cap="none" spc="0" normalizeH="0" baseline="0" noProof="0" dirty="0">
                <a:ln>
                  <a:noFill/>
                </a:ln>
                <a:solidFill>
                  <a:srgbClr val="FF0000"/>
                </a:solidFill>
                <a:effectLst/>
                <a:uLnTx/>
                <a:uFillTx/>
                <a:latin typeface="Browallia New" panose="020B0604020202020204" pitchFamily="34" charset="-34"/>
                <a:ea typeface="+mj-ea"/>
                <a:cs typeface="Browallia New" panose="020B0604020202020204" pitchFamily="34" charset="-34"/>
              </a:rPr>
              <a:t>36 Months </a:t>
            </a:r>
            <a:r>
              <a:rPr kumimoji="0" lang="en-GB" sz="4400" b="0"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Denosumab demonstrated a continued increase in BMD through 36 months (</a:t>
            </a:r>
            <a:r>
              <a:rPr kumimoji="0" lang="en-GB" sz="4400" b="1" i="0" u="none" strike="noStrike" kern="1200" cap="none" spc="0" normalizeH="0" baseline="0" noProof="0" dirty="0">
                <a:ln>
                  <a:noFill/>
                </a:ln>
                <a:solidFill>
                  <a:srgbClr val="FF0000"/>
                </a:solidFill>
                <a:effectLst/>
                <a:uLnTx/>
                <a:uFillTx/>
                <a:latin typeface="Browallia New" panose="020B0604020202020204" pitchFamily="34" charset="-34"/>
                <a:ea typeface="+mj-ea"/>
                <a:cs typeface="Browallia New" panose="020B0604020202020204" pitchFamily="34" charset="-34"/>
              </a:rPr>
              <a:t>Secondary Endpoint</a:t>
            </a:r>
            <a:r>
              <a:rPr kumimoji="0" lang="en-GB" sz="4400" b="0" i="0" u="none" strike="noStrike" kern="1200" cap="none" spc="0" normalizeH="0" baseline="0" noProof="0" dirty="0">
                <a:ln>
                  <a:noFill/>
                </a:ln>
                <a:solidFill>
                  <a:srgbClr val="002060"/>
                </a:solidFill>
                <a:effectLst/>
                <a:uLnTx/>
                <a:uFillTx/>
                <a:latin typeface="Browallia New" panose="020B0604020202020204" pitchFamily="34" charset="-34"/>
                <a:ea typeface="+mj-ea"/>
                <a:cs typeface="Browallia New" panose="020B0604020202020204" pitchFamily="34" charset="-34"/>
              </a:rPr>
              <a:t>)</a:t>
            </a:r>
            <a:endParaRPr lang="en-IN" dirty="0"/>
          </a:p>
        </p:txBody>
      </p:sp>
      <p:pic>
        <p:nvPicPr>
          <p:cNvPr id="3074" name="Picture 2">
            <a:extLst>
              <a:ext uri="{FF2B5EF4-FFF2-40B4-BE49-F238E27FC236}">
                <a16:creationId xmlns:a16="http://schemas.microsoft.com/office/drawing/2014/main" id="{FFC65583-4EAF-9295-F779-562EE687D9D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9267" y="1886058"/>
            <a:ext cx="10493466" cy="4324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C19240-B321-1B05-015B-AA021BA15DEA}"/>
              </a:ext>
            </a:extLst>
          </p:cNvPr>
          <p:cNvSpPr txBox="1"/>
          <p:nvPr/>
        </p:nvSpPr>
        <p:spPr>
          <a:xfrm>
            <a:off x="851451" y="1172005"/>
            <a:ext cx="2567609" cy="52322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wrap="square">
            <a:spAutoFit/>
          </a:bodyPr>
          <a:lstStyle/>
          <a:p>
            <a:pPr algn="ctr"/>
            <a:r>
              <a:rPr lang="en-IN" sz="2800" b="1" dirty="0">
                <a:solidFill>
                  <a:schemeClr val="bg1"/>
                </a:solidFill>
              </a:rPr>
              <a:t>FEMORAL NECK</a:t>
            </a:r>
          </a:p>
        </p:txBody>
      </p:sp>
      <p:sp>
        <p:nvSpPr>
          <p:cNvPr id="6" name="TextBox 5">
            <a:extLst>
              <a:ext uri="{FF2B5EF4-FFF2-40B4-BE49-F238E27FC236}">
                <a16:creationId xmlns:a16="http://schemas.microsoft.com/office/drawing/2014/main" id="{D1AB7185-E8FB-3511-CFE4-88C7A296EC36}"/>
              </a:ext>
            </a:extLst>
          </p:cNvPr>
          <p:cNvSpPr txBox="1"/>
          <p:nvPr/>
        </p:nvSpPr>
        <p:spPr>
          <a:xfrm>
            <a:off x="3021495" y="1886058"/>
            <a:ext cx="4359965" cy="369332"/>
          </a:xfrm>
          <a:prstGeom prst="rect">
            <a:avLst/>
          </a:prstGeom>
          <a:solidFill>
            <a:schemeClr val="bg1">
              <a:lumMod val="95000"/>
            </a:schemeClr>
          </a:solidFill>
        </p:spPr>
        <p:txBody>
          <a:bodyPr wrap="square">
            <a:spAutoFit/>
          </a:bodyPr>
          <a:lstStyle/>
          <a:p>
            <a:pPr algn="ctr"/>
            <a:r>
              <a:rPr lang="en-GB" dirty="0"/>
              <a:t>Mean percent change in BMD at 36 Months</a:t>
            </a:r>
            <a:endParaRPr lang="en-IN" dirty="0"/>
          </a:p>
        </p:txBody>
      </p:sp>
      <p:sp>
        <p:nvSpPr>
          <p:cNvPr id="7" name="TextBox 6">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Tree>
    <p:extLst>
      <p:ext uri="{BB962C8B-B14F-4D97-AF65-F5344CB8AC3E}">
        <p14:creationId xmlns:p14="http://schemas.microsoft.com/office/powerpoint/2010/main" val="19755273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A0FF-12A4-6394-F8DC-88FEA9B57B7E}"/>
              </a:ext>
            </a:extLst>
          </p:cNvPr>
          <p:cNvSpPr>
            <a:spLocks noGrp="1"/>
          </p:cNvSpPr>
          <p:nvPr>
            <p:ph type="title"/>
          </p:nvPr>
        </p:nvSpPr>
        <p:spPr>
          <a:xfrm>
            <a:off x="838199" y="272360"/>
            <a:ext cx="10515600" cy="675595"/>
          </a:xfrm>
        </p:spPr>
        <p:txBody>
          <a:bodyPr>
            <a:normAutofit fontScale="90000"/>
          </a:bodyPr>
          <a:lstStyle/>
          <a:p>
            <a:pPr algn="just"/>
            <a:r>
              <a:rPr lang="en-GB" dirty="0"/>
              <a:t>New Fracture: </a:t>
            </a:r>
            <a:r>
              <a:rPr lang="en-GB" b="0" dirty="0"/>
              <a:t>Denosumab sustained reduction of new vertebral fractures up to 36 months </a:t>
            </a:r>
            <a:r>
              <a:rPr lang="en-GB" b="0" baseline="30000" dirty="0"/>
              <a:t>6</a:t>
            </a:r>
            <a:endParaRPr lang="en-IN" b="0" baseline="30000" dirty="0"/>
          </a:p>
        </p:txBody>
      </p:sp>
      <p:pic>
        <p:nvPicPr>
          <p:cNvPr id="4" name="Picture 3">
            <a:extLst>
              <a:ext uri="{FF2B5EF4-FFF2-40B4-BE49-F238E27FC236}">
                <a16:creationId xmlns:a16="http://schemas.microsoft.com/office/drawing/2014/main" id="{D018EF4F-3933-D48B-6E8E-9724FC03A0FD}"/>
              </a:ext>
            </a:extLst>
          </p:cNvPr>
          <p:cNvPicPr>
            <a:picLocks noChangeAspect="1"/>
          </p:cNvPicPr>
          <p:nvPr/>
        </p:nvPicPr>
        <p:blipFill>
          <a:blip r:embed="rId2"/>
          <a:stretch>
            <a:fillRect/>
          </a:stretch>
        </p:blipFill>
        <p:spPr>
          <a:xfrm>
            <a:off x="1806431" y="2323438"/>
            <a:ext cx="8579128" cy="3149218"/>
          </a:xfrm>
          <a:prstGeom prst="rect">
            <a:avLst/>
          </a:prstGeom>
        </p:spPr>
      </p:pic>
      <p:sp>
        <p:nvSpPr>
          <p:cNvPr id="6" name="TextBox 5">
            <a:extLst>
              <a:ext uri="{FF2B5EF4-FFF2-40B4-BE49-F238E27FC236}">
                <a16:creationId xmlns:a16="http://schemas.microsoft.com/office/drawing/2014/main" id="{AE95228F-D75C-301D-D1A9-19D8855E0E2B}"/>
              </a:ext>
            </a:extLst>
          </p:cNvPr>
          <p:cNvSpPr txBox="1"/>
          <p:nvPr/>
        </p:nvSpPr>
        <p:spPr>
          <a:xfrm>
            <a:off x="838199" y="1161080"/>
            <a:ext cx="10515600" cy="523220"/>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algn="ctr"/>
            <a:r>
              <a:rPr lang="en-GB" sz="2800" dirty="0">
                <a:solidFill>
                  <a:schemeClr val="bg1"/>
                </a:solidFill>
                <a:latin typeface="Browallia New" panose="020B0604020202020204" pitchFamily="34" charset="-34"/>
                <a:cs typeface="Browallia New" panose="020B0604020202020204" pitchFamily="34" charset="-34"/>
              </a:rPr>
              <a:t>Denosumab </a:t>
            </a:r>
            <a:r>
              <a:rPr lang="en-GB" sz="2800" b="1" dirty="0">
                <a:solidFill>
                  <a:srgbClr val="FFFF00"/>
                </a:solidFill>
                <a:latin typeface="Browallia New" panose="020B0604020202020204" pitchFamily="34" charset="-34"/>
                <a:cs typeface="Browallia New" panose="020B0604020202020204" pitchFamily="34" charset="-34"/>
              </a:rPr>
              <a:t>significantly decreased </a:t>
            </a:r>
            <a:r>
              <a:rPr lang="en-GB" sz="2800" dirty="0">
                <a:solidFill>
                  <a:schemeClr val="bg1"/>
                </a:solidFill>
                <a:latin typeface="Browallia New" panose="020B0604020202020204" pitchFamily="34" charset="-34"/>
                <a:cs typeface="Browallia New" panose="020B0604020202020204" pitchFamily="34" charset="-34"/>
              </a:rPr>
              <a:t>the incidence of </a:t>
            </a:r>
            <a:r>
              <a:rPr lang="en-GB" sz="2800" b="1" dirty="0">
                <a:solidFill>
                  <a:srgbClr val="FFFF00"/>
                </a:solidFill>
                <a:latin typeface="Browallia New" panose="020B0604020202020204" pitchFamily="34" charset="-34"/>
                <a:cs typeface="Browallia New" panose="020B0604020202020204" pitchFamily="34" charset="-34"/>
              </a:rPr>
              <a:t>new vertebral fractures up to 36 months </a:t>
            </a:r>
            <a:r>
              <a:rPr lang="en-GB" sz="2000" b="1" baseline="30000" dirty="0">
                <a:solidFill>
                  <a:srgbClr val="FFFF00"/>
                </a:solidFill>
                <a:latin typeface="Browallia New" panose="020B0604020202020204" pitchFamily="34" charset="-34"/>
                <a:cs typeface="Browallia New" panose="020B0604020202020204" pitchFamily="34" charset="-34"/>
              </a:rPr>
              <a:t>1,6</a:t>
            </a:r>
            <a:endParaRPr lang="en-IN" sz="2800" b="1" baseline="30000" dirty="0">
              <a:solidFill>
                <a:srgbClr val="FFFF00"/>
              </a:solidFill>
              <a:latin typeface="Browallia New" panose="020B0604020202020204" pitchFamily="34" charset="-34"/>
              <a:cs typeface="Browallia New" panose="020B0604020202020204" pitchFamily="34" charset="-34"/>
            </a:endParaRPr>
          </a:p>
        </p:txBody>
      </p:sp>
      <p:sp>
        <p:nvSpPr>
          <p:cNvPr id="8" name="TextBox 7">
            <a:extLst>
              <a:ext uri="{FF2B5EF4-FFF2-40B4-BE49-F238E27FC236}">
                <a16:creationId xmlns:a16="http://schemas.microsoft.com/office/drawing/2014/main" id="{BF37096B-F9FB-9012-6B0E-FD0D88DBFB66}"/>
              </a:ext>
            </a:extLst>
          </p:cNvPr>
          <p:cNvSpPr txBox="1"/>
          <p:nvPr/>
        </p:nvSpPr>
        <p:spPr>
          <a:xfrm>
            <a:off x="2999954" y="1804060"/>
            <a:ext cx="6192083" cy="400110"/>
          </a:xfrm>
          <a:prstGeom prst="rect">
            <a:avLst/>
          </a:prstGeom>
          <a:solidFill>
            <a:schemeClr val="bg1">
              <a:lumMod val="95000"/>
            </a:schemeClr>
          </a:solidFill>
        </p:spPr>
        <p:txBody>
          <a:bodyPr wrap="square">
            <a:spAutoFit/>
          </a:bodyPr>
          <a:lstStyle/>
          <a:p>
            <a:pPr algn="ctr"/>
            <a:r>
              <a:rPr lang="en-GB" sz="2000" dirty="0">
                <a:latin typeface="Browallia New" panose="020B0604020202020204" pitchFamily="34" charset="-34"/>
                <a:cs typeface="Browallia New" panose="020B0604020202020204" pitchFamily="34" charset="-34"/>
              </a:rPr>
              <a:t>Relative risk reduction of new vertebral fracture at 12, 24, and 36 months </a:t>
            </a:r>
            <a:r>
              <a:rPr lang="en-GB" sz="2000" baseline="30000" dirty="0">
                <a:latin typeface="Browallia New" panose="020B0604020202020204" pitchFamily="34" charset="-34"/>
                <a:cs typeface="Browallia New" panose="020B0604020202020204" pitchFamily="34" charset="-34"/>
              </a:rPr>
              <a:t>1,5 </a:t>
            </a:r>
            <a:endParaRPr lang="en-IN" sz="2000" baseline="30000" dirty="0">
              <a:latin typeface="Browallia New" panose="020B0604020202020204" pitchFamily="34" charset="-34"/>
              <a:cs typeface="Browallia New" panose="020B0604020202020204" pitchFamily="34" charset="-34"/>
            </a:endParaRPr>
          </a:p>
        </p:txBody>
      </p:sp>
      <p:sp>
        <p:nvSpPr>
          <p:cNvPr id="10" name="TextBox 9">
            <a:extLst>
              <a:ext uri="{FF2B5EF4-FFF2-40B4-BE49-F238E27FC236}">
                <a16:creationId xmlns:a16="http://schemas.microsoft.com/office/drawing/2014/main" id="{27B1E20E-324C-C6EE-C27A-F8CEF98654E2}"/>
              </a:ext>
            </a:extLst>
          </p:cNvPr>
          <p:cNvSpPr txBox="1"/>
          <p:nvPr/>
        </p:nvSpPr>
        <p:spPr>
          <a:xfrm>
            <a:off x="838199" y="5528340"/>
            <a:ext cx="10515600" cy="64633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txBody>
          <a:bodyPr wrap="square">
            <a:spAutoFit/>
          </a:bodyPr>
          <a:lstStyle/>
          <a:p>
            <a:pPr algn="ctr"/>
            <a:r>
              <a:rPr lang="en-GB" sz="3600" b="1" dirty="0">
                <a:solidFill>
                  <a:srgbClr val="FFFF00"/>
                </a:solidFill>
                <a:latin typeface="Amasis MT Pro Black" panose="02040A04050005020304" pitchFamily="18" charset="0"/>
                <a:cs typeface="Browallia New" panose="020B0604020202020204" pitchFamily="34" charset="-34"/>
              </a:rPr>
              <a:t>62% </a:t>
            </a:r>
            <a:r>
              <a:rPr lang="en-GB" sz="2800" b="1" dirty="0">
                <a:solidFill>
                  <a:srgbClr val="FFFF00"/>
                </a:solidFill>
                <a:latin typeface="Browallia New" panose="020B0604020202020204" pitchFamily="34" charset="-34"/>
                <a:cs typeface="Browallia New" panose="020B0604020202020204" pitchFamily="34" charset="-34"/>
              </a:rPr>
              <a:t>Relative Risk Reduction </a:t>
            </a:r>
            <a:r>
              <a:rPr lang="en-GB" sz="2800" b="1" dirty="0">
                <a:solidFill>
                  <a:schemeClr val="bg1"/>
                </a:solidFill>
                <a:latin typeface="Browallia New" panose="020B0604020202020204" pitchFamily="34" charset="-34"/>
                <a:cs typeface="Browallia New" panose="020B0604020202020204" pitchFamily="34" charset="-34"/>
              </a:rPr>
              <a:t>in the incidence of </a:t>
            </a:r>
            <a:r>
              <a:rPr lang="en-GB" sz="2800" b="1" dirty="0">
                <a:solidFill>
                  <a:srgbClr val="FFFF00"/>
                </a:solidFill>
                <a:latin typeface="Browallia New" panose="020B0604020202020204" pitchFamily="34" charset="-34"/>
                <a:cs typeface="Browallia New" panose="020B0604020202020204" pitchFamily="34" charset="-34"/>
              </a:rPr>
              <a:t>new vertebral fractures </a:t>
            </a:r>
            <a:r>
              <a:rPr lang="en-GB" sz="2800" b="1" dirty="0">
                <a:solidFill>
                  <a:schemeClr val="bg1"/>
                </a:solidFill>
                <a:latin typeface="Browallia New" panose="020B0604020202020204" pitchFamily="34" charset="-34"/>
                <a:cs typeface="Browallia New" panose="020B0604020202020204" pitchFamily="34" charset="-34"/>
              </a:rPr>
              <a:t>at </a:t>
            </a:r>
            <a:r>
              <a:rPr lang="en-GB" sz="2800" b="1" dirty="0">
                <a:solidFill>
                  <a:srgbClr val="FFFF00"/>
                </a:solidFill>
                <a:latin typeface="Browallia New" panose="020B0604020202020204" pitchFamily="34" charset="-34"/>
                <a:cs typeface="Browallia New" panose="020B0604020202020204" pitchFamily="34" charset="-34"/>
              </a:rPr>
              <a:t>36 months</a:t>
            </a:r>
            <a:r>
              <a:rPr lang="en-GB" sz="2800" b="1" dirty="0">
                <a:solidFill>
                  <a:schemeClr val="bg1"/>
                </a:solidFill>
                <a:latin typeface="Browallia New" panose="020B0604020202020204" pitchFamily="34" charset="-34"/>
                <a:cs typeface="Browallia New" panose="020B0604020202020204" pitchFamily="34" charset="-34"/>
              </a:rPr>
              <a:t>* </a:t>
            </a:r>
            <a:r>
              <a:rPr lang="en-GB" sz="2800" b="1" baseline="30000" dirty="0">
                <a:solidFill>
                  <a:schemeClr val="bg1"/>
                </a:solidFill>
                <a:latin typeface="Browallia New" panose="020B0604020202020204" pitchFamily="34" charset="-34"/>
                <a:cs typeface="Browallia New" panose="020B0604020202020204" pitchFamily="34" charset="-34"/>
              </a:rPr>
              <a:t>1</a:t>
            </a:r>
            <a:endParaRPr lang="en-IN" sz="2800" b="1" baseline="30000" dirty="0">
              <a:solidFill>
                <a:schemeClr val="bg1"/>
              </a:solidFill>
              <a:latin typeface="Browallia New" panose="020B0604020202020204" pitchFamily="34" charset="-34"/>
              <a:cs typeface="Browallia New" panose="020B0604020202020204" pitchFamily="34" charset="-34"/>
            </a:endParaRPr>
          </a:p>
        </p:txBody>
      </p:sp>
      <p:sp>
        <p:nvSpPr>
          <p:cNvPr id="12" name="TextBox 11">
            <a:extLst>
              <a:ext uri="{FF2B5EF4-FFF2-40B4-BE49-F238E27FC236}">
                <a16:creationId xmlns:a16="http://schemas.microsoft.com/office/drawing/2014/main" id="{E1929703-F253-F3FA-0994-268BF2553734}"/>
              </a:ext>
            </a:extLst>
          </p:cNvPr>
          <p:cNvSpPr txBox="1"/>
          <p:nvPr/>
        </p:nvSpPr>
        <p:spPr>
          <a:xfrm>
            <a:off x="745434" y="6348577"/>
            <a:ext cx="6096000" cy="307777"/>
          </a:xfrm>
          <a:prstGeom prst="rect">
            <a:avLst/>
          </a:prstGeom>
          <a:noFill/>
        </p:spPr>
        <p:txBody>
          <a:bodyPr wrap="square">
            <a:spAutoFit/>
          </a:bodyPr>
          <a:lstStyle/>
          <a:p>
            <a:r>
              <a:rPr lang="en-IN" sz="1400" b="1" dirty="0"/>
              <a:t>ARR = Absolute Risk Reduction.</a:t>
            </a:r>
          </a:p>
        </p:txBody>
      </p:sp>
      <p:sp>
        <p:nvSpPr>
          <p:cNvPr id="14" name="TextBox 13">
            <a:extLst>
              <a:ext uri="{FF2B5EF4-FFF2-40B4-BE49-F238E27FC236}">
                <a16:creationId xmlns:a16="http://schemas.microsoft.com/office/drawing/2014/main" id="{0C19F960-E090-3581-AD52-A2C7044C0E39}"/>
              </a:ext>
            </a:extLst>
          </p:cNvPr>
          <p:cNvSpPr txBox="1"/>
          <p:nvPr/>
        </p:nvSpPr>
        <p:spPr>
          <a:xfrm>
            <a:off x="4452729" y="6280919"/>
            <a:ext cx="6901069" cy="577081"/>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a:t>
            </a:r>
          </a:p>
          <a:p>
            <a:pPr algn="r"/>
            <a:r>
              <a:rPr lang="en-IN" sz="1050" dirty="0"/>
              <a:t>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r>
              <a:rPr lang="en-IN" sz="1050" b="1" i="0" dirty="0">
                <a:solidFill>
                  <a:srgbClr val="2B2B2B"/>
                </a:solidFill>
                <a:effectLst/>
                <a:latin typeface="DIN W03 Regular"/>
              </a:rPr>
              <a:t> </a:t>
            </a:r>
          </a:p>
          <a:p>
            <a:pPr algn="r"/>
            <a:r>
              <a:rPr lang="en-IN" sz="1050" dirty="0"/>
              <a:t>6.</a:t>
            </a:r>
            <a:r>
              <a:rPr lang="en-IN" sz="1050" b="0" i="1" dirty="0">
                <a:solidFill>
                  <a:srgbClr val="2B2B2B"/>
                </a:solidFill>
                <a:effectLst/>
                <a:latin typeface="DIN W03 Regular"/>
              </a:rPr>
              <a:t> Lancet.</a:t>
            </a:r>
            <a:r>
              <a:rPr lang="en-IN" sz="1050" b="0" i="0" dirty="0">
                <a:solidFill>
                  <a:srgbClr val="2B2B2B"/>
                </a:solidFill>
                <a:effectLst/>
                <a:latin typeface="DIN W03 Regular"/>
              </a:rPr>
              <a:t> 2015;386(9992):433-443. </a:t>
            </a:r>
            <a:endParaRPr lang="en-IN" sz="1050" dirty="0"/>
          </a:p>
        </p:txBody>
      </p:sp>
      <p:sp>
        <p:nvSpPr>
          <p:cNvPr id="3" name="TextBox 2">
            <a:extLst>
              <a:ext uri="{FF2B5EF4-FFF2-40B4-BE49-F238E27FC236}">
                <a16:creationId xmlns:a16="http://schemas.microsoft.com/office/drawing/2014/main" id="{8BABE36B-9939-AE3C-092A-631F03FAA7C5}"/>
              </a:ext>
            </a:extLst>
          </p:cNvPr>
          <p:cNvSpPr txBox="1"/>
          <p:nvPr/>
        </p:nvSpPr>
        <p:spPr>
          <a:xfrm>
            <a:off x="2425148" y="2204170"/>
            <a:ext cx="7845287" cy="400110"/>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15961271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0588E-5E87-8938-CFDC-C9275B1AFDE7}"/>
              </a:ext>
            </a:extLst>
          </p:cNvPr>
          <p:cNvSpPr>
            <a:spLocks noGrp="1"/>
          </p:cNvSpPr>
          <p:nvPr>
            <p:ph type="title"/>
          </p:nvPr>
        </p:nvSpPr>
        <p:spPr/>
        <p:txBody>
          <a:bodyPr>
            <a:normAutofit fontScale="90000"/>
          </a:bodyPr>
          <a:lstStyle/>
          <a:p>
            <a:r>
              <a:rPr lang="en-GB" dirty="0"/>
              <a:t>Safety And Tolerability</a:t>
            </a:r>
            <a:endParaRPr lang="en-IN" dirty="0"/>
          </a:p>
        </p:txBody>
      </p:sp>
      <p:graphicFrame>
        <p:nvGraphicFramePr>
          <p:cNvPr id="4" name="Table 3">
            <a:extLst>
              <a:ext uri="{FF2B5EF4-FFF2-40B4-BE49-F238E27FC236}">
                <a16:creationId xmlns:a16="http://schemas.microsoft.com/office/drawing/2014/main" id="{095ADD30-4B8B-D51D-F72B-73744E4A9F8D}"/>
              </a:ext>
            </a:extLst>
          </p:cNvPr>
          <p:cNvGraphicFramePr>
            <a:graphicFrameLocks noGrp="1"/>
          </p:cNvGraphicFramePr>
          <p:nvPr>
            <p:extLst>
              <p:ext uri="{D42A27DB-BD31-4B8C-83A1-F6EECF244321}">
                <p14:modId xmlns:p14="http://schemas.microsoft.com/office/powerpoint/2010/main" val="937776758"/>
              </p:ext>
            </p:extLst>
          </p:nvPr>
        </p:nvGraphicFramePr>
        <p:xfrm>
          <a:off x="838200" y="1348410"/>
          <a:ext cx="10515600" cy="3337560"/>
        </p:xfrm>
        <a:graphic>
          <a:graphicData uri="http://schemas.openxmlformats.org/drawingml/2006/table">
            <a:tbl>
              <a:tblPr/>
              <a:tblGrid>
                <a:gridCol w="1878496">
                  <a:extLst>
                    <a:ext uri="{9D8B030D-6E8A-4147-A177-3AD203B41FA5}">
                      <a16:colId xmlns:a16="http://schemas.microsoft.com/office/drawing/2014/main" val="3960557145"/>
                    </a:ext>
                  </a:extLst>
                </a:gridCol>
                <a:gridCol w="3988904">
                  <a:extLst>
                    <a:ext uri="{9D8B030D-6E8A-4147-A177-3AD203B41FA5}">
                      <a16:colId xmlns:a16="http://schemas.microsoft.com/office/drawing/2014/main" val="4235050825"/>
                    </a:ext>
                  </a:extLst>
                </a:gridCol>
                <a:gridCol w="4648200">
                  <a:extLst>
                    <a:ext uri="{9D8B030D-6E8A-4147-A177-3AD203B41FA5}">
                      <a16:colId xmlns:a16="http://schemas.microsoft.com/office/drawing/2014/main" val="3627452668"/>
                    </a:ext>
                  </a:extLst>
                </a:gridCol>
              </a:tblGrid>
              <a:tr h="548563">
                <a:tc gridSpan="3">
                  <a:txBody>
                    <a:bodyPr/>
                    <a:lstStyle/>
                    <a:p>
                      <a:pPr algn="ctr" fontAlgn="b"/>
                      <a:r>
                        <a:rPr lang="en-GB" sz="2400" b="1" dirty="0">
                          <a:solidFill>
                            <a:schemeClr val="bg1"/>
                          </a:solidFill>
                          <a:effectLst/>
                          <a:latin typeface="Browallia New" panose="020B0604020202020204" pitchFamily="34" charset="-34"/>
                          <a:cs typeface="Browallia New" panose="020B0604020202020204" pitchFamily="34" charset="-34"/>
                        </a:rPr>
                        <a:t>Adverse Events (10% Frequency In Each Treatment Group)</a:t>
                      </a:r>
                      <a:r>
                        <a:rPr lang="en-GB" sz="2400" b="1" baseline="30000" dirty="0">
                          <a:solidFill>
                            <a:schemeClr val="bg1"/>
                          </a:solidFill>
                          <a:effectLst/>
                          <a:latin typeface="Browallia New" panose="020B0604020202020204" pitchFamily="34" charset="-34"/>
                          <a:cs typeface="Browallia New" panose="020B0604020202020204" pitchFamily="34" charset="-34"/>
                        </a:rPr>
                        <a:t>1</a:t>
                      </a:r>
                    </a:p>
                  </a:txBody>
                  <a:tcPr marL="28575" marR="28575"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fontAlgn="b"/>
                      <a:endParaRPr lang="en-IN" b="1" dirty="0">
                        <a:solidFill>
                          <a:srgbClr val="2B2B2B"/>
                        </a:solidFill>
                        <a:effectLst/>
                        <a:latin typeface="inherit"/>
                      </a:endParaRPr>
                    </a:p>
                  </a:txBody>
                  <a:tcPr marL="28575" marR="28575" marT="114300" marB="114300" anchor="b">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FFF"/>
                    </a:solidFill>
                  </a:tcPr>
                </a:tc>
                <a:tc hMerge="1">
                  <a:txBody>
                    <a:bodyPr/>
                    <a:lstStyle/>
                    <a:p>
                      <a:pPr algn="ctr" fontAlgn="b"/>
                      <a:endParaRPr lang="en-IN" b="1" dirty="0">
                        <a:solidFill>
                          <a:srgbClr val="2B2B2B"/>
                        </a:solidFill>
                        <a:effectLst/>
                        <a:latin typeface="inherit"/>
                      </a:endParaRPr>
                    </a:p>
                  </a:txBody>
                  <a:tcPr marL="28575" marR="28575" marT="114300" marB="114300" anchor="b">
                    <a:lnL w="9525" cap="flat" cmpd="sng" algn="ctr">
                      <a:solidFill>
                        <a:srgbClr val="2B2B2B"/>
                      </a:solidFill>
                      <a:prstDash val="solid"/>
                      <a:round/>
                      <a:headEnd type="none" w="med" len="med"/>
                      <a:tailEnd type="none" w="med" len="med"/>
                    </a:lnL>
                    <a:lnR>
                      <a:noFill/>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E9F3E7"/>
                    </a:solidFill>
                  </a:tcPr>
                </a:tc>
                <a:extLst>
                  <a:ext uri="{0D108BD9-81ED-4DB2-BD59-A6C34878D82A}">
                    <a16:rowId xmlns:a16="http://schemas.microsoft.com/office/drawing/2014/main" val="1123761259"/>
                  </a:ext>
                </a:extLst>
              </a:tr>
              <a:tr h="905768">
                <a:tc>
                  <a:txBody>
                    <a:bodyPr/>
                    <a:lstStyle/>
                    <a:p>
                      <a:pPr algn="ctr" fontAlgn="b"/>
                      <a:endParaRPr lang="en-IN" sz="2400" b="1" dirty="0">
                        <a:solidFill>
                          <a:schemeClr val="bg1"/>
                        </a:solidFill>
                        <a:effectLst/>
                        <a:latin typeface="Browallia New" panose="020B0604020202020204" pitchFamily="34" charset="-34"/>
                        <a:cs typeface="Browallia New" panose="020B0604020202020204" pitchFamily="34" charset="-34"/>
                      </a:endParaRPr>
                    </a:p>
                  </a:txBody>
                  <a:tcPr marL="28575" marR="28575"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b"/>
                      <a:r>
                        <a:rPr lang="en-IN" sz="2400" b="1" dirty="0">
                          <a:solidFill>
                            <a:schemeClr val="bg1"/>
                          </a:solidFill>
                          <a:effectLst/>
                          <a:latin typeface="Browallia New" panose="020B0604020202020204" pitchFamily="34" charset="-34"/>
                          <a:cs typeface="Browallia New" panose="020B0604020202020204" pitchFamily="34" charset="-34"/>
                        </a:rPr>
                        <a:t>Placebo</a:t>
                      </a:r>
                      <a:br>
                        <a:rPr lang="en-IN" sz="2400" b="1" dirty="0">
                          <a:solidFill>
                            <a:schemeClr val="bg1"/>
                          </a:solidFill>
                          <a:effectLst/>
                          <a:latin typeface="Browallia New" panose="020B0604020202020204" pitchFamily="34" charset="-34"/>
                          <a:cs typeface="Browallia New" panose="020B0604020202020204" pitchFamily="34" charset="-34"/>
                        </a:rPr>
                      </a:br>
                      <a:r>
                        <a:rPr lang="en-IN" sz="2400" b="1" dirty="0">
                          <a:solidFill>
                            <a:schemeClr val="bg1"/>
                          </a:solidFill>
                          <a:effectLst/>
                          <a:latin typeface="Browallia New" panose="020B0604020202020204" pitchFamily="34" charset="-34"/>
                          <a:cs typeface="Browallia New" panose="020B0604020202020204" pitchFamily="34" charset="-34"/>
                        </a:rPr>
                        <a:t>(n = 725)</a:t>
                      </a:r>
                    </a:p>
                  </a:txBody>
                  <a:tcPr marL="28575" marR="28575"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b"/>
                      <a:r>
                        <a:rPr lang="en-IN" sz="2400" b="1" dirty="0">
                          <a:solidFill>
                            <a:schemeClr val="bg1"/>
                          </a:solidFill>
                          <a:effectLst/>
                          <a:latin typeface="Browallia New" panose="020B0604020202020204" pitchFamily="34" charset="-34"/>
                          <a:cs typeface="Browallia New" panose="020B0604020202020204" pitchFamily="34" charset="-34"/>
                        </a:rPr>
                        <a:t>Denosumab</a:t>
                      </a:r>
                      <a:br>
                        <a:rPr lang="en-IN" sz="2400" b="1" dirty="0">
                          <a:solidFill>
                            <a:schemeClr val="bg1"/>
                          </a:solidFill>
                          <a:effectLst/>
                          <a:latin typeface="Browallia New" panose="020B0604020202020204" pitchFamily="34" charset="-34"/>
                          <a:cs typeface="Browallia New" panose="020B0604020202020204" pitchFamily="34" charset="-34"/>
                        </a:rPr>
                      </a:br>
                      <a:r>
                        <a:rPr lang="en-IN" sz="2400" b="1" dirty="0">
                          <a:solidFill>
                            <a:schemeClr val="bg1"/>
                          </a:solidFill>
                          <a:effectLst/>
                          <a:latin typeface="Browallia New" panose="020B0604020202020204" pitchFamily="34" charset="-34"/>
                          <a:cs typeface="Browallia New" panose="020B0604020202020204" pitchFamily="34" charset="-34"/>
                        </a:rPr>
                        <a:t>(n = 731)</a:t>
                      </a:r>
                    </a:p>
                  </a:txBody>
                  <a:tcPr marL="28575" marR="28575" marT="114300" marB="1143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16837707"/>
                  </a:ext>
                </a:extLst>
              </a:tr>
              <a:tr h="548563">
                <a:tc>
                  <a:txBody>
                    <a:bodyPr/>
                    <a:lstStyle/>
                    <a:p>
                      <a:pPr algn="l" fontAlgn="t"/>
                      <a:r>
                        <a:rPr lang="en-IN" sz="2400" b="0">
                          <a:solidFill>
                            <a:srgbClr val="2B2B2B"/>
                          </a:solidFill>
                          <a:effectLst/>
                          <a:latin typeface="Browallia New" panose="020B0604020202020204" pitchFamily="34" charset="-34"/>
                          <a:cs typeface="Browallia New" panose="020B0604020202020204" pitchFamily="34" charset="-34"/>
                        </a:rPr>
                        <a:t>Arthralgia</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dirty="0">
                          <a:solidFill>
                            <a:srgbClr val="2B2B2B"/>
                          </a:solidFill>
                          <a:effectLst/>
                          <a:latin typeface="Browallia New" panose="020B0604020202020204" pitchFamily="34" charset="-34"/>
                          <a:cs typeface="Browallia New" panose="020B0604020202020204" pitchFamily="34" charset="-34"/>
                        </a:rPr>
                        <a:t>11.0%</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dirty="0">
                          <a:solidFill>
                            <a:srgbClr val="2B2B2B"/>
                          </a:solidFill>
                          <a:effectLst/>
                          <a:latin typeface="Browallia New" panose="020B0604020202020204" pitchFamily="34" charset="-34"/>
                          <a:cs typeface="Browallia New" panose="020B0604020202020204" pitchFamily="34" charset="-34"/>
                        </a:rPr>
                        <a:t>12.6%</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3E7"/>
                    </a:solidFill>
                  </a:tcPr>
                </a:tc>
                <a:extLst>
                  <a:ext uri="{0D108BD9-81ED-4DB2-BD59-A6C34878D82A}">
                    <a16:rowId xmlns:a16="http://schemas.microsoft.com/office/drawing/2014/main" val="2379184004"/>
                  </a:ext>
                </a:extLst>
              </a:tr>
              <a:tr h="548563">
                <a:tc>
                  <a:txBody>
                    <a:bodyPr/>
                    <a:lstStyle/>
                    <a:p>
                      <a:pPr algn="l" fontAlgn="t"/>
                      <a:r>
                        <a:rPr lang="en-IN" sz="2400" b="0">
                          <a:solidFill>
                            <a:srgbClr val="2B2B2B"/>
                          </a:solidFill>
                          <a:effectLst/>
                          <a:latin typeface="Browallia New" panose="020B0604020202020204" pitchFamily="34" charset="-34"/>
                          <a:cs typeface="Browallia New" panose="020B0604020202020204" pitchFamily="34" charset="-34"/>
                        </a:rPr>
                        <a:t>Back pain</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a:solidFill>
                            <a:srgbClr val="2B2B2B"/>
                          </a:solidFill>
                          <a:effectLst/>
                          <a:latin typeface="Browallia New" panose="020B0604020202020204" pitchFamily="34" charset="-34"/>
                          <a:cs typeface="Browallia New" panose="020B0604020202020204" pitchFamily="34" charset="-34"/>
                        </a:rPr>
                        <a:t>10.2%</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dirty="0">
                          <a:solidFill>
                            <a:srgbClr val="2B2B2B"/>
                          </a:solidFill>
                          <a:effectLst/>
                          <a:latin typeface="Browallia New" panose="020B0604020202020204" pitchFamily="34" charset="-34"/>
                          <a:cs typeface="Browallia New" panose="020B0604020202020204" pitchFamily="34" charset="-34"/>
                        </a:rPr>
                        <a:t>11.1%</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3E7"/>
                    </a:solidFill>
                  </a:tcPr>
                </a:tc>
                <a:extLst>
                  <a:ext uri="{0D108BD9-81ED-4DB2-BD59-A6C34878D82A}">
                    <a16:rowId xmlns:a16="http://schemas.microsoft.com/office/drawing/2014/main" val="4174971583"/>
                  </a:ext>
                </a:extLst>
              </a:tr>
              <a:tr h="548563">
                <a:tc>
                  <a:txBody>
                    <a:bodyPr/>
                    <a:lstStyle/>
                    <a:p>
                      <a:pPr algn="l" fontAlgn="t"/>
                      <a:r>
                        <a:rPr lang="en-IN" sz="2400" b="0">
                          <a:solidFill>
                            <a:srgbClr val="2B2B2B"/>
                          </a:solidFill>
                          <a:effectLst/>
                          <a:latin typeface="Browallia New" panose="020B0604020202020204" pitchFamily="34" charset="-34"/>
                          <a:cs typeface="Browallia New" panose="020B0604020202020204" pitchFamily="34" charset="-34"/>
                        </a:rPr>
                        <a:t>Constipation</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a:solidFill>
                            <a:srgbClr val="2B2B2B"/>
                          </a:solidFill>
                          <a:effectLst/>
                          <a:latin typeface="Browallia New" panose="020B0604020202020204" pitchFamily="34" charset="-34"/>
                          <a:cs typeface="Browallia New" panose="020B0604020202020204" pitchFamily="34" charset="-34"/>
                        </a:rPr>
                        <a:t>10.3%</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IN" sz="2400" b="0" dirty="0">
                          <a:solidFill>
                            <a:srgbClr val="2B2B2B"/>
                          </a:solidFill>
                          <a:effectLst/>
                          <a:latin typeface="Browallia New" panose="020B0604020202020204" pitchFamily="34" charset="-34"/>
                          <a:cs typeface="Browallia New" panose="020B0604020202020204" pitchFamily="34" charset="-34"/>
                        </a:rPr>
                        <a:t>10.0%</a:t>
                      </a:r>
                    </a:p>
                  </a:txBody>
                  <a:tcPr marL="28575" marR="28575"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F3E7"/>
                    </a:solidFill>
                  </a:tcPr>
                </a:tc>
                <a:extLst>
                  <a:ext uri="{0D108BD9-81ED-4DB2-BD59-A6C34878D82A}">
                    <a16:rowId xmlns:a16="http://schemas.microsoft.com/office/drawing/2014/main" val="2911770856"/>
                  </a:ext>
                </a:extLst>
              </a:tr>
            </a:tbl>
          </a:graphicData>
        </a:graphic>
      </p:graphicFrame>
      <p:sp>
        <p:nvSpPr>
          <p:cNvPr id="7" name="TextBox 6">
            <a:extLst>
              <a:ext uri="{FF2B5EF4-FFF2-40B4-BE49-F238E27FC236}">
                <a16:creationId xmlns:a16="http://schemas.microsoft.com/office/drawing/2014/main" id="{6403288C-BA26-8E19-000F-4FE70C40FBB5}"/>
              </a:ext>
            </a:extLst>
          </p:cNvPr>
          <p:cNvSpPr txBox="1"/>
          <p:nvPr/>
        </p:nvSpPr>
        <p:spPr>
          <a:xfrm>
            <a:off x="770283" y="4694158"/>
            <a:ext cx="10583518" cy="1384995"/>
          </a:xfrm>
          <a:prstGeom prst="rect">
            <a:avLst/>
          </a:prstGeom>
          <a:noFill/>
        </p:spPr>
        <p:txBody>
          <a:bodyPr wrap="square">
            <a:spAutoFit/>
          </a:bodyPr>
          <a:lstStyle/>
          <a:p>
            <a:pPr marL="457200" indent="-457200" algn="just">
              <a:buFont typeface="Arial" panose="020B0604020202020204" pitchFamily="34" charset="0"/>
              <a:buChar char="•"/>
            </a:pPr>
            <a:r>
              <a:rPr lang="en-GB" sz="2800" dirty="0">
                <a:latin typeface="Browallia New" panose="020B0604020202020204" pitchFamily="34" charset="-34"/>
                <a:cs typeface="Browallia New" panose="020B0604020202020204" pitchFamily="34" charset="-34"/>
              </a:rPr>
              <a:t>Denosumab has been studied in a clinical trial of 1468 men with prostate cancer on ADT.</a:t>
            </a:r>
            <a:r>
              <a:rPr lang="en-GB" sz="2800" baseline="30000" dirty="0">
                <a:latin typeface="Browallia New" panose="020B0604020202020204" pitchFamily="34" charset="-34"/>
                <a:cs typeface="Browallia New" panose="020B0604020202020204" pitchFamily="34" charset="-34"/>
              </a:rPr>
              <a:t>5</a:t>
            </a:r>
            <a:r>
              <a:rPr lang="en-GB" sz="2800" dirty="0">
                <a:latin typeface="Browallia New" panose="020B0604020202020204" pitchFamily="34" charset="-34"/>
                <a:cs typeface="Browallia New" panose="020B0604020202020204" pitchFamily="34" charset="-34"/>
              </a:rPr>
              <a:t> </a:t>
            </a:r>
          </a:p>
          <a:p>
            <a:pPr marL="457200" indent="-457200" algn="just">
              <a:buFont typeface="Arial" panose="020B0604020202020204" pitchFamily="34" charset="0"/>
              <a:buChar char="•"/>
            </a:pPr>
            <a:r>
              <a:rPr lang="en-GB" sz="2800" dirty="0">
                <a:latin typeface="Browallia New" panose="020B0604020202020204" pitchFamily="34" charset="-34"/>
                <a:cs typeface="Browallia New" panose="020B0604020202020204" pitchFamily="34" charset="-34"/>
              </a:rPr>
              <a:t>The overall incidence of adverse events was similar between Denosumab and placebo (both approximately 87%).</a:t>
            </a:r>
            <a:r>
              <a:rPr lang="en-GB" sz="2800" baseline="30000" dirty="0">
                <a:latin typeface="Browallia New" panose="020B0604020202020204" pitchFamily="34" charset="-34"/>
                <a:cs typeface="Browallia New" panose="020B0604020202020204" pitchFamily="34" charset="-34"/>
              </a:rPr>
              <a:t>5</a:t>
            </a:r>
            <a:endParaRPr lang="en-IN" sz="2800" baseline="30000" dirty="0">
              <a:latin typeface="Browallia New" panose="020B0604020202020204" pitchFamily="34" charset="-34"/>
              <a:cs typeface="Browallia New" panose="020B0604020202020204" pitchFamily="34" charset="-34"/>
            </a:endParaRPr>
          </a:p>
        </p:txBody>
      </p:sp>
      <p:sp>
        <p:nvSpPr>
          <p:cNvPr id="8" name="TextBox 7">
            <a:extLst>
              <a:ext uri="{FF2B5EF4-FFF2-40B4-BE49-F238E27FC236}">
                <a16:creationId xmlns:a16="http://schemas.microsoft.com/office/drawing/2014/main" id="{DC1418FB-E8A6-E158-06FE-68660437A529}"/>
              </a:ext>
            </a:extLst>
          </p:cNvPr>
          <p:cNvSpPr txBox="1"/>
          <p:nvPr/>
        </p:nvSpPr>
        <p:spPr>
          <a:xfrm>
            <a:off x="4558749" y="6324882"/>
            <a:ext cx="6901069" cy="415498"/>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 </a:t>
            </a:r>
          </a:p>
          <a:p>
            <a:pPr algn="r"/>
            <a:r>
              <a:rPr lang="en-IN" sz="1050" dirty="0"/>
              <a:t>  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endParaRPr lang="en-IN" sz="1050" b="1" i="0" dirty="0">
              <a:solidFill>
                <a:srgbClr val="2B2B2B"/>
              </a:solidFill>
              <a:effectLst/>
              <a:latin typeface="DIN W03 Regular"/>
            </a:endParaRPr>
          </a:p>
        </p:txBody>
      </p:sp>
    </p:spTree>
    <p:extLst>
      <p:ext uri="{BB962C8B-B14F-4D97-AF65-F5344CB8AC3E}">
        <p14:creationId xmlns:p14="http://schemas.microsoft.com/office/powerpoint/2010/main" val="1500393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EBC0-4469-0043-06BE-C53F9A236216}"/>
              </a:ext>
            </a:extLst>
          </p:cNvPr>
          <p:cNvSpPr>
            <a:spLocks noGrp="1"/>
          </p:cNvSpPr>
          <p:nvPr>
            <p:ph type="title"/>
          </p:nvPr>
        </p:nvSpPr>
        <p:spPr/>
        <p:txBody>
          <a:bodyPr>
            <a:normAutofit fontScale="90000"/>
          </a:bodyPr>
          <a:lstStyle/>
          <a:p>
            <a:r>
              <a:rPr lang="en-GB" dirty="0"/>
              <a:t>Safety And Tolerability</a:t>
            </a:r>
            <a:endParaRPr lang="en-IN" dirty="0"/>
          </a:p>
        </p:txBody>
      </p:sp>
      <p:sp>
        <p:nvSpPr>
          <p:cNvPr id="3" name="Content Placeholder 2">
            <a:extLst>
              <a:ext uri="{FF2B5EF4-FFF2-40B4-BE49-F238E27FC236}">
                <a16:creationId xmlns:a16="http://schemas.microsoft.com/office/drawing/2014/main" id="{1240EEFD-A397-E53F-00A2-659C6D901398}"/>
              </a:ext>
            </a:extLst>
          </p:cNvPr>
          <p:cNvSpPr>
            <a:spLocks noGrp="1"/>
          </p:cNvSpPr>
          <p:nvPr>
            <p:ph idx="1"/>
          </p:nvPr>
        </p:nvSpPr>
        <p:spPr/>
        <p:txBody>
          <a:bodyPr/>
          <a:lstStyle/>
          <a:p>
            <a:pPr algn="just"/>
            <a:r>
              <a:rPr lang="en-GB" dirty="0"/>
              <a:t>Pain in extremity and musculoskeletal pain have also been reported in clinical trials</a:t>
            </a:r>
            <a:r>
              <a:rPr lang="en-GB" baseline="30000" dirty="0"/>
              <a:t>1</a:t>
            </a:r>
          </a:p>
          <a:p>
            <a:pPr algn="just"/>
            <a:r>
              <a:rPr lang="en-GB" b="1" dirty="0">
                <a:solidFill>
                  <a:srgbClr val="002060"/>
                </a:solidFill>
              </a:rPr>
              <a:t>The percentage of patients who withdrew from the study due to adverse events :</a:t>
            </a:r>
          </a:p>
          <a:p>
            <a:pPr lvl="1" algn="just"/>
            <a:r>
              <a:rPr lang="en-GB" dirty="0"/>
              <a:t> </a:t>
            </a:r>
            <a:r>
              <a:rPr lang="en-GB" b="1" dirty="0"/>
              <a:t>7.0% </a:t>
            </a:r>
            <a:r>
              <a:rPr lang="en-GB" dirty="0"/>
              <a:t>and </a:t>
            </a:r>
            <a:r>
              <a:rPr lang="en-GB" b="1" dirty="0"/>
              <a:t>6.1% </a:t>
            </a:r>
            <a:r>
              <a:rPr lang="en-GB" dirty="0"/>
              <a:t>for the Denosumab and placebo groups, respectively</a:t>
            </a:r>
            <a:r>
              <a:rPr lang="en-GB" baseline="30000" dirty="0"/>
              <a:t>1</a:t>
            </a:r>
          </a:p>
          <a:p>
            <a:pPr algn="just"/>
            <a:r>
              <a:rPr lang="en-GB" b="1" dirty="0"/>
              <a:t>O</a:t>
            </a:r>
            <a:r>
              <a:rPr lang="en-GB" b="1" dirty="0">
                <a:solidFill>
                  <a:srgbClr val="002060"/>
                </a:solidFill>
              </a:rPr>
              <a:t>verall rates of serious adverse events </a:t>
            </a:r>
          </a:p>
          <a:p>
            <a:pPr lvl="1" algn="just"/>
            <a:r>
              <a:rPr kumimoji="0" lang="en-GB" sz="2800" b="1"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34.6% </a:t>
            </a:r>
            <a:r>
              <a:rPr kumimoji="0" lang="en-GB" sz="2800" b="0"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and </a:t>
            </a:r>
            <a:r>
              <a:rPr kumimoji="0" lang="en-GB" sz="2800" b="1"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30.6%, </a:t>
            </a:r>
            <a:r>
              <a:rPr lang="en-GB" dirty="0"/>
              <a:t>between Denosumab and placebo respectively</a:t>
            </a:r>
            <a:r>
              <a:rPr lang="en-GB" baseline="30000" dirty="0"/>
              <a:t>1</a:t>
            </a:r>
            <a:endParaRPr lang="en-IN" baseline="30000" dirty="0"/>
          </a:p>
        </p:txBody>
      </p:sp>
      <p:sp>
        <p:nvSpPr>
          <p:cNvPr id="4" name="TextBox 3">
            <a:extLst>
              <a:ext uri="{FF2B5EF4-FFF2-40B4-BE49-F238E27FC236}">
                <a16:creationId xmlns:a16="http://schemas.microsoft.com/office/drawing/2014/main" id="{AD2C5AA7-705E-A847-7CBA-5762B6468BC2}"/>
              </a:ext>
            </a:extLst>
          </p:cNvPr>
          <p:cNvSpPr txBox="1"/>
          <p:nvPr/>
        </p:nvSpPr>
        <p:spPr>
          <a:xfrm>
            <a:off x="4558749" y="6324882"/>
            <a:ext cx="6901069" cy="415498"/>
          </a:xfrm>
          <a:prstGeom prst="rect">
            <a:avLst/>
          </a:prstGeom>
          <a:noFill/>
        </p:spPr>
        <p:txBody>
          <a:bodyPr wrap="square">
            <a:spAutoFit/>
          </a:bodyPr>
          <a:lstStyle/>
          <a:p>
            <a:pPr algn="r"/>
            <a:r>
              <a:rPr lang="en-IN" sz="1050" b="0" i="0" dirty="0">
                <a:solidFill>
                  <a:srgbClr val="2B2B2B"/>
                </a:solidFill>
                <a:effectLst/>
                <a:latin typeface="DIN W03 Regular"/>
              </a:rPr>
              <a:t>1. Denosumab</a:t>
            </a:r>
            <a:r>
              <a:rPr lang="en-IN" sz="1050" b="0" i="0" baseline="30000" dirty="0">
                <a:solidFill>
                  <a:srgbClr val="2B2B2B"/>
                </a:solidFill>
                <a:effectLst/>
                <a:latin typeface="DIN W03 Regular"/>
              </a:rPr>
              <a:t>®</a:t>
            </a:r>
            <a:r>
              <a:rPr lang="en-IN" sz="1050" b="0" i="0" dirty="0">
                <a:solidFill>
                  <a:srgbClr val="2B2B2B"/>
                </a:solidFill>
                <a:effectLst/>
                <a:latin typeface="DIN W03 Regular"/>
              </a:rPr>
              <a:t> (denosumab) prescribing information </a:t>
            </a:r>
          </a:p>
          <a:p>
            <a:pPr algn="r"/>
            <a:r>
              <a:rPr lang="en-IN" sz="1050" dirty="0"/>
              <a:t>  5.</a:t>
            </a:r>
            <a:r>
              <a:rPr lang="en-IN" sz="1050" b="0" i="1" dirty="0">
                <a:solidFill>
                  <a:srgbClr val="2B2B2B"/>
                </a:solidFill>
                <a:effectLst/>
                <a:latin typeface="DIN W03 Regular"/>
              </a:rPr>
              <a:t> N </a:t>
            </a:r>
            <a:r>
              <a:rPr lang="en-IN" sz="1050" b="0" i="1" dirty="0" err="1">
                <a:solidFill>
                  <a:srgbClr val="2B2B2B"/>
                </a:solidFill>
                <a:effectLst/>
                <a:latin typeface="DIN W03 Regular"/>
              </a:rPr>
              <a:t>Engl</a:t>
            </a:r>
            <a:r>
              <a:rPr lang="en-IN" sz="1050" b="0" i="1" dirty="0">
                <a:solidFill>
                  <a:srgbClr val="2B2B2B"/>
                </a:solidFill>
                <a:effectLst/>
                <a:latin typeface="DIN W03 Regular"/>
              </a:rPr>
              <a:t> J Med.</a:t>
            </a:r>
            <a:r>
              <a:rPr lang="en-IN" sz="1050" b="0" i="0" dirty="0">
                <a:solidFill>
                  <a:srgbClr val="2B2B2B"/>
                </a:solidFill>
                <a:effectLst/>
                <a:latin typeface="DIN W03 Regular"/>
              </a:rPr>
              <a:t> 2009;361:745-755</a:t>
            </a:r>
            <a:endParaRPr lang="en-IN" sz="1050" b="1" i="0" dirty="0">
              <a:solidFill>
                <a:srgbClr val="2B2B2B"/>
              </a:solidFill>
              <a:effectLst/>
              <a:latin typeface="DIN W03 Regular"/>
            </a:endParaRPr>
          </a:p>
        </p:txBody>
      </p:sp>
    </p:spTree>
    <p:extLst>
      <p:ext uri="{BB962C8B-B14F-4D97-AF65-F5344CB8AC3E}">
        <p14:creationId xmlns:p14="http://schemas.microsoft.com/office/powerpoint/2010/main" val="3627508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60E74E-62B4-F801-CF36-6EB2302DC0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7857912" cy="6858000"/>
          </a:xfrm>
          <a:prstGeom prst="rect">
            <a:avLst/>
          </a:prstGeom>
        </p:spPr>
      </p:pic>
      <p:sp>
        <p:nvSpPr>
          <p:cNvPr id="2" name="Rectangle 1">
            <a:extLst>
              <a:ext uri="{FF2B5EF4-FFF2-40B4-BE49-F238E27FC236}">
                <a16:creationId xmlns:a16="http://schemas.microsoft.com/office/drawing/2014/main" id="{750E0F5F-9AB1-E0E5-C17B-593F682232BD}"/>
              </a:ext>
            </a:extLst>
          </p:cNvPr>
          <p:cNvSpPr/>
          <p:nvPr/>
        </p:nvSpPr>
        <p:spPr>
          <a:xfrm>
            <a:off x="7434468" y="384312"/>
            <a:ext cx="4465982" cy="6089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IN" b="1" dirty="0"/>
              <a:t>Calcitonin Causes</a:t>
            </a:r>
          </a:p>
          <a:p>
            <a:pPr algn="just">
              <a:lnSpc>
                <a:spcPct val="150000"/>
              </a:lnSpc>
            </a:pPr>
            <a:r>
              <a:rPr lang="en-IN" dirty="0"/>
              <a:t> </a:t>
            </a:r>
          </a:p>
          <a:p>
            <a:pPr marL="285750" indent="-285750" algn="just">
              <a:lnSpc>
                <a:spcPct val="150000"/>
              </a:lnSpc>
              <a:buFont typeface="Arial" panose="020B0604020202020204" pitchFamily="34" charset="0"/>
              <a:buChar char="•"/>
            </a:pPr>
            <a:r>
              <a:rPr lang="en-IN" dirty="0">
                <a:solidFill>
                  <a:schemeClr val="bg1"/>
                </a:solidFill>
              </a:rPr>
              <a:t>Bones to inhibit osteoclast Activity</a:t>
            </a:r>
          </a:p>
          <a:p>
            <a:pPr marL="285750" indent="-285750" algn="just">
              <a:lnSpc>
                <a:spcPct val="150000"/>
              </a:lnSpc>
              <a:buFont typeface="Arial" panose="020B0604020202020204" pitchFamily="34" charset="0"/>
              <a:buChar char="•"/>
            </a:pPr>
            <a:r>
              <a:rPr lang="en-IN" dirty="0">
                <a:solidFill>
                  <a:schemeClr val="bg1"/>
                </a:solidFill>
              </a:rPr>
              <a:t>Decrease in Intestinal Absorption of calcium</a:t>
            </a:r>
            <a:endParaRPr lang="en-GB" b="0" i="0" dirty="0">
              <a:solidFill>
                <a:schemeClr val="bg1"/>
              </a:solidFill>
              <a:effectLst/>
            </a:endParaRPr>
          </a:p>
          <a:p>
            <a:pPr marL="285750" indent="-285750" algn="just">
              <a:lnSpc>
                <a:spcPct val="150000"/>
              </a:lnSpc>
              <a:buFont typeface="Arial" panose="020B0604020202020204" pitchFamily="34" charset="0"/>
              <a:buChar char="•"/>
            </a:pPr>
            <a:r>
              <a:rPr lang="en-GB" dirty="0">
                <a:solidFill>
                  <a:schemeClr val="bg1"/>
                </a:solidFill>
              </a:rPr>
              <a:t>Inhibits reabsorption of calcium and phosphate</a:t>
            </a:r>
          </a:p>
          <a:p>
            <a:pPr marL="285750" indent="-285750" algn="just">
              <a:lnSpc>
                <a:spcPct val="150000"/>
              </a:lnSpc>
              <a:buFont typeface="Arial" panose="020B0604020202020204" pitchFamily="34" charset="0"/>
              <a:buChar char="•"/>
            </a:pPr>
            <a:r>
              <a:rPr lang="en-GB" dirty="0">
                <a:solidFill>
                  <a:schemeClr val="bg1"/>
                </a:solidFill>
              </a:rPr>
              <a:t>Reduce overall blood calcium level</a:t>
            </a:r>
            <a:endParaRPr lang="en-IN" dirty="0">
              <a:solidFill>
                <a:schemeClr val="bg1"/>
              </a:solidFill>
            </a:endParaRPr>
          </a:p>
          <a:p>
            <a:pPr algn="ctr"/>
            <a:endParaRPr lang="en-IN" dirty="0"/>
          </a:p>
        </p:txBody>
      </p:sp>
      <p:sp>
        <p:nvSpPr>
          <p:cNvPr id="6" name="TextBox 5">
            <a:extLst>
              <a:ext uri="{FF2B5EF4-FFF2-40B4-BE49-F238E27FC236}">
                <a16:creationId xmlns:a16="http://schemas.microsoft.com/office/drawing/2014/main" id="{80BAAA8C-C5AE-A587-A37F-63FA44517A4C}"/>
              </a:ext>
            </a:extLst>
          </p:cNvPr>
          <p:cNvSpPr txBox="1"/>
          <p:nvPr/>
        </p:nvSpPr>
        <p:spPr>
          <a:xfrm>
            <a:off x="7702826" y="5504191"/>
            <a:ext cx="3892826" cy="923330"/>
          </a:xfrm>
          <a:prstGeom prst="rect">
            <a:avLst/>
          </a:prstGeom>
          <a:noFill/>
        </p:spPr>
        <p:txBody>
          <a:bodyPr wrap="square">
            <a:spAutoFit/>
          </a:bodyPr>
          <a:lstStyle/>
          <a:p>
            <a:r>
              <a:rPr lang="en-IN" dirty="0"/>
              <a:t>https://www.hyperparathyroidmd.com/calcitonin-and-the-parathyroid-hormone/</a:t>
            </a:r>
          </a:p>
        </p:txBody>
      </p:sp>
    </p:spTree>
    <p:extLst>
      <p:ext uri="{BB962C8B-B14F-4D97-AF65-F5344CB8AC3E}">
        <p14:creationId xmlns:p14="http://schemas.microsoft.com/office/powerpoint/2010/main" val="542973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74CAF1-161E-08EA-9AF3-D8E264CE7C1B}"/>
              </a:ext>
            </a:extLst>
          </p:cNvPr>
          <p:cNvSpPr/>
          <p:nvPr/>
        </p:nvSpPr>
        <p:spPr>
          <a:xfrm>
            <a:off x="636104" y="1040720"/>
            <a:ext cx="10919792" cy="53203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7D34F19-DFC4-5B28-38C9-7AA7FF8731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4885" y="1882202"/>
            <a:ext cx="10642229" cy="3093595"/>
          </a:xfrm>
          <a:prstGeom prst="rect">
            <a:avLst/>
          </a:prstGeom>
        </p:spPr>
      </p:pic>
      <p:sp>
        <p:nvSpPr>
          <p:cNvPr id="6" name="Frame 5">
            <a:extLst>
              <a:ext uri="{FF2B5EF4-FFF2-40B4-BE49-F238E27FC236}">
                <a16:creationId xmlns:a16="http://schemas.microsoft.com/office/drawing/2014/main" id="{98B50E54-3866-BA0A-AD0A-64886D65C582}"/>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Oval 7">
            <a:extLst>
              <a:ext uri="{FF2B5EF4-FFF2-40B4-BE49-F238E27FC236}">
                <a16:creationId xmlns:a16="http://schemas.microsoft.com/office/drawing/2014/main" id="{91CC0A67-0610-C5F6-F4F5-80AFC49BE9C4}"/>
              </a:ext>
            </a:extLst>
          </p:cNvPr>
          <p:cNvSpPr/>
          <p:nvPr/>
        </p:nvSpPr>
        <p:spPr>
          <a:xfrm>
            <a:off x="774885" y="785996"/>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2</a:t>
            </a:r>
          </a:p>
        </p:txBody>
      </p:sp>
      <p:sp>
        <p:nvSpPr>
          <p:cNvPr id="9" name="Rectangle 8">
            <a:extLst>
              <a:ext uri="{FF2B5EF4-FFF2-40B4-BE49-F238E27FC236}">
                <a16:creationId xmlns:a16="http://schemas.microsoft.com/office/drawing/2014/main" id="{648FC9DB-B0A8-95DB-FB22-ED26D3C5C245}"/>
              </a:ext>
            </a:extLst>
          </p:cNvPr>
          <p:cNvSpPr/>
          <p:nvPr/>
        </p:nvSpPr>
        <p:spPr>
          <a:xfrm>
            <a:off x="774885" y="2786510"/>
            <a:ext cx="6328280"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A410341-65E6-9488-83D3-7938E581A455}"/>
              </a:ext>
            </a:extLst>
          </p:cNvPr>
          <p:cNvSpPr/>
          <p:nvPr/>
        </p:nvSpPr>
        <p:spPr>
          <a:xfrm>
            <a:off x="7609301" y="2786510"/>
            <a:ext cx="2316578"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28CD3DF-EAED-8B6B-2F13-C5D5C8F04CF3}"/>
              </a:ext>
            </a:extLst>
          </p:cNvPr>
          <p:cNvSpPr/>
          <p:nvPr/>
        </p:nvSpPr>
        <p:spPr>
          <a:xfrm>
            <a:off x="774886" y="3312980"/>
            <a:ext cx="2365880" cy="410881"/>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2461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193A-A0F7-BDDA-01C1-9F933870155E}"/>
              </a:ext>
            </a:extLst>
          </p:cNvPr>
          <p:cNvSpPr>
            <a:spLocks noGrp="1"/>
          </p:cNvSpPr>
          <p:nvPr>
            <p:ph type="title"/>
          </p:nvPr>
        </p:nvSpPr>
        <p:spPr>
          <a:xfrm>
            <a:off x="838200" y="458253"/>
            <a:ext cx="10515600" cy="675595"/>
          </a:xfrm>
        </p:spPr>
        <p:txBody>
          <a:bodyPr>
            <a:normAutofit fontScale="90000"/>
          </a:bodyPr>
          <a:lstStyle/>
          <a:p>
            <a:r>
              <a:rPr lang="en-US" dirty="0"/>
              <a:t>Aim</a:t>
            </a:r>
          </a:p>
        </p:txBody>
      </p:sp>
      <p:sp>
        <p:nvSpPr>
          <p:cNvPr id="3" name="Content Placeholder 2">
            <a:extLst>
              <a:ext uri="{FF2B5EF4-FFF2-40B4-BE49-F238E27FC236}">
                <a16:creationId xmlns:a16="http://schemas.microsoft.com/office/drawing/2014/main" id="{F1466997-1849-6BEE-8AA5-115382122A34}"/>
              </a:ext>
            </a:extLst>
          </p:cNvPr>
          <p:cNvSpPr>
            <a:spLocks noGrp="1"/>
          </p:cNvSpPr>
          <p:nvPr>
            <p:ph idx="1"/>
          </p:nvPr>
        </p:nvSpPr>
        <p:spPr>
          <a:xfrm>
            <a:off x="838200" y="1133847"/>
            <a:ext cx="10515600" cy="5265900"/>
          </a:xfrm>
        </p:spPr>
        <p:txBody>
          <a:bodyPr>
            <a:normAutofit/>
          </a:bodyPr>
          <a:lstStyle/>
          <a:p>
            <a:pPr marL="0" indent="0" algn="just">
              <a:buNone/>
            </a:pPr>
            <a:r>
              <a:rPr lang="en-GB" dirty="0"/>
              <a:t>To evaluate the effectiveness of drug, supplement, and lifestyle interventions aimed at preventing fracture, improving bone mineral density (BMD), or preventing or delaying osteoporosis in men with nonmetastatic prostate cancer.</a:t>
            </a:r>
            <a:endParaRPr lang="en-US" dirty="0"/>
          </a:p>
        </p:txBody>
      </p:sp>
      <p:sp>
        <p:nvSpPr>
          <p:cNvPr id="5" name="TextBox 4">
            <a:extLst>
              <a:ext uri="{FF2B5EF4-FFF2-40B4-BE49-F238E27FC236}">
                <a16:creationId xmlns:a16="http://schemas.microsoft.com/office/drawing/2014/main" id="{161983A5-0564-91BD-36B1-821D214DB1E9}"/>
              </a:ext>
            </a:extLst>
          </p:cNvPr>
          <p:cNvSpPr txBox="1"/>
          <p:nvPr/>
        </p:nvSpPr>
        <p:spPr>
          <a:xfrm>
            <a:off x="785192" y="6373243"/>
            <a:ext cx="6093724" cy="307777"/>
          </a:xfrm>
          <a:prstGeom prst="rect">
            <a:avLst/>
          </a:prstGeom>
          <a:noFill/>
        </p:spPr>
        <p:txBody>
          <a:bodyPr wrap="square">
            <a:spAutoFit/>
          </a:bodyPr>
          <a:lstStyle/>
          <a:p>
            <a:r>
              <a:rPr lang="en-US" sz="1400" dirty="0"/>
              <a:t>Review Ann Intern Med. 2017 Sep 5;167(5):341-350. </a:t>
            </a:r>
          </a:p>
        </p:txBody>
      </p:sp>
    </p:spTree>
    <p:extLst>
      <p:ext uri="{BB962C8B-B14F-4D97-AF65-F5344CB8AC3E}">
        <p14:creationId xmlns:p14="http://schemas.microsoft.com/office/powerpoint/2010/main" val="27871631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9740-BE94-3310-7CD2-517C1B75C801}"/>
              </a:ext>
            </a:extLst>
          </p:cNvPr>
          <p:cNvSpPr>
            <a:spLocks noGrp="1"/>
          </p:cNvSpPr>
          <p:nvPr>
            <p:ph type="title"/>
          </p:nvPr>
        </p:nvSpPr>
        <p:spPr/>
        <p:txBody>
          <a:bodyPr>
            <a:normAutofit fontScale="90000"/>
          </a:bodyPr>
          <a:lstStyle/>
          <a:p>
            <a:r>
              <a:rPr lang="en-IN" dirty="0"/>
              <a:t>Study Design</a:t>
            </a:r>
          </a:p>
        </p:txBody>
      </p:sp>
      <p:sp>
        <p:nvSpPr>
          <p:cNvPr id="3" name="Content Placeholder 2">
            <a:extLst>
              <a:ext uri="{FF2B5EF4-FFF2-40B4-BE49-F238E27FC236}">
                <a16:creationId xmlns:a16="http://schemas.microsoft.com/office/drawing/2014/main" id="{A367E964-B8CF-470C-EC79-AF2CFB74E056}"/>
              </a:ext>
            </a:extLst>
          </p:cNvPr>
          <p:cNvSpPr>
            <a:spLocks noGrp="1"/>
          </p:cNvSpPr>
          <p:nvPr>
            <p:ph idx="1"/>
          </p:nvPr>
        </p:nvSpPr>
        <p:spPr>
          <a:xfrm>
            <a:off x="838200" y="1133848"/>
            <a:ext cx="5006009" cy="4999086"/>
          </a:xfrm>
        </p:spPr>
        <p:txBody>
          <a:bodyPr>
            <a:normAutofit/>
          </a:bodyPr>
          <a:lstStyle/>
          <a:p>
            <a:pPr marL="514350" marR="0" lvl="0" indent="-514350" algn="just" defTabSz="914400" rtl="0" eaLnBrk="1" fontAlgn="auto" latinLnBrk="0" hangingPunct="1">
              <a:lnSpc>
                <a:spcPct val="150000"/>
              </a:lnSpc>
              <a:spcBef>
                <a:spcPts val="1000"/>
              </a:spcBef>
              <a:spcAft>
                <a:spcPts val="0"/>
              </a:spcAft>
              <a:buClrTx/>
              <a:buSzTx/>
              <a:buFont typeface="+mj-lt"/>
              <a:buAutoNum type="arabicParenR"/>
              <a:tabLst/>
              <a:defRPr/>
            </a:pPr>
            <a:r>
              <a:rPr kumimoji="0" lang="en-US" b="0"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27 trials </a:t>
            </a:r>
          </a:p>
          <a:p>
            <a:pPr marL="514350" marR="0" lvl="0" indent="-514350" algn="just" defTabSz="914400" rtl="0" eaLnBrk="1" fontAlgn="auto" latinLnBrk="0" hangingPunct="1">
              <a:lnSpc>
                <a:spcPct val="150000"/>
              </a:lnSpc>
              <a:spcBef>
                <a:spcPts val="1000"/>
              </a:spcBef>
              <a:spcAft>
                <a:spcPts val="0"/>
              </a:spcAft>
              <a:buClrTx/>
              <a:buSzTx/>
              <a:buFont typeface="+mj-lt"/>
              <a:buAutoNum type="arabicParenR"/>
              <a:tabLst/>
              <a:defRPr/>
            </a:pPr>
            <a:r>
              <a:rPr kumimoji="0" lang="en-US" b="0"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Men with </a:t>
            </a:r>
            <a:r>
              <a:rPr kumimoji="0" lang="en-US" b="0" i="0" u="none" strike="noStrike" kern="1200" cap="none" spc="0" normalizeH="0" baseline="0" noProof="0" dirty="0" err="1">
                <a:ln>
                  <a:noFill/>
                </a:ln>
                <a:solidFill>
                  <a:prstClr val="black"/>
                </a:solidFill>
                <a:effectLst/>
                <a:uLnTx/>
                <a:uFillTx/>
                <a:latin typeface="Browallia New" panose="020B0604020202020204" pitchFamily="34" charset="-34"/>
                <a:ea typeface="+mn-ea"/>
                <a:cs typeface="Browallia New" panose="020B0604020202020204" pitchFamily="34" charset="-34"/>
              </a:rPr>
              <a:t>nonmetastatic</a:t>
            </a:r>
            <a:r>
              <a:rPr kumimoji="0" lang="en-US" b="0" i="0" u="none" strike="noStrike" kern="1200" cap="none" spc="0" normalizeH="0" baseline="0" noProof="0" dirty="0">
                <a:ln>
                  <a:noFill/>
                </a:ln>
                <a:solidFill>
                  <a:prstClr val="black"/>
                </a:solidFill>
                <a:effectLst/>
                <a:uLnTx/>
                <a:uFillTx/>
                <a:latin typeface="Browallia New" panose="020B0604020202020204" pitchFamily="34" charset="-34"/>
                <a:ea typeface="+mn-ea"/>
                <a:cs typeface="Browallia New" panose="020B0604020202020204" pitchFamily="34" charset="-34"/>
              </a:rPr>
              <a:t> prostate cancer who were initiating or continuing androgen deprivation therapy (ADT). </a:t>
            </a:r>
          </a:p>
        </p:txBody>
      </p:sp>
      <p:pic>
        <p:nvPicPr>
          <p:cNvPr id="5" name="Picture 4">
            <a:extLst>
              <a:ext uri="{FF2B5EF4-FFF2-40B4-BE49-F238E27FC236}">
                <a16:creationId xmlns:a16="http://schemas.microsoft.com/office/drawing/2014/main" id="{C884FE41-4875-009F-A6C4-9CE6B80E663D}"/>
              </a:ext>
            </a:extLst>
          </p:cNvPr>
          <p:cNvPicPr>
            <a:picLocks noChangeAspect="1"/>
          </p:cNvPicPr>
          <p:nvPr/>
        </p:nvPicPr>
        <p:blipFill>
          <a:blip r:embed="rId2"/>
          <a:stretch>
            <a:fillRect/>
          </a:stretch>
        </p:blipFill>
        <p:spPr>
          <a:xfrm>
            <a:off x="6824870" y="1133848"/>
            <a:ext cx="4528930" cy="5071197"/>
          </a:xfrm>
          <a:prstGeom prst="rect">
            <a:avLst/>
          </a:prstGeom>
        </p:spPr>
      </p:pic>
    </p:spTree>
    <p:extLst>
      <p:ext uri="{BB962C8B-B14F-4D97-AF65-F5344CB8AC3E}">
        <p14:creationId xmlns:p14="http://schemas.microsoft.com/office/powerpoint/2010/main" val="937754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5F1A7-2447-7ABC-EEE6-122D393C89BC}"/>
              </a:ext>
            </a:extLst>
          </p:cNvPr>
          <p:cNvSpPr>
            <a:spLocks noGrp="1"/>
          </p:cNvSpPr>
          <p:nvPr>
            <p:ph type="title"/>
          </p:nvPr>
        </p:nvSpPr>
        <p:spPr/>
        <p:txBody>
          <a:bodyPr>
            <a:normAutofit fontScale="90000"/>
          </a:bodyPr>
          <a:lstStyle/>
          <a:p>
            <a:r>
              <a:rPr lang="en-IN" dirty="0"/>
              <a:t>Result</a:t>
            </a:r>
          </a:p>
        </p:txBody>
      </p:sp>
      <p:sp>
        <p:nvSpPr>
          <p:cNvPr id="3" name="Content Placeholder 2">
            <a:extLst>
              <a:ext uri="{FF2B5EF4-FFF2-40B4-BE49-F238E27FC236}">
                <a16:creationId xmlns:a16="http://schemas.microsoft.com/office/drawing/2014/main" id="{CF7CC7C5-36CE-973D-5920-D476649284F3}"/>
              </a:ext>
            </a:extLst>
          </p:cNvPr>
          <p:cNvSpPr>
            <a:spLocks noGrp="1"/>
          </p:cNvSpPr>
          <p:nvPr>
            <p:ph idx="1"/>
          </p:nvPr>
        </p:nvSpPr>
        <p:spPr/>
        <p:txBody>
          <a:bodyPr/>
          <a:lstStyle/>
          <a:p>
            <a:pPr algn="just"/>
            <a:r>
              <a:rPr lang="en-GB" dirty="0"/>
              <a:t>Bisphosphonates were effective in increasing BMD, but no trial was sufficiently powered to detect reduction in fractures. </a:t>
            </a:r>
          </a:p>
          <a:p>
            <a:pPr algn="just"/>
            <a:r>
              <a:rPr lang="en-GB" dirty="0"/>
              <a:t>Denosumab improved BMD and reduced the incidence of new radiographic vertebral fractures in 1 high-quality trial. </a:t>
            </a:r>
          </a:p>
          <a:p>
            <a:endParaRPr lang="en-IN" dirty="0"/>
          </a:p>
        </p:txBody>
      </p:sp>
      <p:sp>
        <p:nvSpPr>
          <p:cNvPr id="4" name="Content Placeholder 2">
            <a:extLst>
              <a:ext uri="{FF2B5EF4-FFF2-40B4-BE49-F238E27FC236}">
                <a16:creationId xmlns:a16="http://schemas.microsoft.com/office/drawing/2014/main" id="{CF8C2ACA-54BB-7921-80F5-8CE0B131D47B}"/>
              </a:ext>
            </a:extLst>
          </p:cNvPr>
          <p:cNvSpPr txBox="1">
            <a:spLocks/>
          </p:cNvSpPr>
          <p:nvPr/>
        </p:nvSpPr>
        <p:spPr>
          <a:xfrm>
            <a:off x="838200" y="4134677"/>
            <a:ext cx="10515600" cy="1998257"/>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txBody>
          <a:bodyPr vert="horz" lIns="91440" tIns="45720" rIns="91440" bIns="45720" rtlCol="0">
            <a:normAutofit/>
          </a:bodyPr>
          <a:lstStyle>
            <a:lvl1pPr marL="514350" indent="-514350" algn="l" defTabSz="914400" rtl="0" eaLnBrk="1" latinLnBrk="0" hangingPunct="1">
              <a:lnSpc>
                <a:spcPct val="150000"/>
              </a:lnSpc>
              <a:spcBef>
                <a:spcPts val="1000"/>
              </a:spcBef>
              <a:buFont typeface="+mj-lt"/>
              <a:buAutoNum type="arabicParenR"/>
              <a:defRPr sz="2800" kern="1200">
                <a:solidFill>
                  <a:schemeClr val="tx1"/>
                </a:solidFill>
                <a:latin typeface="Browallia New" panose="020B0604020202020204" pitchFamily="34" charset="-34"/>
                <a:ea typeface="+mn-ea"/>
                <a:cs typeface="Browallia New" panose="020B0604020202020204" pitchFamily="34" charset="-34"/>
              </a:defRPr>
            </a:lvl1pPr>
            <a:lvl2pPr marL="1028700" indent="-571500" algn="l" defTabSz="914400" rtl="0" eaLnBrk="1" latinLnBrk="0" hangingPunct="1">
              <a:lnSpc>
                <a:spcPct val="150000"/>
              </a:lnSpc>
              <a:spcBef>
                <a:spcPts val="500"/>
              </a:spcBef>
              <a:buFont typeface="+mj-lt"/>
              <a:buAutoNum type="alphaLcParenR"/>
              <a:defRPr sz="2800" kern="1200">
                <a:solidFill>
                  <a:schemeClr val="tx1"/>
                </a:solidFill>
                <a:latin typeface="Browallia New" panose="020B0604020202020204" pitchFamily="34" charset="-34"/>
                <a:ea typeface="+mn-ea"/>
                <a:cs typeface="Browallia New" panose="020B0604020202020204" pitchFamily="34" charset="-34"/>
              </a:defRPr>
            </a:lvl2pPr>
            <a:lvl3pPr marL="1485900" indent="-571500" algn="l" defTabSz="914400" rtl="0" eaLnBrk="1" latinLnBrk="0" hangingPunct="1">
              <a:lnSpc>
                <a:spcPct val="150000"/>
              </a:lnSpc>
              <a:spcBef>
                <a:spcPts val="500"/>
              </a:spcBef>
              <a:buFont typeface="+mj-lt"/>
              <a:buAutoNum type="romanUcPeriod"/>
              <a:defRPr sz="2800" kern="1200">
                <a:solidFill>
                  <a:schemeClr val="tx1"/>
                </a:solidFill>
                <a:latin typeface="Browallia New" panose="020B0604020202020204" pitchFamily="34" charset="-34"/>
                <a:ea typeface="+mn-ea"/>
                <a:cs typeface="Browallia New" panose="020B0604020202020204" pitchFamily="34" charset="-34"/>
              </a:defRPr>
            </a:lvl3pPr>
            <a:lvl4pPr marL="1885950" indent="-514350" algn="l" defTabSz="914400" rtl="0" eaLnBrk="1" latinLnBrk="0" hangingPunct="1">
              <a:lnSpc>
                <a:spcPct val="150000"/>
              </a:lnSpc>
              <a:spcBef>
                <a:spcPts val="500"/>
              </a:spcBef>
              <a:buFont typeface="+mj-lt"/>
              <a:buAutoNum type="alphaLcPeriod"/>
              <a:defRPr sz="2800" kern="1200">
                <a:solidFill>
                  <a:schemeClr val="tx1"/>
                </a:solidFill>
                <a:latin typeface="Browallia New" panose="020B0604020202020204" pitchFamily="34" charset="-34"/>
                <a:ea typeface="+mn-ea"/>
                <a:cs typeface="Browallia New" panose="020B0604020202020204" pitchFamily="34" charset="-34"/>
              </a:defRPr>
            </a:lvl4pPr>
            <a:lvl5pPr marL="2057400" indent="-228600" algn="l" defTabSz="914400" rtl="0" eaLnBrk="1" latinLnBrk="0" hangingPunct="1">
              <a:lnSpc>
                <a:spcPct val="150000"/>
              </a:lnSpc>
              <a:spcBef>
                <a:spcPts val="500"/>
              </a:spcBef>
              <a:buFont typeface="Arial" panose="020B0604020202020204" pitchFamily="34" charset="0"/>
              <a:buChar char="•"/>
              <a:defRPr sz="2800" kern="1200">
                <a:solidFill>
                  <a:schemeClr val="tx1"/>
                </a:solidFill>
                <a:latin typeface="Browallia New" panose="020B0604020202020204" pitchFamily="34" charset="-34"/>
                <a:ea typeface="+mn-ea"/>
                <a:cs typeface="Browallia New" panose="020B06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b="1" dirty="0">
                <a:solidFill>
                  <a:schemeClr val="bg1"/>
                </a:solidFill>
              </a:rPr>
              <a:t>Conclusion: </a:t>
            </a:r>
            <a:r>
              <a:rPr lang="en-GB" dirty="0">
                <a:solidFill>
                  <a:schemeClr val="bg1"/>
                </a:solidFill>
              </a:rPr>
              <a:t>both bisphosphonates and denosumab improve BMD in men with nonmetastatic prostate cancer who are receiving ADT. </a:t>
            </a:r>
            <a:r>
              <a:rPr lang="en-GB" dirty="0">
                <a:highlight>
                  <a:srgbClr val="FFFF00"/>
                </a:highlight>
              </a:rPr>
              <a:t>Denosumab also reduces risk for radiographic vertebral fractures</a:t>
            </a:r>
            <a:r>
              <a:rPr lang="en-GB" dirty="0">
                <a:solidFill>
                  <a:schemeClr val="bg1"/>
                </a:solidFill>
              </a:rPr>
              <a:t>, based on 1 trial. More trials studying fracture outcomes are needed in this population.</a:t>
            </a:r>
          </a:p>
        </p:txBody>
      </p:sp>
      <p:sp>
        <p:nvSpPr>
          <p:cNvPr id="6" name="TextBox 5">
            <a:extLst>
              <a:ext uri="{FF2B5EF4-FFF2-40B4-BE49-F238E27FC236}">
                <a16:creationId xmlns:a16="http://schemas.microsoft.com/office/drawing/2014/main" id="{CA4A9452-E371-5448-86CD-0B9678FD5431}"/>
              </a:ext>
            </a:extLst>
          </p:cNvPr>
          <p:cNvSpPr txBox="1"/>
          <p:nvPr/>
        </p:nvSpPr>
        <p:spPr>
          <a:xfrm>
            <a:off x="5380382" y="6396798"/>
            <a:ext cx="6096000" cy="307777"/>
          </a:xfrm>
          <a:prstGeom prst="rect">
            <a:avLst/>
          </a:prstGeom>
          <a:noFill/>
        </p:spPr>
        <p:txBody>
          <a:bodyPr wrap="square">
            <a:spAutoFit/>
          </a:bodyPr>
          <a:lstStyle/>
          <a:p>
            <a:pPr algn="r"/>
            <a:r>
              <a:rPr lang="en-IN" sz="1400" dirty="0"/>
              <a:t>Ann Intern Med. 2017 Sep 5;167(5):341-350. </a:t>
            </a:r>
          </a:p>
        </p:txBody>
      </p:sp>
    </p:spTree>
    <p:extLst>
      <p:ext uri="{BB962C8B-B14F-4D97-AF65-F5344CB8AC3E}">
        <p14:creationId xmlns:p14="http://schemas.microsoft.com/office/powerpoint/2010/main" val="1111897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0C5C9C-4718-018B-F210-093612F73C74}"/>
              </a:ext>
            </a:extLst>
          </p:cNvPr>
          <p:cNvSpPr/>
          <p:nvPr/>
        </p:nvSpPr>
        <p:spPr>
          <a:xfrm>
            <a:off x="636104" y="1040720"/>
            <a:ext cx="10919792" cy="53203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ame 8">
            <a:extLst>
              <a:ext uri="{FF2B5EF4-FFF2-40B4-BE49-F238E27FC236}">
                <a16:creationId xmlns:a16="http://schemas.microsoft.com/office/drawing/2014/main" id="{8DBEC95B-FDC0-DA38-8C0B-B5B1C5122D28}"/>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6D8CED55-4607-C7C3-8DF1-0E9DD4E39E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4885" y="1646794"/>
            <a:ext cx="10678781" cy="4108174"/>
          </a:xfrm>
          <a:prstGeom prst="rect">
            <a:avLst/>
          </a:prstGeom>
        </p:spPr>
      </p:pic>
      <p:sp>
        <p:nvSpPr>
          <p:cNvPr id="10" name="Oval 9">
            <a:extLst>
              <a:ext uri="{FF2B5EF4-FFF2-40B4-BE49-F238E27FC236}">
                <a16:creationId xmlns:a16="http://schemas.microsoft.com/office/drawing/2014/main" id="{4C2DDD35-F9B6-FD2D-8A27-13D12674C75C}"/>
              </a:ext>
            </a:extLst>
          </p:cNvPr>
          <p:cNvSpPr/>
          <p:nvPr/>
        </p:nvSpPr>
        <p:spPr>
          <a:xfrm>
            <a:off x="774885" y="785996"/>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3</a:t>
            </a:r>
          </a:p>
        </p:txBody>
      </p:sp>
      <p:sp>
        <p:nvSpPr>
          <p:cNvPr id="11" name="Rectangle 10">
            <a:extLst>
              <a:ext uri="{FF2B5EF4-FFF2-40B4-BE49-F238E27FC236}">
                <a16:creationId xmlns:a16="http://schemas.microsoft.com/office/drawing/2014/main" id="{36E004E1-C897-AD6A-47A0-3FF2985E3801}"/>
              </a:ext>
            </a:extLst>
          </p:cNvPr>
          <p:cNvSpPr/>
          <p:nvPr/>
        </p:nvSpPr>
        <p:spPr>
          <a:xfrm>
            <a:off x="2340416" y="3120481"/>
            <a:ext cx="4634556" cy="417849"/>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2BAE756-2455-BEFA-DD08-AD7D79A038C9}"/>
              </a:ext>
            </a:extLst>
          </p:cNvPr>
          <p:cNvSpPr/>
          <p:nvPr/>
        </p:nvSpPr>
        <p:spPr>
          <a:xfrm>
            <a:off x="905475" y="2602539"/>
            <a:ext cx="5561586"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D9AFC58-1DFB-59E3-D190-67E2D930952C}"/>
              </a:ext>
            </a:extLst>
          </p:cNvPr>
          <p:cNvSpPr/>
          <p:nvPr/>
        </p:nvSpPr>
        <p:spPr>
          <a:xfrm>
            <a:off x="8959423" y="2576893"/>
            <a:ext cx="2494243" cy="517942"/>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6824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6ADE4C3-91DC-8C41-A7ED-D7DBA9F16F12}"/>
              </a:ext>
            </a:extLst>
          </p:cNvPr>
          <p:cNvGraphicFramePr>
            <a:graphicFrameLocks noGrp="1"/>
          </p:cNvGraphicFramePr>
          <p:nvPr>
            <p:ph idx="1"/>
            <p:extLst>
              <p:ext uri="{D42A27DB-BD31-4B8C-83A1-F6EECF244321}">
                <p14:modId xmlns:p14="http://schemas.microsoft.com/office/powerpoint/2010/main" val="3371913502"/>
              </p:ext>
            </p:extLst>
          </p:nvPr>
        </p:nvGraphicFramePr>
        <p:xfrm>
          <a:off x="838200" y="265043"/>
          <a:ext cx="10515600" cy="586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a:extLst>
              <a:ext uri="{FF2B5EF4-FFF2-40B4-BE49-F238E27FC236}">
                <a16:creationId xmlns:a16="http://schemas.microsoft.com/office/drawing/2014/main" id="{713F11EA-A787-8CDC-BD39-ADDAA8E96684}"/>
              </a:ext>
            </a:extLst>
          </p:cNvPr>
          <p:cNvSpPr>
            <a:spLocks noGrp="1"/>
          </p:cNvSpPr>
          <p:nvPr>
            <p:ph type="title"/>
          </p:nvPr>
        </p:nvSpPr>
        <p:spPr>
          <a:xfrm>
            <a:off x="838200" y="387689"/>
            <a:ext cx="10515600" cy="675595"/>
          </a:xfrm>
        </p:spPr>
        <p:txBody>
          <a:bodyPr>
            <a:normAutofit fontScale="90000"/>
          </a:bodyPr>
          <a:lstStyle/>
          <a:p>
            <a:r>
              <a:rPr lang="en-IN" dirty="0"/>
              <a:t>Design:</a:t>
            </a:r>
          </a:p>
        </p:txBody>
      </p:sp>
      <p:sp>
        <p:nvSpPr>
          <p:cNvPr id="9" name="TextBox 8">
            <a:extLst>
              <a:ext uri="{FF2B5EF4-FFF2-40B4-BE49-F238E27FC236}">
                <a16:creationId xmlns:a16="http://schemas.microsoft.com/office/drawing/2014/main" id="{934E57F1-57E4-617D-55E7-C6CC44D64DC0}"/>
              </a:ext>
            </a:extLst>
          </p:cNvPr>
          <p:cNvSpPr txBox="1"/>
          <p:nvPr/>
        </p:nvSpPr>
        <p:spPr>
          <a:xfrm>
            <a:off x="5353878" y="6454457"/>
            <a:ext cx="6096000" cy="276999"/>
          </a:xfrm>
          <a:prstGeom prst="rect">
            <a:avLst/>
          </a:prstGeom>
          <a:noFill/>
        </p:spPr>
        <p:txBody>
          <a:bodyPr wrap="square">
            <a:spAutoFit/>
          </a:bodyPr>
          <a:lstStyle/>
          <a:p>
            <a:pPr algn="r"/>
            <a:r>
              <a:rPr lang="en-US" sz="1200" dirty="0"/>
              <a:t>Support Care Cancer. 2022 Jan;30(1):855-863.</a:t>
            </a:r>
            <a:endParaRPr lang="en-IN" sz="1200" dirty="0"/>
          </a:p>
        </p:txBody>
      </p:sp>
    </p:spTree>
    <p:extLst>
      <p:ext uri="{BB962C8B-B14F-4D97-AF65-F5344CB8AC3E}">
        <p14:creationId xmlns:p14="http://schemas.microsoft.com/office/powerpoint/2010/main" val="2654342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CB7166-A799-F90C-068A-BC085A8C1408}"/>
              </a:ext>
            </a:extLst>
          </p:cNvPr>
          <p:cNvSpPr>
            <a:spLocks noGrp="1"/>
          </p:cNvSpPr>
          <p:nvPr>
            <p:ph type="title"/>
          </p:nvPr>
        </p:nvSpPr>
        <p:spPr/>
        <p:txBody>
          <a:bodyPr>
            <a:normAutofit fontScale="90000"/>
          </a:bodyPr>
          <a:lstStyle/>
          <a:p>
            <a:r>
              <a:rPr lang="en-IN" dirty="0"/>
              <a:t>Result:</a:t>
            </a:r>
          </a:p>
        </p:txBody>
      </p:sp>
      <p:sp>
        <p:nvSpPr>
          <p:cNvPr id="9" name="Content Placeholder 8">
            <a:extLst>
              <a:ext uri="{FF2B5EF4-FFF2-40B4-BE49-F238E27FC236}">
                <a16:creationId xmlns:a16="http://schemas.microsoft.com/office/drawing/2014/main" id="{62FDE5AC-4E81-5D2B-746B-2117070BF05B}"/>
              </a:ext>
            </a:extLst>
          </p:cNvPr>
          <p:cNvSpPr>
            <a:spLocks noGrp="1"/>
          </p:cNvSpPr>
          <p:nvPr>
            <p:ph idx="1"/>
          </p:nvPr>
        </p:nvSpPr>
        <p:spPr/>
        <p:txBody>
          <a:bodyPr>
            <a:normAutofit lnSpcReduction="10000"/>
          </a:bodyPr>
          <a:lstStyle/>
          <a:p>
            <a:r>
              <a:rPr lang="en-GB" dirty="0"/>
              <a:t>15 studies </a:t>
            </a:r>
          </a:p>
          <a:p>
            <a:r>
              <a:rPr lang="en-GB" dirty="0"/>
              <a:t>All BMAs except risedronate showed a significant increase of BMD of the LS </a:t>
            </a:r>
          </a:p>
          <a:p>
            <a:pPr algn="just"/>
            <a:r>
              <a:rPr lang="en-GB" dirty="0"/>
              <a:t>At TH, bisphosphonates (alendronate, pamidronate, and zoledronate) and </a:t>
            </a:r>
            <a:r>
              <a:rPr lang="en-GB" dirty="0">
                <a:highlight>
                  <a:srgbClr val="FFFF00"/>
                </a:highlight>
              </a:rPr>
              <a:t>denosumab showed significant elevation compared with the no-BMA group. </a:t>
            </a:r>
          </a:p>
          <a:p>
            <a:r>
              <a:rPr lang="en-GB" dirty="0">
                <a:highlight>
                  <a:srgbClr val="FFFF00"/>
                </a:highlight>
              </a:rPr>
              <a:t>Denosumab was associated with the most BMD gain at the TH. </a:t>
            </a:r>
          </a:p>
          <a:p>
            <a:r>
              <a:rPr lang="en-GB" dirty="0">
                <a:highlight>
                  <a:srgbClr val="FFFF00"/>
                </a:highlight>
              </a:rPr>
              <a:t>Only denosumab reduced the risk of vertebral fracture (relative risk [95% confidence interval]: 0.40 [0.20–0.81]). </a:t>
            </a:r>
          </a:p>
          <a:p>
            <a:endParaRPr lang="en-IN" dirty="0"/>
          </a:p>
        </p:txBody>
      </p:sp>
      <p:sp>
        <p:nvSpPr>
          <p:cNvPr id="10" name="TextBox 9">
            <a:extLst>
              <a:ext uri="{FF2B5EF4-FFF2-40B4-BE49-F238E27FC236}">
                <a16:creationId xmlns:a16="http://schemas.microsoft.com/office/drawing/2014/main" id="{E50C4A17-D320-8D0F-CD51-6CC64893BEE9}"/>
              </a:ext>
            </a:extLst>
          </p:cNvPr>
          <p:cNvSpPr txBox="1"/>
          <p:nvPr/>
        </p:nvSpPr>
        <p:spPr>
          <a:xfrm>
            <a:off x="5353878" y="6454457"/>
            <a:ext cx="6096000" cy="276999"/>
          </a:xfrm>
          <a:prstGeom prst="rect">
            <a:avLst/>
          </a:prstGeom>
          <a:noFill/>
        </p:spPr>
        <p:txBody>
          <a:bodyPr wrap="square">
            <a:spAutoFit/>
          </a:bodyPr>
          <a:lstStyle/>
          <a:p>
            <a:pPr algn="r"/>
            <a:r>
              <a:rPr lang="en-IN" sz="1200" dirty="0"/>
              <a:t>Supportive Care in Cancer volume 30, pages855–863 (2022)</a:t>
            </a:r>
          </a:p>
        </p:txBody>
      </p:sp>
    </p:spTree>
    <p:extLst>
      <p:ext uri="{BB962C8B-B14F-4D97-AF65-F5344CB8AC3E}">
        <p14:creationId xmlns:p14="http://schemas.microsoft.com/office/powerpoint/2010/main" val="1925218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30C1E-2AEC-7523-2F1E-FE6A873F4F6D}"/>
              </a:ext>
            </a:extLst>
          </p:cNvPr>
          <p:cNvSpPr>
            <a:spLocks noGrp="1"/>
          </p:cNvSpPr>
          <p:nvPr>
            <p:ph type="title"/>
          </p:nvPr>
        </p:nvSpPr>
        <p:spPr/>
        <p:txBody>
          <a:bodyPr>
            <a:normAutofit fontScale="90000"/>
          </a:bodyPr>
          <a:lstStyle/>
          <a:p>
            <a:r>
              <a:rPr lang="en-IN" dirty="0"/>
              <a:t>Conclusion: </a:t>
            </a:r>
          </a:p>
        </p:txBody>
      </p:sp>
      <p:sp>
        <p:nvSpPr>
          <p:cNvPr id="7" name="Content Placeholder 6">
            <a:extLst>
              <a:ext uri="{FF2B5EF4-FFF2-40B4-BE49-F238E27FC236}">
                <a16:creationId xmlns:a16="http://schemas.microsoft.com/office/drawing/2014/main" id="{CDE4ADA9-7DE6-9B42-A7E0-3D9566FBBE99}"/>
              </a:ext>
            </a:extLst>
          </p:cNvPr>
          <p:cNvSpPr>
            <a:spLocks noGrp="1"/>
          </p:cNvSpPr>
          <p:nvPr>
            <p:ph idx="1"/>
          </p:nvPr>
        </p:nvSpPr>
        <p:spPr>
          <a:xfrm>
            <a:off x="838200" y="1133848"/>
            <a:ext cx="10515600" cy="3411648"/>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txBody>
          <a:bodyPr/>
          <a:lstStyle/>
          <a:p>
            <a:pPr marL="0" indent="0">
              <a:buNone/>
            </a:pPr>
            <a:r>
              <a:rPr lang="en-GB" dirty="0">
                <a:solidFill>
                  <a:schemeClr val="bg1"/>
                </a:solidFill>
              </a:rPr>
              <a:t>Most bisphosphonates and denosumab significantly increased BMD at the LS and the TH in patients receiving ADT for prostate cancer without skeletal metastasis. In particular, zoledronate and denosumab were the most potent BMAs in terms of BMD increment at the LS and the TH, respectively. </a:t>
            </a:r>
            <a:r>
              <a:rPr lang="en-GB" dirty="0">
                <a:highlight>
                  <a:srgbClr val="FFFF00"/>
                </a:highlight>
              </a:rPr>
              <a:t>However, denosumab, not zoledronate, was the only BMA that showed a significant risk reduction of vertebral fracture</a:t>
            </a:r>
          </a:p>
          <a:p>
            <a:endParaRPr lang="en-IN" dirty="0"/>
          </a:p>
        </p:txBody>
      </p:sp>
      <p:sp>
        <p:nvSpPr>
          <p:cNvPr id="8" name="TextBox 7">
            <a:extLst>
              <a:ext uri="{FF2B5EF4-FFF2-40B4-BE49-F238E27FC236}">
                <a16:creationId xmlns:a16="http://schemas.microsoft.com/office/drawing/2014/main" id="{6B6F0A95-9C3B-D27A-5779-DA526211227E}"/>
              </a:ext>
            </a:extLst>
          </p:cNvPr>
          <p:cNvSpPr txBox="1"/>
          <p:nvPr/>
        </p:nvSpPr>
        <p:spPr>
          <a:xfrm>
            <a:off x="5353878" y="6454457"/>
            <a:ext cx="6096000" cy="276999"/>
          </a:xfrm>
          <a:prstGeom prst="rect">
            <a:avLst/>
          </a:prstGeom>
          <a:noFill/>
        </p:spPr>
        <p:txBody>
          <a:bodyPr wrap="square">
            <a:spAutoFit/>
          </a:bodyPr>
          <a:lstStyle/>
          <a:p>
            <a:pPr algn="r"/>
            <a:r>
              <a:rPr lang="en-IN" sz="1200" dirty="0"/>
              <a:t>Supportive Care in Cancer volume 30, pages855–863 (2022)</a:t>
            </a:r>
          </a:p>
        </p:txBody>
      </p:sp>
    </p:spTree>
    <p:extLst>
      <p:ext uri="{BB962C8B-B14F-4D97-AF65-F5344CB8AC3E}">
        <p14:creationId xmlns:p14="http://schemas.microsoft.com/office/powerpoint/2010/main" val="422151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E8AA2-D0DF-9CF9-C137-E4451FA8DDDE}"/>
              </a:ext>
            </a:extLst>
          </p:cNvPr>
          <p:cNvSpPr/>
          <p:nvPr/>
        </p:nvSpPr>
        <p:spPr>
          <a:xfrm>
            <a:off x="728870" y="1040720"/>
            <a:ext cx="10800521" cy="5333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B12F898-9E7E-B26F-951D-0E54F9B09902}"/>
              </a:ext>
            </a:extLst>
          </p:cNvPr>
          <p:cNvPicPr>
            <a:picLocks noChangeAspect="1"/>
          </p:cNvPicPr>
          <p:nvPr/>
        </p:nvPicPr>
        <p:blipFill>
          <a:blip r:embed="rId2"/>
          <a:stretch>
            <a:fillRect/>
          </a:stretch>
        </p:blipFill>
        <p:spPr>
          <a:xfrm>
            <a:off x="592877" y="1198256"/>
            <a:ext cx="10870253" cy="4461487"/>
          </a:xfrm>
          <a:prstGeom prst="rect">
            <a:avLst/>
          </a:prstGeom>
        </p:spPr>
      </p:pic>
      <p:sp>
        <p:nvSpPr>
          <p:cNvPr id="6" name="Frame 5">
            <a:extLst>
              <a:ext uri="{FF2B5EF4-FFF2-40B4-BE49-F238E27FC236}">
                <a16:creationId xmlns:a16="http://schemas.microsoft.com/office/drawing/2014/main" id="{504C9DFB-E3EB-360C-C042-6A3E60F84E32}"/>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Oval 9">
            <a:extLst>
              <a:ext uri="{FF2B5EF4-FFF2-40B4-BE49-F238E27FC236}">
                <a16:creationId xmlns:a16="http://schemas.microsoft.com/office/drawing/2014/main" id="{A1654053-D0F9-B007-0F74-4E266957EBC6}"/>
              </a:ext>
            </a:extLst>
          </p:cNvPr>
          <p:cNvSpPr/>
          <p:nvPr/>
        </p:nvSpPr>
        <p:spPr>
          <a:xfrm>
            <a:off x="774885" y="785996"/>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4</a:t>
            </a:r>
          </a:p>
        </p:txBody>
      </p:sp>
    </p:spTree>
    <p:extLst>
      <p:ext uri="{BB962C8B-B14F-4D97-AF65-F5344CB8AC3E}">
        <p14:creationId xmlns:p14="http://schemas.microsoft.com/office/powerpoint/2010/main" val="3353854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D0F9-C976-D4AC-C77E-10EADB5D5F81}"/>
              </a:ext>
            </a:extLst>
          </p:cNvPr>
          <p:cNvSpPr>
            <a:spLocks noGrp="1"/>
          </p:cNvSpPr>
          <p:nvPr>
            <p:ph type="title"/>
          </p:nvPr>
        </p:nvSpPr>
        <p:spPr/>
        <p:txBody>
          <a:bodyPr>
            <a:normAutofit fontScale="90000"/>
          </a:bodyPr>
          <a:lstStyle/>
          <a:p>
            <a:r>
              <a:rPr lang="en-IN" dirty="0"/>
              <a:t>Aim</a:t>
            </a:r>
          </a:p>
        </p:txBody>
      </p:sp>
      <p:sp>
        <p:nvSpPr>
          <p:cNvPr id="3" name="Content Placeholder 2">
            <a:extLst>
              <a:ext uri="{FF2B5EF4-FFF2-40B4-BE49-F238E27FC236}">
                <a16:creationId xmlns:a16="http://schemas.microsoft.com/office/drawing/2014/main" id="{CDD15C19-8B76-FC61-67F8-827AD5D67DE5}"/>
              </a:ext>
            </a:extLst>
          </p:cNvPr>
          <p:cNvSpPr>
            <a:spLocks noGrp="1"/>
          </p:cNvSpPr>
          <p:nvPr>
            <p:ph idx="1"/>
          </p:nvPr>
        </p:nvSpPr>
        <p:spPr/>
        <p:txBody>
          <a:bodyPr>
            <a:normAutofit/>
          </a:bodyPr>
          <a:lstStyle/>
          <a:p>
            <a:pPr marL="0" indent="0" algn="just">
              <a:buNone/>
            </a:pPr>
            <a:r>
              <a:rPr lang="en-GB" dirty="0"/>
              <a:t>To compare studies of men with prostate cancer receiving ADT and women with breast cancer following adjuvant endocrine therapy in order to evaluate the effects of Denosumab in terms of </a:t>
            </a:r>
          </a:p>
          <a:p>
            <a:pPr marL="971550" lvl="1" indent="-457200" algn="just">
              <a:buFont typeface="Arial" panose="020B0604020202020204" pitchFamily="34" charset="0"/>
              <a:buChar char="•"/>
            </a:pPr>
            <a:r>
              <a:rPr lang="en-GB" dirty="0"/>
              <a:t>BMD increase at 24 and 36 months, </a:t>
            </a:r>
          </a:p>
          <a:p>
            <a:pPr marL="971550" lvl="1" indent="-457200" algn="just">
              <a:buFont typeface="Arial" panose="020B0604020202020204" pitchFamily="34" charset="0"/>
              <a:buChar char="•"/>
            </a:pPr>
            <a:r>
              <a:rPr lang="en-GB" dirty="0"/>
              <a:t>The BMD loss,</a:t>
            </a:r>
          </a:p>
          <a:p>
            <a:pPr marL="971550" lvl="1" indent="-457200" algn="just">
              <a:buFont typeface="Arial" panose="020B0604020202020204" pitchFamily="34" charset="0"/>
              <a:buChar char="•"/>
            </a:pPr>
            <a:r>
              <a:rPr lang="en-GB" dirty="0"/>
              <a:t>The reduction of fractures risk (in particular vertebral fractures) at 24 and 36 months and </a:t>
            </a:r>
          </a:p>
          <a:p>
            <a:pPr marL="971550" lvl="1" indent="-457200" algn="just">
              <a:buFont typeface="Arial" panose="020B0604020202020204" pitchFamily="34" charset="0"/>
              <a:buChar char="•"/>
            </a:pPr>
            <a:r>
              <a:rPr lang="en-GB" dirty="0"/>
              <a:t>Safety (overall, serious adverse events – SAEs and discontinuation rate).</a:t>
            </a:r>
            <a:endParaRPr lang="en-IN" dirty="0"/>
          </a:p>
        </p:txBody>
      </p:sp>
      <p:sp>
        <p:nvSpPr>
          <p:cNvPr id="4" name="TextBox 3">
            <a:extLst>
              <a:ext uri="{FF2B5EF4-FFF2-40B4-BE49-F238E27FC236}">
                <a16:creationId xmlns:a16="http://schemas.microsoft.com/office/drawing/2014/main" id="{A076E119-C88A-B690-5ACB-7238EAF1DAD4}"/>
              </a:ext>
            </a:extLst>
          </p:cNvPr>
          <p:cNvSpPr txBox="1"/>
          <p:nvPr/>
        </p:nvSpPr>
        <p:spPr>
          <a:xfrm>
            <a:off x="5393636" y="6461071"/>
            <a:ext cx="6096000" cy="276999"/>
          </a:xfrm>
          <a:prstGeom prst="rect">
            <a:avLst/>
          </a:prstGeom>
          <a:noFill/>
        </p:spPr>
        <p:txBody>
          <a:bodyPr wrap="square">
            <a:spAutoFit/>
          </a:bodyPr>
          <a:lstStyle/>
          <a:p>
            <a:pPr algn="r"/>
            <a:r>
              <a:rPr lang="en-GB" sz="1200" dirty="0"/>
              <a:t>J Bone Oncol. 2019 Oct; 18: 100252.</a:t>
            </a:r>
            <a:endParaRPr lang="en-IN" sz="1200" dirty="0"/>
          </a:p>
        </p:txBody>
      </p:sp>
    </p:spTree>
    <p:extLst>
      <p:ext uri="{BB962C8B-B14F-4D97-AF65-F5344CB8AC3E}">
        <p14:creationId xmlns:p14="http://schemas.microsoft.com/office/powerpoint/2010/main" val="55826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25060C-EEB4-2A26-CA3D-BFD709113FA9}"/>
              </a:ext>
            </a:extLst>
          </p:cNvPr>
          <p:cNvSpPr>
            <a:spLocks noGrp="1"/>
          </p:cNvSpPr>
          <p:nvPr>
            <p:ph idx="1"/>
          </p:nvPr>
        </p:nvSpPr>
        <p:spPr>
          <a:xfrm>
            <a:off x="5226992" y="1186856"/>
            <a:ext cx="6126808" cy="4999086"/>
          </a:xfrm>
        </p:spPr>
        <p:txBody>
          <a:bodyPr>
            <a:normAutofit lnSpcReduction="10000"/>
          </a:bodyPr>
          <a:lstStyle/>
          <a:p>
            <a:pPr marL="0" indent="0" algn="just">
              <a:lnSpc>
                <a:spcPct val="100000"/>
              </a:lnSpc>
              <a:buNone/>
            </a:pPr>
            <a:r>
              <a:rPr lang="en-GB" dirty="0"/>
              <a:t>Bone metabolism is a dynamic process that balances bone formation and bone resorption</a:t>
            </a:r>
            <a:endParaRPr lang="en-GB" sz="1800" dirty="0">
              <a:solidFill>
                <a:srgbClr val="232323"/>
              </a:solidFill>
              <a:latin typeface="Arial" panose="020B0604020202020204" pitchFamily="34" charset="0"/>
            </a:endParaRPr>
          </a:p>
          <a:p>
            <a:pPr marL="0" indent="0" algn="just" fontAlgn="base">
              <a:buNone/>
            </a:pPr>
            <a:r>
              <a:rPr lang="en-GB" sz="2000" b="1" i="0" dirty="0">
                <a:solidFill>
                  <a:srgbClr val="5372A6"/>
                </a:solidFill>
                <a:effectLst/>
                <a:latin typeface="Arial" panose="020B0604020202020204" pitchFamily="34" charset="0"/>
              </a:rPr>
              <a:t>Bone Resorption</a:t>
            </a:r>
            <a:endParaRPr lang="en-GB" sz="2000" b="1" dirty="0">
              <a:solidFill>
                <a:srgbClr val="232323"/>
              </a:solidFill>
              <a:latin typeface="Arial" panose="020B0604020202020204" pitchFamily="34" charset="0"/>
            </a:endParaRPr>
          </a:p>
          <a:p>
            <a:pPr marL="0" indent="0" algn="just" fontAlgn="base">
              <a:buNone/>
            </a:pPr>
            <a:r>
              <a:rPr lang="en-GB" sz="1800" b="0" i="0" dirty="0">
                <a:solidFill>
                  <a:srgbClr val="232323"/>
                </a:solidFill>
                <a:effectLst/>
                <a:latin typeface="Arial" panose="020B0604020202020204" pitchFamily="34" charset="0"/>
              </a:rPr>
              <a:t>Performed by Active Osteoclast and Stimulated </a:t>
            </a:r>
            <a:r>
              <a:rPr lang="en-GB" sz="1800" dirty="0">
                <a:solidFill>
                  <a:srgbClr val="232323"/>
                </a:solidFill>
                <a:latin typeface="Arial" panose="020B0604020202020204" pitchFamily="34" charset="0"/>
              </a:rPr>
              <a:t>by RANKL </a:t>
            </a:r>
            <a:r>
              <a:rPr lang="en-GB" sz="1800" b="0" i="0" dirty="0">
                <a:solidFill>
                  <a:srgbClr val="232323"/>
                </a:solidFill>
                <a:effectLst/>
                <a:latin typeface="Arial" panose="020B0604020202020204" pitchFamily="34" charset="0"/>
              </a:rPr>
              <a:t>(Normal Process)</a:t>
            </a:r>
          </a:p>
          <a:p>
            <a:pPr marL="0" indent="0" algn="just" fontAlgn="base">
              <a:buNone/>
            </a:pPr>
            <a:r>
              <a:rPr lang="en-US" sz="1800" dirty="0">
                <a:solidFill>
                  <a:srgbClr val="232323"/>
                </a:solidFill>
                <a:latin typeface="Arial" panose="020B0604020202020204" pitchFamily="34" charset="0"/>
              </a:rPr>
              <a:t>Stimulated by PTH in pathologic process </a:t>
            </a:r>
          </a:p>
          <a:p>
            <a:pPr marL="0" indent="0" algn="just" fontAlgn="base">
              <a:buNone/>
            </a:pPr>
            <a:r>
              <a:rPr lang="en-US" sz="1800" dirty="0">
                <a:solidFill>
                  <a:srgbClr val="232323"/>
                </a:solidFill>
                <a:latin typeface="Arial" panose="020B0604020202020204" pitchFamily="34" charset="0"/>
              </a:rPr>
              <a:t>(Metastatic disease)</a:t>
            </a:r>
          </a:p>
          <a:p>
            <a:pPr marL="0" indent="0" fontAlgn="base">
              <a:buNone/>
            </a:pPr>
            <a:endParaRPr lang="en-US" sz="1800" dirty="0">
              <a:solidFill>
                <a:srgbClr val="232323"/>
              </a:solidFill>
              <a:latin typeface="Arial" panose="020B0604020202020204" pitchFamily="34" charset="0"/>
            </a:endParaRPr>
          </a:p>
          <a:p>
            <a:pPr marL="0" indent="0" algn="l" fontAlgn="base">
              <a:buNone/>
            </a:pPr>
            <a:r>
              <a:rPr lang="en-GB" sz="2000" b="1" i="0" dirty="0">
                <a:solidFill>
                  <a:srgbClr val="5372A6"/>
                </a:solidFill>
                <a:effectLst/>
                <a:latin typeface="Arial" panose="020B0604020202020204" pitchFamily="34" charset="0"/>
              </a:rPr>
              <a:t>Bone Formation</a:t>
            </a:r>
            <a:endParaRPr lang="en-GB" sz="2000" b="1" dirty="0">
              <a:solidFill>
                <a:srgbClr val="232323"/>
              </a:solidFill>
              <a:latin typeface="Arial" panose="020B0604020202020204" pitchFamily="34" charset="0"/>
            </a:endParaRPr>
          </a:p>
          <a:p>
            <a:pPr marL="0" indent="0" algn="l" fontAlgn="base">
              <a:buNone/>
            </a:pPr>
            <a:r>
              <a:rPr lang="en-GB" sz="1800" b="0" i="0" dirty="0">
                <a:solidFill>
                  <a:srgbClr val="232323"/>
                </a:solidFill>
                <a:effectLst/>
                <a:latin typeface="Arial" panose="020B0604020202020204" pitchFamily="34" charset="0"/>
              </a:rPr>
              <a:t>      Stimulating osteoblasts and         Inhibiting osteoclasts</a:t>
            </a:r>
          </a:p>
          <a:p>
            <a:pPr marL="0" indent="0" fontAlgn="base">
              <a:buNone/>
            </a:pPr>
            <a:endParaRPr lang="en-GB" sz="1800" b="0" i="0" dirty="0">
              <a:solidFill>
                <a:srgbClr val="232323"/>
              </a:solidFill>
              <a:effectLst/>
              <a:latin typeface="Arial" panose="020B0604020202020204" pitchFamily="34" charset="0"/>
            </a:endParaRPr>
          </a:p>
          <a:p>
            <a:pPr marL="0" indent="0" algn="l" fontAlgn="base">
              <a:buNone/>
            </a:pPr>
            <a:endParaRPr lang="en-GB" sz="1800" b="0" i="0" dirty="0">
              <a:solidFill>
                <a:srgbClr val="232323"/>
              </a:solidFill>
              <a:effectLst/>
              <a:latin typeface="Arial" panose="020B0604020202020204" pitchFamily="34" charset="0"/>
            </a:endParaRPr>
          </a:p>
          <a:p>
            <a:pPr marL="0" indent="0" algn="just">
              <a:lnSpc>
                <a:spcPct val="100000"/>
              </a:lnSpc>
              <a:buNone/>
            </a:pPr>
            <a:endParaRPr lang="en-IN" dirty="0"/>
          </a:p>
        </p:txBody>
      </p:sp>
      <p:pic>
        <p:nvPicPr>
          <p:cNvPr id="4" name="Picture 3">
            <a:extLst>
              <a:ext uri="{FF2B5EF4-FFF2-40B4-BE49-F238E27FC236}">
                <a16:creationId xmlns:a16="http://schemas.microsoft.com/office/drawing/2014/main" id="{B41F0212-F39E-5D75-4C24-7701A1C6AA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5226992" cy="6858000"/>
          </a:xfrm>
          <a:prstGeom prst="rect">
            <a:avLst/>
          </a:prstGeom>
        </p:spPr>
      </p:pic>
      <p:sp>
        <p:nvSpPr>
          <p:cNvPr id="5" name="TextBox 4">
            <a:extLst>
              <a:ext uri="{FF2B5EF4-FFF2-40B4-BE49-F238E27FC236}">
                <a16:creationId xmlns:a16="http://schemas.microsoft.com/office/drawing/2014/main" id="{CA60C4CF-DF6E-9182-AE9C-F004CC6D70C0}"/>
              </a:ext>
            </a:extLst>
          </p:cNvPr>
          <p:cNvSpPr txBox="1"/>
          <p:nvPr/>
        </p:nvSpPr>
        <p:spPr>
          <a:xfrm>
            <a:off x="2613496" y="1133848"/>
            <a:ext cx="1762539" cy="523220"/>
          </a:xfrm>
          <a:prstGeom prst="rect">
            <a:avLst/>
          </a:prstGeom>
          <a:solidFill>
            <a:srgbClr val="5B4A39"/>
          </a:solidFill>
        </p:spPr>
        <p:txBody>
          <a:bodyPr wrap="square" rtlCol="0">
            <a:spAutoFit/>
          </a:bodyPr>
          <a:lstStyle/>
          <a:p>
            <a:r>
              <a:rPr lang="en-IN" sz="2800" b="1" dirty="0">
                <a:solidFill>
                  <a:schemeClr val="bg1"/>
                </a:solidFill>
              </a:rPr>
              <a:t>Osteoclast</a:t>
            </a:r>
          </a:p>
        </p:txBody>
      </p:sp>
      <p:sp>
        <p:nvSpPr>
          <p:cNvPr id="6" name="TextBox 5">
            <a:extLst>
              <a:ext uri="{FF2B5EF4-FFF2-40B4-BE49-F238E27FC236}">
                <a16:creationId xmlns:a16="http://schemas.microsoft.com/office/drawing/2014/main" id="{7BE24E3B-F226-EFF6-A531-D0905BD44CF8}"/>
              </a:ext>
            </a:extLst>
          </p:cNvPr>
          <p:cNvSpPr txBox="1"/>
          <p:nvPr/>
        </p:nvSpPr>
        <p:spPr>
          <a:xfrm>
            <a:off x="2515096" y="4506526"/>
            <a:ext cx="1860939" cy="523220"/>
          </a:xfrm>
          <a:prstGeom prst="rect">
            <a:avLst/>
          </a:prstGeom>
          <a:solidFill>
            <a:srgbClr val="7C6652"/>
          </a:solidFill>
        </p:spPr>
        <p:txBody>
          <a:bodyPr wrap="square" rtlCol="0">
            <a:spAutoFit/>
          </a:bodyPr>
          <a:lstStyle/>
          <a:p>
            <a:pPr algn="ctr"/>
            <a:r>
              <a:rPr lang="en-IN" sz="2800" b="1" dirty="0">
                <a:solidFill>
                  <a:schemeClr val="bg1"/>
                </a:solidFill>
              </a:rPr>
              <a:t>Osteoblast</a:t>
            </a:r>
          </a:p>
        </p:txBody>
      </p:sp>
      <p:sp>
        <p:nvSpPr>
          <p:cNvPr id="7" name="Arrow: Up 6">
            <a:extLst>
              <a:ext uri="{FF2B5EF4-FFF2-40B4-BE49-F238E27FC236}">
                <a16:creationId xmlns:a16="http://schemas.microsoft.com/office/drawing/2014/main" id="{70E63D06-727B-74A8-B79E-2488A57BF566}"/>
              </a:ext>
            </a:extLst>
          </p:cNvPr>
          <p:cNvSpPr/>
          <p:nvPr/>
        </p:nvSpPr>
        <p:spPr>
          <a:xfrm>
            <a:off x="5436210" y="5472361"/>
            <a:ext cx="232904" cy="344557"/>
          </a:xfrm>
          <a:prstGeom prst="upArrow">
            <a:avLst/>
          </a:prstGeom>
          <a:solidFill>
            <a:srgbClr val="5CBF7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Up 7">
            <a:extLst>
              <a:ext uri="{FF2B5EF4-FFF2-40B4-BE49-F238E27FC236}">
                <a16:creationId xmlns:a16="http://schemas.microsoft.com/office/drawing/2014/main" id="{D42F483F-EB89-1CF1-50DD-A98310E2D6F6}"/>
              </a:ext>
            </a:extLst>
          </p:cNvPr>
          <p:cNvSpPr/>
          <p:nvPr/>
        </p:nvSpPr>
        <p:spPr>
          <a:xfrm rot="10800000">
            <a:off x="8732935" y="5551873"/>
            <a:ext cx="232904" cy="344557"/>
          </a:xfrm>
          <a:prstGeom prst="up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D4C2693E-8136-BE21-4833-B514D936A03B}"/>
              </a:ext>
            </a:extLst>
          </p:cNvPr>
          <p:cNvSpPr>
            <a:spLocks noGrp="1"/>
          </p:cNvSpPr>
          <p:nvPr>
            <p:ph type="title"/>
          </p:nvPr>
        </p:nvSpPr>
        <p:spPr>
          <a:xfrm>
            <a:off x="5197670" y="340403"/>
            <a:ext cx="6351926" cy="769325"/>
          </a:xfrm>
        </p:spPr>
        <p:txBody>
          <a:bodyPr anchor="b">
            <a:normAutofit/>
          </a:bodyPr>
          <a:lstStyle/>
          <a:p>
            <a:r>
              <a:rPr lang="en-US" i="0" dirty="0">
                <a:effectLst/>
              </a:rPr>
              <a:t>Bone Metabolism</a:t>
            </a:r>
            <a:endParaRPr lang="en-US" dirty="0"/>
          </a:p>
        </p:txBody>
      </p:sp>
      <p:sp>
        <p:nvSpPr>
          <p:cNvPr id="2" name="Rectangle 1"/>
          <p:cNvSpPr/>
          <p:nvPr/>
        </p:nvSpPr>
        <p:spPr>
          <a:xfrm>
            <a:off x="5343444" y="6409546"/>
            <a:ext cx="6096000" cy="276999"/>
          </a:xfrm>
          <a:prstGeom prst="rect">
            <a:avLst/>
          </a:prstGeom>
        </p:spPr>
        <p:txBody>
          <a:bodyPr>
            <a:spAutoFit/>
          </a:bodyPr>
          <a:lstStyle/>
          <a:p>
            <a:pPr algn="r"/>
            <a:r>
              <a:rPr lang="en-US" sz="1200" dirty="0"/>
              <a:t>https://www.orthobullets.com/basic-science/9010/bone-signaling-and-rankl</a:t>
            </a:r>
          </a:p>
        </p:txBody>
      </p:sp>
    </p:spTree>
    <p:extLst>
      <p:ext uri="{BB962C8B-B14F-4D97-AF65-F5344CB8AC3E}">
        <p14:creationId xmlns:p14="http://schemas.microsoft.com/office/powerpoint/2010/main" val="29096112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A8CD-6CCB-B93B-1F75-3E4FD149605C}"/>
              </a:ext>
            </a:extLst>
          </p:cNvPr>
          <p:cNvSpPr>
            <a:spLocks noGrp="1"/>
          </p:cNvSpPr>
          <p:nvPr>
            <p:ph type="title"/>
          </p:nvPr>
        </p:nvSpPr>
        <p:spPr/>
        <p:txBody>
          <a:bodyPr>
            <a:normAutofit fontScale="90000"/>
          </a:bodyPr>
          <a:lstStyle/>
          <a:p>
            <a:r>
              <a:rPr lang="en-IN" dirty="0"/>
              <a:t>Study Design</a:t>
            </a:r>
          </a:p>
        </p:txBody>
      </p:sp>
      <p:sp>
        <p:nvSpPr>
          <p:cNvPr id="3" name="Content Placeholder 2">
            <a:extLst>
              <a:ext uri="{FF2B5EF4-FFF2-40B4-BE49-F238E27FC236}">
                <a16:creationId xmlns:a16="http://schemas.microsoft.com/office/drawing/2014/main" id="{32F56BA5-B981-E15D-13DC-30DD3E555FE1}"/>
              </a:ext>
            </a:extLst>
          </p:cNvPr>
          <p:cNvSpPr>
            <a:spLocks noGrp="1"/>
          </p:cNvSpPr>
          <p:nvPr>
            <p:ph idx="1"/>
          </p:nvPr>
        </p:nvSpPr>
        <p:spPr/>
        <p:txBody>
          <a:bodyPr/>
          <a:lstStyle/>
          <a:p>
            <a:r>
              <a:rPr lang="en-IN" dirty="0"/>
              <a:t>RCT’s included: 3</a:t>
            </a:r>
          </a:p>
          <a:p>
            <a:r>
              <a:rPr lang="en-IN" dirty="0"/>
              <a:t>Trials with sample size more than 10 </a:t>
            </a:r>
          </a:p>
          <a:p>
            <a:r>
              <a:rPr lang="en-IN" dirty="0"/>
              <a:t>Prostate cancer patients</a:t>
            </a:r>
          </a:p>
          <a:p>
            <a:r>
              <a:rPr lang="en-IN" dirty="0"/>
              <a:t>Patients were treated with ADT</a:t>
            </a:r>
          </a:p>
          <a:p>
            <a:r>
              <a:rPr lang="en-GB" b="0" i="0" dirty="0">
                <a:solidFill>
                  <a:srgbClr val="212121"/>
                </a:solidFill>
                <a:effectLst/>
              </a:rPr>
              <a:t>Denosumab at the dose of 60 mg every six month or placebo. </a:t>
            </a:r>
            <a:endParaRPr lang="en-IN" dirty="0"/>
          </a:p>
        </p:txBody>
      </p:sp>
      <p:sp>
        <p:nvSpPr>
          <p:cNvPr id="4" name="TextBox 3">
            <a:extLst>
              <a:ext uri="{FF2B5EF4-FFF2-40B4-BE49-F238E27FC236}">
                <a16:creationId xmlns:a16="http://schemas.microsoft.com/office/drawing/2014/main" id="{1C723A2B-4D2A-8FD6-F6FD-A62CDC76C91E}"/>
              </a:ext>
            </a:extLst>
          </p:cNvPr>
          <p:cNvSpPr txBox="1"/>
          <p:nvPr/>
        </p:nvSpPr>
        <p:spPr>
          <a:xfrm>
            <a:off x="5420140" y="6423301"/>
            <a:ext cx="6096000" cy="276999"/>
          </a:xfrm>
          <a:prstGeom prst="rect">
            <a:avLst/>
          </a:prstGeom>
          <a:noFill/>
        </p:spPr>
        <p:txBody>
          <a:bodyPr wrap="square">
            <a:spAutoFit/>
          </a:bodyPr>
          <a:lstStyle/>
          <a:p>
            <a:pPr algn="r"/>
            <a:r>
              <a:rPr lang="en-GB" sz="1200" dirty="0"/>
              <a:t>J Bone Oncol. 2019 Oct; 18: 100252.</a:t>
            </a:r>
            <a:endParaRPr lang="en-IN" sz="1200" dirty="0"/>
          </a:p>
        </p:txBody>
      </p:sp>
    </p:spTree>
    <p:extLst>
      <p:ext uri="{BB962C8B-B14F-4D97-AF65-F5344CB8AC3E}">
        <p14:creationId xmlns:p14="http://schemas.microsoft.com/office/powerpoint/2010/main" val="27383072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0C93-DE9A-09DA-5DC3-8E17FB9E4EFB}"/>
              </a:ext>
            </a:extLst>
          </p:cNvPr>
          <p:cNvSpPr>
            <a:spLocks noGrp="1"/>
          </p:cNvSpPr>
          <p:nvPr>
            <p:ph type="title"/>
          </p:nvPr>
        </p:nvSpPr>
        <p:spPr/>
        <p:txBody>
          <a:bodyPr>
            <a:normAutofit fontScale="90000"/>
          </a:bodyPr>
          <a:lstStyle/>
          <a:p>
            <a:r>
              <a:rPr lang="en-IN" dirty="0"/>
              <a:t>Result</a:t>
            </a:r>
          </a:p>
        </p:txBody>
      </p:sp>
      <p:sp>
        <p:nvSpPr>
          <p:cNvPr id="3" name="Content Placeholder 2">
            <a:extLst>
              <a:ext uri="{FF2B5EF4-FFF2-40B4-BE49-F238E27FC236}">
                <a16:creationId xmlns:a16="http://schemas.microsoft.com/office/drawing/2014/main" id="{FB13C873-FAD6-B7AB-3896-78C7CAFE4ED7}"/>
              </a:ext>
            </a:extLst>
          </p:cNvPr>
          <p:cNvSpPr>
            <a:spLocks noGrp="1"/>
          </p:cNvSpPr>
          <p:nvPr>
            <p:ph idx="1"/>
          </p:nvPr>
        </p:nvSpPr>
        <p:spPr/>
        <p:txBody>
          <a:bodyPr/>
          <a:lstStyle/>
          <a:p>
            <a:r>
              <a:rPr lang="en-GB" dirty="0">
                <a:highlight>
                  <a:srgbClr val="FFFF00"/>
                </a:highlight>
              </a:rPr>
              <a:t>Reduction of the BMD loss up to 36 months </a:t>
            </a:r>
            <a:r>
              <a:rPr lang="en-GB" dirty="0"/>
              <a:t>both at the lumbar and femoral level </a:t>
            </a:r>
          </a:p>
          <a:p>
            <a:r>
              <a:rPr lang="en-GB" dirty="0">
                <a:highlight>
                  <a:srgbClr val="FFFF00"/>
                </a:highlight>
              </a:rPr>
              <a:t>BMD increase </a:t>
            </a:r>
            <a:r>
              <a:rPr lang="en-GB" dirty="0"/>
              <a:t>both at 24 and 36 months. </a:t>
            </a:r>
          </a:p>
          <a:p>
            <a:r>
              <a:rPr lang="en-GB" dirty="0">
                <a:highlight>
                  <a:srgbClr val="FFFF00"/>
                </a:highlight>
              </a:rPr>
              <a:t>Reduction in the number of new vertebral and femoral fractures </a:t>
            </a:r>
            <a:r>
              <a:rPr lang="en-GB" dirty="0"/>
              <a:t>at 24 and 36 months. </a:t>
            </a:r>
          </a:p>
          <a:p>
            <a:r>
              <a:rPr lang="en-GB" dirty="0">
                <a:highlight>
                  <a:srgbClr val="FFFF00"/>
                </a:highlight>
              </a:rPr>
              <a:t>Denosumab did not affect both the SAEs and therapy discontinuation risk.</a:t>
            </a:r>
            <a:endParaRPr lang="en-IN" dirty="0">
              <a:highlight>
                <a:srgbClr val="FFFF00"/>
              </a:highlight>
            </a:endParaRPr>
          </a:p>
        </p:txBody>
      </p:sp>
      <p:sp>
        <p:nvSpPr>
          <p:cNvPr id="4" name="TextBox 3">
            <a:extLst>
              <a:ext uri="{FF2B5EF4-FFF2-40B4-BE49-F238E27FC236}">
                <a16:creationId xmlns:a16="http://schemas.microsoft.com/office/drawing/2014/main" id="{B8CD1EDA-5F0C-2C8A-65A7-8CA486F62D58}"/>
              </a:ext>
            </a:extLst>
          </p:cNvPr>
          <p:cNvSpPr txBox="1"/>
          <p:nvPr/>
        </p:nvSpPr>
        <p:spPr>
          <a:xfrm>
            <a:off x="5420140" y="6423301"/>
            <a:ext cx="6096000" cy="276999"/>
          </a:xfrm>
          <a:prstGeom prst="rect">
            <a:avLst/>
          </a:prstGeom>
          <a:noFill/>
        </p:spPr>
        <p:txBody>
          <a:bodyPr wrap="square">
            <a:spAutoFit/>
          </a:bodyPr>
          <a:lstStyle/>
          <a:p>
            <a:pPr algn="r"/>
            <a:r>
              <a:rPr lang="en-GB" sz="1200" dirty="0"/>
              <a:t>J Bone Oncol. 2019 Oct; 18: 100252.</a:t>
            </a:r>
            <a:endParaRPr lang="en-IN" sz="1200" dirty="0"/>
          </a:p>
        </p:txBody>
      </p:sp>
    </p:spTree>
    <p:extLst>
      <p:ext uri="{BB962C8B-B14F-4D97-AF65-F5344CB8AC3E}">
        <p14:creationId xmlns:p14="http://schemas.microsoft.com/office/powerpoint/2010/main" val="1213526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212E-BD80-4380-74C7-36ACCEE6D3D3}"/>
              </a:ext>
            </a:extLst>
          </p:cNvPr>
          <p:cNvSpPr>
            <a:spLocks noGrp="1"/>
          </p:cNvSpPr>
          <p:nvPr>
            <p:ph type="title"/>
          </p:nvPr>
        </p:nvSpPr>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11326277-7BD1-EB00-0C9A-2C4970CEB398}"/>
              </a:ext>
            </a:extLst>
          </p:cNvPr>
          <p:cNvSpPr>
            <a:spLocks noGrp="1"/>
          </p:cNvSpPr>
          <p:nvPr>
            <p:ph idx="1"/>
          </p:nvPr>
        </p:nvSpPr>
        <p:spPr>
          <a:xfrm>
            <a:off x="838200" y="1388824"/>
            <a:ext cx="10515600" cy="1861143"/>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txBody>
          <a:bodyPr>
            <a:normAutofit lnSpcReduction="10000"/>
          </a:bodyPr>
          <a:lstStyle/>
          <a:p>
            <a:pPr marL="0" indent="0" algn="just">
              <a:buNone/>
            </a:pPr>
            <a:r>
              <a:rPr lang="en-GB" dirty="0">
                <a:highlight>
                  <a:srgbClr val="FFFF00"/>
                </a:highlight>
              </a:rPr>
              <a:t>Denosumab administration can be considered effective and safe in the prevention and management of the above mentioned adverse events related to hormonal therapies designed for </a:t>
            </a:r>
            <a:r>
              <a:rPr lang="en-GB" dirty="0"/>
              <a:t>breast and </a:t>
            </a:r>
            <a:r>
              <a:rPr lang="en-GB" dirty="0">
                <a:highlight>
                  <a:srgbClr val="FFFF00"/>
                </a:highlight>
              </a:rPr>
              <a:t>prostate tumours.</a:t>
            </a:r>
            <a:endParaRPr lang="en-IN" dirty="0">
              <a:highlight>
                <a:srgbClr val="FFFF00"/>
              </a:highlight>
            </a:endParaRPr>
          </a:p>
        </p:txBody>
      </p:sp>
      <p:sp>
        <p:nvSpPr>
          <p:cNvPr id="5" name="TextBox 4">
            <a:extLst>
              <a:ext uri="{FF2B5EF4-FFF2-40B4-BE49-F238E27FC236}">
                <a16:creationId xmlns:a16="http://schemas.microsoft.com/office/drawing/2014/main" id="{262288A3-2750-CB0F-8045-399B538F7D05}"/>
              </a:ext>
            </a:extLst>
          </p:cNvPr>
          <p:cNvSpPr txBox="1"/>
          <p:nvPr/>
        </p:nvSpPr>
        <p:spPr>
          <a:xfrm>
            <a:off x="5420140" y="6423301"/>
            <a:ext cx="6096000" cy="276999"/>
          </a:xfrm>
          <a:prstGeom prst="rect">
            <a:avLst/>
          </a:prstGeom>
          <a:noFill/>
        </p:spPr>
        <p:txBody>
          <a:bodyPr wrap="square">
            <a:spAutoFit/>
          </a:bodyPr>
          <a:lstStyle/>
          <a:p>
            <a:pPr algn="r"/>
            <a:r>
              <a:rPr lang="en-GB" sz="1200" dirty="0"/>
              <a:t>J Bone Oncol. 2019 Oct; 18: 100252.</a:t>
            </a:r>
            <a:endParaRPr lang="en-IN" sz="1200" dirty="0"/>
          </a:p>
        </p:txBody>
      </p:sp>
    </p:spTree>
    <p:extLst>
      <p:ext uri="{BB962C8B-B14F-4D97-AF65-F5344CB8AC3E}">
        <p14:creationId xmlns:p14="http://schemas.microsoft.com/office/powerpoint/2010/main" val="2502745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2837" y="296862"/>
            <a:ext cx="11715750" cy="6264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838200" y="1404937"/>
            <a:ext cx="10505025" cy="4152901"/>
          </a:xfrm>
          <a:prstGeom prst="rect">
            <a:avLst/>
          </a:prstGeom>
        </p:spPr>
      </p:pic>
      <p:sp>
        <p:nvSpPr>
          <p:cNvPr id="5" name="Frame 4">
            <a:extLst>
              <a:ext uri="{FF2B5EF4-FFF2-40B4-BE49-F238E27FC236}">
                <a16:creationId xmlns:a16="http://schemas.microsoft.com/office/drawing/2014/main" id="{504C9DFB-E3EB-360C-C042-6A3E60F84E32}"/>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Oval 5">
            <a:extLst>
              <a:ext uri="{FF2B5EF4-FFF2-40B4-BE49-F238E27FC236}">
                <a16:creationId xmlns:a16="http://schemas.microsoft.com/office/drawing/2014/main" id="{A1654053-D0F9-B007-0F74-4E266957EBC6}"/>
              </a:ext>
            </a:extLst>
          </p:cNvPr>
          <p:cNvSpPr/>
          <p:nvPr/>
        </p:nvSpPr>
        <p:spPr>
          <a:xfrm>
            <a:off x="774885" y="785996"/>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5</a:t>
            </a:r>
          </a:p>
        </p:txBody>
      </p:sp>
    </p:spTree>
    <p:extLst>
      <p:ext uri="{BB962C8B-B14F-4D97-AF65-F5344CB8AC3E}">
        <p14:creationId xmlns:p14="http://schemas.microsoft.com/office/powerpoint/2010/main" val="932838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pPr marL="0" indent="0" algn="just">
              <a:buNone/>
            </a:pPr>
            <a:r>
              <a:rPr lang="en-US" b="1" dirty="0"/>
              <a:t>Aim: </a:t>
            </a:r>
            <a:r>
              <a:rPr lang="en-US" dirty="0"/>
              <a:t>To compare Denosumab, a human monoclonal antibody against RANKL, with zoledronic acid for prevention of skeletal-related events in men with bone metastases from castration-resistant prostate cancer.</a:t>
            </a:r>
          </a:p>
        </p:txBody>
      </p:sp>
    </p:spTree>
    <p:extLst>
      <p:ext uri="{BB962C8B-B14F-4D97-AF65-F5344CB8AC3E}">
        <p14:creationId xmlns:p14="http://schemas.microsoft.com/office/powerpoint/2010/main" val="388484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Inclusion Criteria</a:t>
            </a:r>
          </a:p>
        </p:txBody>
      </p:sp>
      <p:sp>
        <p:nvSpPr>
          <p:cNvPr id="3" name="Content Placeholder 2"/>
          <p:cNvSpPr>
            <a:spLocks noGrp="1"/>
          </p:cNvSpPr>
          <p:nvPr>
            <p:ph idx="1"/>
          </p:nvPr>
        </p:nvSpPr>
        <p:spPr>
          <a:xfrm>
            <a:off x="838200" y="1133847"/>
            <a:ext cx="10515600" cy="5124077"/>
          </a:xfrm>
        </p:spPr>
        <p:txBody>
          <a:bodyPr>
            <a:normAutofit/>
          </a:bodyPr>
          <a:lstStyle/>
          <a:p>
            <a:r>
              <a:rPr lang="en-US" dirty="0"/>
              <a:t>Men with castration-resistant prostate cancer </a:t>
            </a:r>
          </a:p>
          <a:p>
            <a:r>
              <a:rPr lang="en-US" dirty="0"/>
              <a:t>no previous exposure to intravenous bisphosphonate</a:t>
            </a:r>
          </a:p>
          <a:p>
            <a:r>
              <a:rPr lang="en-US" dirty="0"/>
              <a:t>342 centers in 39 countries.</a:t>
            </a:r>
          </a:p>
          <a:p>
            <a:r>
              <a:rPr lang="en-US" b="1" dirty="0"/>
              <a:t>Total: </a:t>
            </a:r>
            <a:r>
              <a:rPr lang="en-US" dirty="0"/>
              <a:t>1904 patients </a:t>
            </a:r>
          </a:p>
          <a:p>
            <a:pPr lvl="1"/>
            <a:r>
              <a:rPr lang="en-US" dirty="0"/>
              <a:t>950 assigned to Denosumab and</a:t>
            </a:r>
          </a:p>
          <a:p>
            <a:pPr lvl="1"/>
            <a:r>
              <a:rPr lang="en-US" dirty="0"/>
              <a:t>951 assigned to receive zoledronic acid</a:t>
            </a:r>
          </a:p>
        </p:txBody>
      </p:sp>
    </p:spTree>
    <p:extLst>
      <p:ext uri="{BB962C8B-B14F-4D97-AF65-F5344CB8AC3E}">
        <p14:creationId xmlns:p14="http://schemas.microsoft.com/office/powerpoint/2010/main" val="981530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Intervention:</a:t>
            </a:r>
          </a:p>
        </p:txBody>
      </p:sp>
      <p:sp>
        <p:nvSpPr>
          <p:cNvPr id="3" name="Content Placeholder 2"/>
          <p:cNvSpPr>
            <a:spLocks noGrp="1"/>
          </p:cNvSpPr>
          <p:nvPr>
            <p:ph idx="1"/>
          </p:nvPr>
        </p:nvSpPr>
        <p:spPr>
          <a:xfrm>
            <a:off x="838200" y="1040720"/>
            <a:ext cx="10515600" cy="5092214"/>
          </a:xfrm>
        </p:spPr>
        <p:txBody>
          <a:bodyPr>
            <a:normAutofit/>
          </a:bodyPr>
          <a:lstStyle/>
          <a:p>
            <a:pPr lvl="1"/>
            <a:r>
              <a:rPr lang="en-US" dirty="0"/>
              <a:t>120 mg subcutaneous Denosumab plus intravenous placebo, or </a:t>
            </a:r>
          </a:p>
          <a:p>
            <a:pPr lvl="1"/>
            <a:r>
              <a:rPr lang="en-US" dirty="0"/>
              <a:t>4 mg intravenous zoledronic acid plus subcutaneous placebo, every 4 weeks until the primary analysis cutoff date.</a:t>
            </a:r>
          </a:p>
          <a:p>
            <a:pPr lvl="1"/>
            <a:r>
              <a:rPr lang="en-US" dirty="0"/>
              <a:t>Daily Supplementation with calcium and vitamin D in both arm.</a:t>
            </a:r>
          </a:p>
          <a:p>
            <a:pPr marL="0" indent="0">
              <a:buNone/>
            </a:pPr>
            <a:r>
              <a:rPr lang="en-US" b="1" dirty="0"/>
              <a:t>Endpoints: </a:t>
            </a:r>
          </a:p>
          <a:p>
            <a:pPr lvl="1"/>
            <a:r>
              <a:rPr lang="en-US" dirty="0"/>
              <a:t>Time to first bone complication as compared with ZA</a:t>
            </a:r>
          </a:p>
        </p:txBody>
      </p:sp>
    </p:spTree>
    <p:extLst>
      <p:ext uri="{BB962C8B-B14F-4D97-AF65-F5344CB8AC3E}">
        <p14:creationId xmlns:p14="http://schemas.microsoft.com/office/powerpoint/2010/main" val="6193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3773"/>
            <a:ext cx="10515600" cy="675595"/>
          </a:xfrm>
        </p:spPr>
        <p:txBody>
          <a:bodyPr>
            <a:normAutofit fontScale="90000"/>
          </a:bodyPr>
          <a:lstStyle/>
          <a:p>
            <a:r>
              <a:rPr lang="en-US" dirty="0"/>
              <a:t>Result: </a:t>
            </a:r>
            <a:r>
              <a:rPr lang="en-US" b="0" dirty="0"/>
              <a:t>Time to first bone complication as compared with ZA</a:t>
            </a:r>
            <a:br>
              <a:rPr lang="en-US" dirty="0"/>
            </a:br>
            <a:endParaRPr lang="en-US" dirty="0"/>
          </a:p>
        </p:txBody>
      </p:sp>
      <p:pic>
        <p:nvPicPr>
          <p:cNvPr id="8" name="Picture 7"/>
          <p:cNvPicPr>
            <a:picLocks noChangeAspect="1"/>
          </p:cNvPicPr>
          <p:nvPr/>
        </p:nvPicPr>
        <p:blipFill>
          <a:blip r:embed="rId2"/>
          <a:stretch>
            <a:fillRect/>
          </a:stretch>
        </p:blipFill>
        <p:spPr>
          <a:xfrm>
            <a:off x="838200" y="2016771"/>
            <a:ext cx="6219825" cy="4090561"/>
          </a:xfrm>
          <a:prstGeom prst="rect">
            <a:avLst/>
          </a:prstGeom>
        </p:spPr>
      </p:pic>
      <p:sp>
        <p:nvSpPr>
          <p:cNvPr id="9" name="Rectangle 8"/>
          <p:cNvSpPr/>
          <p:nvPr/>
        </p:nvSpPr>
        <p:spPr>
          <a:xfrm>
            <a:off x="838200" y="1113247"/>
            <a:ext cx="6219825" cy="83099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txBody>
          <a:bodyPr wrap="square">
            <a:spAutoFit/>
          </a:bodyPr>
          <a:lstStyle/>
          <a:p>
            <a:pPr algn="ctr"/>
            <a:r>
              <a:rPr lang="en-US" sz="2400" dirty="0">
                <a:solidFill>
                  <a:schemeClr val="bg1"/>
                </a:solidFill>
                <a:latin typeface="Browallia New" panose="020B0604020202020204" pitchFamily="34" charset="-34"/>
                <a:cs typeface="Browallia New" panose="020B0604020202020204" pitchFamily="34" charset="-34"/>
              </a:rPr>
              <a:t>In prostate cancer patients with bone metastases </a:t>
            </a:r>
            <a:r>
              <a:rPr lang="en-US" sz="2400" b="1" dirty="0">
                <a:solidFill>
                  <a:srgbClr val="FFFF00"/>
                </a:solidFill>
                <a:latin typeface="Browallia New" panose="020B0604020202020204" pitchFamily="34" charset="-34"/>
                <a:cs typeface="Browallia New" panose="020B0604020202020204" pitchFamily="34" charset="-34"/>
              </a:rPr>
              <a:t>Denosumab prevented bone complications</a:t>
            </a:r>
            <a:r>
              <a:rPr lang="en-US" sz="2400" dirty="0">
                <a:solidFill>
                  <a:schemeClr val="bg1"/>
                </a:solidFill>
                <a:latin typeface="Browallia New" panose="020B0604020202020204" pitchFamily="34" charset="-34"/>
                <a:cs typeface="Browallia New" panose="020B0604020202020204" pitchFamily="34" charset="-34"/>
              </a:rPr>
              <a:t> for a median of </a:t>
            </a:r>
            <a:r>
              <a:rPr lang="en-US" sz="2400" b="1" dirty="0">
                <a:solidFill>
                  <a:srgbClr val="FFFF00"/>
                </a:solidFill>
                <a:latin typeface="Browallia New" panose="020B0604020202020204" pitchFamily="34" charset="-34"/>
                <a:cs typeface="Browallia New" panose="020B0604020202020204" pitchFamily="34" charset="-34"/>
              </a:rPr>
              <a:t>20.7 months </a:t>
            </a:r>
          </a:p>
        </p:txBody>
      </p:sp>
      <p:sp>
        <p:nvSpPr>
          <p:cNvPr id="10" name="Rectangle 9"/>
          <p:cNvSpPr/>
          <p:nvPr/>
        </p:nvSpPr>
        <p:spPr>
          <a:xfrm>
            <a:off x="7348538" y="2016771"/>
            <a:ext cx="4005262" cy="2246769"/>
          </a:xfrm>
          <a:prstGeom prst="rect">
            <a:avLst/>
          </a:prstGeom>
        </p:spPr>
        <p:txBody>
          <a:bodyPr wrap="square">
            <a:spAutoFit/>
          </a:bodyPr>
          <a:lstStyle/>
          <a:p>
            <a:pPr algn="just"/>
            <a:r>
              <a:rPr lang="en-US" sz="2800" dirty="0">
                <a:latin typeface="Browallia New" panose="020B0604020202020204" pitchFamily="34" charset="-34"/>
                <a:cs typeface="Browallia New" panose="020B0604020202020204" pitchFamily="34" charset="-34"/>
              </a:rPr>
              <a:t>Denosumab significantly delayed the time to first on-study skeletal-related event by </a:t>
            </a:r>
            <a:r>
              <a:rPr lang="en-US" sz="2800" b="1" dirty="0">
                <a:latin typeface="Browallia New" panose="020B0604020202020204" pitchFamily="34" charset="-34"/>
                <a:cs typeface="Browallia New" panose="020B0604020202020204" pitchFamily="34" charset="-34"/>
              </a:rPr>
              <a:t>18% </a:t>
            </a:r>
            <a:r>
              <a:rPr lang="en-US" sz="2800" dirty="0">
                <a:latin typeface="Browallia New" panose="020B0604020202020204" pitchFamily="34" charset="-34"/>
                <a:cs typeface="Browallia New" panose="020B0604020202020204" pitchFamily="34" charset="-34"/>
              </a:rPr>
              <a:t>compared with zoledronic acid, with a between-group difference of 3·6 months</a:t>
            </a:r>
          </a:p>
        </p:txBody>
      </p:sp>
      <p:pic>
        <p:nvPicPr>
          <p:cNvPr id="11" name="Picture 10"/>
          <p:cNvPicPr>
            <a:picLocks noChangeAspect="1"/>
          </p:cNvPicPr>
          <p:nvPr/>
        </p:nvPicPr>
        <p:blipFill>
          <a:blip r:embed="rId3"/>
          <a:stretch>
            <a:fillRect/>
          </a:stretch>
        </p:blipFill>
        <p:spPr>
          <a:xfrm>
            <a:off x="8222456" y="4525216"/>
            <a:ext cx="2257425" cy="1428750"/>
          </a:xfrm>
          <a:prstGeom prst="rect">
            <a:avLst/>
          </a:prstGeom>
        </p:spPr>
      </p:pic>
      <p:sp>
        <p:nvSpPr>
          <p:cNvPr id="12" name="TextBox 11"/>
          <p:cNvSpPr txBox="1"/>
          <p:nvPr/>
        </p:nvSpPr>
        <p:spPr>
          <a:xfrm>
            <a:off x="5857875" y="3428999"/>
            <a:ext cx="1490663" cy="307777"/>
          </a:xfrm>
          <a:prstGeom prst="rect">
            <a:avLst/>
          </a:prstGeom>
          <a:noFill/>
        </p:spPr>
        <p:txBody>
          <a:bodyPr wrap="square" rtlCol="0">
            <a:spAutoFit/>
          </a:bodyPr>
          <a:lstStyle/>
          <a:p>
            <a:r>
              <a:rPr lang="en-US" sz="1400" b="1" dirty="0">
                <a:solidFill>
                  <a:srgbClr val="FF0000"/>
                </a:solidFill>
              </a:rPr>
              <a:t>DENOSUMAB</a:t>
            </a:r>
          </a:p>
        </p:txBody>
      </p:sp>
      <p:sp>
        <p:nvSpPr>
          <p:cNvPr id="13" name="TextBox 12"/>
          <p:cNvSpPr txBox="1"/>
          <p:nvPr/>
        </p:nvSpPr>
        <p:spPr>
          <a:xfrm>
            <a:off x="2557463" y="3955763"/>
            <a:ext cx="1543049" cy="307777"/>
          </a:xfrm>
          <a:prstGeom prst="rect">
            <a:avLst/>
          </a:prstGeom>
          <a:noFill/>
        </p:spPr>
        <p:txBody>
          <a:bodyPr wrap="square" rtlCol="0">
            <a:spAutoFit/>
          </a:bodyPr>
          <a:lstStyle/>
          <a:p>
            <a:r>
              <a:rPr lang="en-US" sz="1400" b="1" dirty="0"/>
              <a:t>ZOLIDRONIC ACID</a:t>
            </a:r>
          </a:p>
        </p:txBody>
      </p:sp>
    </p:spTree>
    <p:extLst>
      <p:ext uri="{BB962C8B-B14F-4D97-AF65-F5344CB8AC3E}">
        <p14:creationId xmlns:p14="http://schemas.microsoft.com/office/powerpoint/2010/main" val="1608563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212E-BD80-4380-74C7-36ACCEE6D3D3}"/>
              </a:ext>
            </a:extLst>
          </p:cNvPr>
          <p:cNvSpPr>
            <a:spLocks noGrp="1"/>
          </p:cNvSpPr>
          <p:nvPr>
            <p:ph type="title"/>
          </p:nvPr>
        </p:nvSpPr>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11326277-7BD1-EB00-0C9A-2C4970CEB398}"/>
              </a:ext>
            </a:extLst>
          </p:cNvPr>
          <p:cNvSpPr>
            <a:spLocks noGrp="1"/>
          </p:cNvSpPr>
          <p:nvPr>
            <p:ph idx="1"/>
          </p:nvPr>
        </p:nvSpPr>
        <p:spPr>
          <a:xfrm>
            <a:off x="838200" y="1388824"/>
            <a:ext cx="10515600" cy="1861143"/>
          </a:xfr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txBody>
          <a:bodyPr>
            <a:normAutofit lnSpcReduction="10000"/>
          </a:bodyPr>
          <a:lstStyle/>
          <a:p>
            <a:pPr marL="0" indent="0" algn="just">
              <a:buNone/>
            </a:pPr>
            <a:r>
              <a:rPr lang="en-US" dirty="0">
                <a:highlight>
                  <a:srgbClr val="FFFF00"/>
                </a:highlight>
              </a:rPr>
              <a:t>Denosumab was better than zoledronic acid for prevention of skeletal-related events, and potentially represents a novel treatment option in men with bone metastases from castration-resistant prostate cancer.</a:t>
            </a:r>
            <a:endParaRPr lang="en-IN" dirty="0">
              <a:highlight>
                <a:srgbClr val="FFFF00"/>
              </a:highlight>
            </a:endParaRPr>
          </a:p>
        </p:txBody>
      </p:sp>
      <p:sp>
        <p:nvSpPr>
          <p:cNvPr id="5" name="TextBox 4">
            <a:extLst>
              <a:ext uri="{FF2B5EF4-FFF2-40B4-BE49-F238E27FC236}">
                <a16:creationId xmlns:a16="http://schemas.microsoft.com/office/drawing/2014/main" id="{262288A3-2750-CB0F-8045-399B538F7D05}"/>
              </a:ext>
            </a:extLst>
          </p:cNvPr>
          <p:cNvSpPr txBox="1"/>
          <p:nvPr/>
        </p:nvSpPr>
        <p:spPr>
          <a:xfrm>
            <a:off x="5420140" y="6423301"/>
            <a:ext cx="6096000" cy="276999"/>
          </a:xfrm>
          <a:prstGeom prst="rect">
            <a:avLst/>
          </a:prstGeom>
          <a:noFill/>
        </p:spPr>
        <p:txBody>
          <a:bodyPr wrap="square">
            <a:spAutoFit/>
          </a:bodyPr>
          <a:lstStyle/>
          <a:p>
            <a:pPr algn="r"/>
            <a:r>
              <a:rPr lang="en-GB" sz="1200" dirty="0"/>
              <a:t>J Bone Oncol. 2019 Oct; 18: 100252.</a:t>
            </a:r>
            <a:endParaRPr lang="en-IN" sz="1200" dirty="0"/>
          </a:p>
        </p:txBody>
      </p:sp>
    </p:spTree>
    <p:extLst>
      <p:ext uri="{BB962C8B-B14F-4D97-AF65-F5344CB8AC3E}">
        <p14:creationId xmlns:p14="http://schemas.microsoft.com/office/powerpoint/2010/main" val="13284521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7E8AA2-D0DF-9CF9-C137-E4451FA8DDDE}"/>
              </a:ext>
            </a:extLst>
          </p:cNvPr>
          <p:cNvSpPr/>
          <p:nvPr/>
        </p:nvSpPr>
        <p:spPr>
          <a:xfrm>
            <a:off x="728870" y="1040720"/>
            <a:ext cx="10800521" cy="5333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ame 5">
            <a:extLst>
              <a:ext uri="{FF2B5EF4-FFF2-40B4-BE49-F238E27FC236}">
                <a16:creationId xmlns:a16="http://schemas.microsoft.com/office/drawing/2014/main" id="{504C9DFB-E3EB-360C-C042-6A3E60F84E32}"/>
              </a:ext>
            </a:extLst>
          </p:cNvPr>
          <p:cNvSpPr/>
          <p:nvPr/>
        </p:nvSpPr>
        <p:spPr>
          <a:xfrm>
            <a:off x="0" y="0"/>
            <a:ext cx="12192000" cy="6858000"/>
          </a:xfrm>
          <a:prstGeom prst="frame">
            <a:avLst>
              <a:gd name="adj1" fmla="val 4964"/>
            </a:avLst>
          </a:prstGeom>
          <a:solidFill>
            <a:srgbClr val="ED1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Oval 9">
            <a:extLst>
              <a:ext uri="{FF2B5EF4-FFF2-40B4-BE49-F238E27FC236}">
                <a16:creationId xmlns:a16="http://schemas.microsoft.com/office/drawing/2014/main" id="{A1654053-D0F9-B007-0F74-4E266957EBC6}"/>
              </a:ext>
            </a:extLst>
          </p:cNvPr>
          <p:cNvSpPr/>
          <p:nvPr/>
        </p:nvSpPr>
        <p:spPr>
          <a:xfrm>
            <a:off x="774885" y="785996"/>
            <a:ext cx="596348" cy="57584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6</a:t>
            </a:r>
          </a:p>
        </p:txBody>
      </p:sp>
      <p:pic>
        <p:nvPicPr>
          <p:cNvPr id="8" name="Picture 7"/>
          <p:cNvPicPr>
            <a:picLocks noChangeAspect="1"/>
          </p:cNvPicPr>
          <p:nvPr/>
        </p:nvPicPr>
        <p:blipFill>
          <a:blip r:embed="rId2"/>
          <a:stretch>
            <a:fillRect/>
          </a:stretch>
        </p:blipFill>
        <p:spPr>
          <a:xfrm>
            <a:off x="838200" y="2480096"/>
            <a:ext cx="10718984" cy="3652838"/>
          </a:xfrm>
          <a:prstGeom prst="rect">
            <a:avLst/>
          </a:prstGeom>
        </p:spPr>
      </p:pic>
      <p:pic>
        <p:nvPicPr>
          <p:cNvPr id="9" name="Picture 8"/>
          <p:cNvPicPr>
            <a:picLocks noChangeAspect="1"/>
          </p:cNvPicPr>
          <p:nvPr/>
        </p:nvPicPr>
        <p:blipFill>
          <a:blip r:embed="rId3"/>
          <a:stretch>
            <a:fillRect/>
          </a:stretch>
        </p:blipFill>
        <p:spPr>
          <a:xfrm>
            <a:off x="7687205" y="1528763"/>
            <a:ext cx="3666595" cy="733319"/>
          </a:xfrm>
          <a:prstGeom prst="rect">
            <a:avLst/>
          </a:prstGeom>
        </p:spPr>
      </p:pic>
      <p:sp>
        <p:nvSpPr>
          <p:cNvPr id="2" name="Rectangle 1"/>
          <p:cNvSpPr/>
          <p:nvPr/>
        </p:nvSpPr>
        <p:spPr>
          <a:xfrm>
            <a:off x="3871913" y="3629025"/>
            <a:ext cx="500062" cy="300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BAE756-2455-BEFA-DD08-AD7D79A038C9}"/>
              </a:ext>
            </a:extLst>
          </p:cNvPr>
          <p:cNvSpPr/>
          <p:nvPr/>
        </p:nvSpPr>
        <p:spPr>
          <a:xfrm>
            <a:off x="4477350" y="3056768"/>
            <a:ext cx="6095400" cy="479646"/>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2BAE756-2455-BEFA-DD08-AD7D79A038C9}"/>
              </a:ext>
            </a:extLst>
          </p:cNvPr>
          <p:cNvSpPr/>
          <p:nvPr/>
        </p:nvSpPr>
        <p:spPr>
          <a:xfrm>
            <a:off x="950719" y="3556034"/>
            <a:ext cx="3171225" cy="446020"/>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2BAE756-2455-BEFA-DD08-AD7D79A038C9}"/>
              </a:ext>
            </a:extLst>
          </p:cNvPr>
          <p:cNvSpPr/>
          <p:nvPr/>
        </p:nvSpPr>
        <p:spPr>
          <a:xfrm>
            <a:off x="952706" y="3056768"/>
            <a:ext cx="2135381" cy="479646"/>
          </a:xfrm>
          <a:prstGeom prst="rect">
            <a:avLst/>
          </a:prstGeom>
          <a:noFill/>
          <a:ln w="28575">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58529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15041</TotalTime>
  <Words>7431</Words>
  <Application>Microsoft Office PowerPoint</Application>
  <PresentationFormat>Widescreen</PresentationFormat>
  <Paragraphs>866</Paragraphs>
  <Slides>120</Slides>
  <Notes>0</Notes>
  <HiddenSlides>4</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Office Theme</vt:lpstr>
      <vt:lpstr>PowerPoint Presentation</vt:lpstr>
      <vt:lpstr>Outline </vt:lpstr>
      <vt:lpstr>Denosumab </vt:lpstr>
      <vt:lpstr>Bone Anatomy</vt:lpstr>
      <vt:lpstr>Function of Bones</vt:lpstr>
      <vt:lpstr>PowerPoint Presentation</vt:lpstr>
      <vt:lpstr>Parathyroid Hormone PTH </vt:lpstr>
      <vt:lpstr>PowerPoint Presentation</vt:lpstr>
      <vt:lpstr>Bone Metabolism</vt:lpstr>
      <vt:lpstr>Bone Signaling &amp; RANKL</vt:lpstr>
      <vt:lpstr>Osteoclast Activation &amp; Inhibition.</vt:lpstr>
      <vt:lpstr>Denosumab </vt:lpstr>
      <vt:lpstr>Cancer and Bone</vt:lpstr>
      <vt:lpstr>What are serious bone problems that can arise?</vt:lpstr>
      <vt:lpstr>Cancer and Bone Prevalence</vt:lpstr>
      <vt:lpstr>Types Of Prostate Cancer</vt:lpstr>
      <vt:lpstr>Types Of Prostate Cancer</vt:lpstr>
      <vt:lpstr>Hormone Therapy for Prostate Cancer</vt:lpstr>
      <vt:lpstr>Hormone Therapy for Prostate Cancer Contd…</vt:lpstr>
      <vt:lpstr>Hormonal Treatment Site for Prostate Cancer</vt:lpstr>
      <vt:lpstr>Hormonal Treatment to lower androgen levels in prostate cancer</vt:lpstr>
      <vt:lpstr>How does ADT put men with nonmetastatic prostate cancer at high risk for fracture? </vt:lpstr>
      <vt:lpstr>Bone Mineral Density (BMD): Comparison of ADT-induced BMD loss vs normal BMD loss in men and women3,4</vt:lpstr>
      <vt:lpstr>Fracture: Percent of patients with a fracture, 12 to 60 months after diagnosis of prostate cancer</vt:lpstr>
      <vt:lpstr>Prostate Cancer Treatment And Osteoporosis </vt:lpstr>
      <vt:lpstr>Osteoporosis </vt:lpstr>
      <vt:lpstr>Risk factors for osteoporosis in Men:</vt:lpstr>
      <vt:lpstr>Denosumab </vt:lpstr>
      <vt:lpstr>PowerPoint Presentation</vt:lpstr>
      <vt:lpstr>   UNDERSTANDING T- SCORE  The T-score is a comparison of a person's bone density with that of a healthy 30-year-old of the same sex.  The Z-score is a comparison of a person's bone density with that of an average person of the same age and sex         </vt:lpstr>
      <vt:lpstr>Treatment of Osteoporosis</vt:lpstr>
      <vt:lpstr>PowerPoint Presentation</vt:lpstr>
      <vt:lpstr>Medication for osteoporosis</vt:lpstr>
      <vt:lpstr>Monoclonal Antibodies</vt:lpstr>
      <vt:lpstr>Monoclonal Antibodies</vt:lpstr>
      <vt:lpstr>PowerPoint Presentation</vt:lpstr>
      <vt:lpstr>Denosumab </vt:lpstr>
      <vt:lpstr>Key Facts</vt:lpstr>
      <vt:lpstr>Approved Indication</vt:lpstr>
      <vt:lpstr>Focused Indication</vt:lpstr>
      <vt:lpstr>MOA</vt:lpstr>
      <vt:lpstr>MOA for Denosumab and bisphosphonates</vt:lpstr>
      <vt:lpstr>PowerPoint Presentation</vt:lpstr>
      <vt:lpstr>PowerPoint Presentation</vt:lpstr>
      <vt:lpstr>Dosage Form</vt:lpstr>
      <vt:lpstr>Dosage : Solid Tumor including Metastatic Prostate cancer related Osteoporosis</vt:lpstr>
      <vt:lpstr>Dosage</vt:lpstr>
      <vt:lpstr>Dosing Benefit: Denosumab requires fewer doses than most other osteoporosis treatments indicated for men</vt:lpstr>
      <vt:lpstr>Information Essential To Safe Dosing Or Administration</vt:lpstr>
      <vt:lpstr>Contraindications </vt:lpstr>
      <vt:lpstr>Adverse Reaction:</vt:lpstr>
      <vt:lpstr>Use in specific populations</vt:lpstr>
      <vt:lpstr>Overdosage. </vt:lpstr>
      <vt:lpstr>PowerPoint Presentation</vt:lpstr>
      <vt:lpstr>Denosumab </vt:lpstr>
      <vt:lpstr>Treatment Algorithm: ADT Induced Bone Loss</vt:lpstr>
      <vt:lpstr>PowerPoint Presentation</vt:lpstr>
      <vt:lpstr>PowerPoint Presentation</vt:lpstr>
      <vt:lpstr>Screening Guidelines</vt:lpstr>
      <vt:lpstr>Guidelines : Non Metastatic Condition</vt:lpstr>
      <vt:lpstr>PowerPoint Presentation</vt:lpstr>
      <vt:lpstr>Guidelines : Metastatic Condition</vt:lpstr>
      <vt:lpstr>Guidelines</vt:lpstr>
      <vt:lpstr>Summary:</vt:lpstr>
      <vt:lpstr>Denosumab </vt:lpstr>
      <vt:lpstr>US FDA approved Indication # 1 Treatment Of Bone Loss In Men Receiving Androgen Deprivation Therapy For Prostate Cancer</vt:lpstr>
      <vt:lpstr>US FDA approved Indication # 2 Treatment To Increase Bone Mass In Men With Osteoporosis</vt:lpstr>
      <vt:lpstr>Denosumab </vt:lpstr>
      <vt:lpstr>PowerPoint Presentation</vt:lpstr>
      <vt:lpstr>Study Design</vt:lpstr>
      <vt:lpstr>Inclusion Criteria: </vt:lpstr>
      <vt:lpstr>Endpoints</vt:lpstr>
      <vt:lpstr>Efficacy: At 24 Month A significant increase in BMD at the lumbar spine compared with placebo (p &lt; 0.0001; Primary Endpoint)</vt:lpstr>
      <vt:lpstr>Efficacy: At 36 Months Denosumab demonstrated a continued increase in BMD through 36 months (Secondary Endpoint)</vt:lpstr>
      <vt:lpstr>Efficacy: At 36 Months Denosumab demonstrated a continued increase in BMD through 36 months (Secondary Endpoint)</vt:lpstr>
      <vt:lpstr>Efficacy: At 36 Months Denosumab demonstrated a continued increase in BMD through 36 months (Secondary Endpoint)</vt:lpstr>
      <vt:lpstr>New Fracture: Denosumab sustained reduction of new vertebral fractures up to 36 months 6</vt:lpstr>
      <vt:lpstr>Safety And Tolerability</vt:lpstr>
      <vt:lpstr>Safety And Tolerability</vt:lpstr>
      <vt:lpstr>PowerPoint Presentation</vt:lpstr>
      <vt:lpstr>Aim</vt:lpstr>
      <vt:lpstr>Study Design</vt:lpstr>
      <vt:lpstr>Result</vt:lpstr>
      <vt:lpstr>PowerPoint Presentation</vt:lpstr>
      <vt:lpstr>Design:</vt:lpstr>
      <vt:lpstr>Result:</vt:lpstr>
      <vt:lpstr>Conclusion: </vt:lpstr>
      <vt:lpstr>PowerPoint Presentation</vt:lpstr>
      <vt:lpstr>Aim</vt:lpstr>
      <vt:lpstr>Study Design</vt:lpstr>
      <vt:lpstr>Result</vt:lpstr>
      <vt:lpstr>Conclusion</vt:lpstr>
      <vt:lpstr>PowerPoint Presentation</vt:lpstr>
      <vt:lpstr>PowerPoint Presentation</vt:lpstr>
      <vt:lpstr>Inclusion Criteria</vt:lpstr>
      <vt:lpstr>Intervention:</vt:lpstr>
      <vt:lpstr>Result: Time to first bone complication as compared with ZA </vt:lpstr>
      <vt:lpstr>Conclusion</vt:lpstr>
      <vt:lpstr>PowerPoint Presentation</vt:lpstr>
      <vt:lpstr>Design</vt:lpstr>
      <vt:lpstr>Design</vt:lpstr>
      <vt:lpstr>Efficacy: Percent Change from Baseline (BL) in Lumbar Spine BMD at 12 Months (Primary Endpoint)</vt:lpstr>
      <vt:lpstr>Efficacy: Percent Change from Baseline (BL) in Total Hip BMD at 12 Months5 (Secondary Endpoint)</vt:lpstr>
      <vt:lpstr>Result</vt:lpstr>
      <vt:lpstr>Conclusion</vt:lpstr>
      <vt:lpstr>Summary</vt:lpstr>
      <vt:lpstr>Summary</vt:lpstr>
      <vt:lpstr>Summary</vt:lpstr>
      <vt:lpstr>Summary</vt:lpstr>
      <vt:lpstr>Denosumab </vt:lpstr>
      <vt:lpstr>Is Denosumab a chemotherapy drug?</vt:lpstr>
      <vt:lpstr>Does Denosumab increase bone density in Patients with Prostate Cancer?</vt:lpstr>
      <vt:lpstr>Does Denosumab increase the risk of new Fracture in Patients with Prostate Cancer?</vt:lpstr>
      <vt:lpstr>How long should you take Denosumab for?</vt:lpstr>
      <vt:lpstr>Does Denosumab weaken your immune system?</vt:lpstr>
      <vt:lpstr>Does Denosumab cause bone pain?</vt:lpstr>
      <vt:lpstr>Does Denosumab cause low blood pressure?</vt:lpstr>
      <vt:lpstr>Does Denosumab cause weight gain?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Avinash Singh</dc:creator>
  <cp:lastModifiedBy>Microsoft Office User</cp:lastModifiedBy>
  <cp:revision>76</cp:revision>
  <dcterms:created xsi:type="dcterms:W3CDTF">2022-06-18T12:04:25Z</dcterms:created>
  <dcterms:modified xsi:type="dcterms:W3CDTF">2023-08-23T04:47:54Z</dcterms:modified>
</cp:coreProperties>
</file>